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tiff" ContentType="image/tiff"/>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26.xml" ContentType="application/vnd.openxmlformats-officedocument.presentationml.tags+xml"/>
  <Override PartName="/ppt/notesSlides/notesSlide1.xml" ContentType="application/vnd.openxmlformats-officedocument.presentationml.notesSlide+xml"/>
  <Override PartName="/ppt/tags/tag27.xml" ContentType="application/vnd.openxmlformats-officedocument.presentationml.tags+xml"/>
  <Override PartName="/ppt/notesSlides/notesSlide2.xml" ContentType="application/vnd.openxmlformats-officedocument.presentationml.notesSlide+xml"/>
  <Override PartName="/ppt/tags/tag28.xml" ContentType="application/vnd.openxmlformats-officedocument.presentationml.tags+xml"/>
  <Override PartName="/ppt/notesSlides/notesSlide3.xml" ContentType="application/vnd.openxmlformats-officedocument.presentationml.notesSlide+xml"/>
  <Override PartName="/ppt/tags/tag29.xml" ContentType="application/vnd.openxmlformats-officedocument.presentationml.tags+xml"/>
  <Override PartName="/ppt/notesSlides/notesSlide4.xml" ContentType="application/vnd.openxmlformats-officedocument.presentationml.notesSlide+xml"/>
  <Override PartName="/ppt/tags/tag30.xml" ContentType="application/vnd.openxmlformats-officedocument.presentationml.tags+xml"/>
  <Override PartName="/ppt/notesSlides/notesSlide5.xml" ContentType="application/vnd.openxmlformats-officedocument.presentationml.notesSlide+xml"/>
  <Override PartName="/ppt/tags/tag31.xml" ContentType="application/vnd.openxmlformats-officedocument.presentationml.tags+xml"/>
  <Override PartName="/ppt/notesSlides/notesSlide6.xml" ContentType="application/vnd.openxmlformats-officedocument.presentationml.notesSlide+xml"/>
  <Override PartName="/ppt/tags/tag32.xml" ContentType="application/vnd.openxmlformats-officedocument.presentationml.tags+xml"/>
  <Override PartName="/ppt/notesSlides/notesSlide7.xml" ContentType="application/vnd.openxmlformats-officedocument.presentationml.notesSlide+xml"/>
  <Override PartName="/ppt/tags/tag33.xml" ContentType="application/vnd.openxmlformats-officedocument.presentationml.tags+xml"/>
  <Override PartName="/ppt/notesSlides/notesSlide8.xml" ContentType="application/vnd.openxmlformats-officedocument.presentationml.notesSlide+xml"/>
  <Override PartName="/ppt/tags/tag34.xml" ContentType="application/vnd.openxmlformats-officedocument.presentationml.tags+xml"/>
  <Override PartName="/ppt/notesSlides/notesSlide9.xml" ContentType="application/vnd.openxmlformats-officedocument.presentationml.notesSlide+xml"/>
  <Override PartName="/ppt/tags/tag35.xml" ContentType="application/vnd.openxmlformats-officedocument.presentationml.tags+xml"/>
  <Override PartName="/ppt/notesSlides/notesSlide10.xml" ContentType="application/vnd.openxmlformats-officedocument.presentationml.notesSlide+xml"/>
  <Override PartName="/ppt/tags/tag36.xml" ContentType="application/vnd.openxmlformats-officedocument.presentationml.tags+xml"/>
  <Override PartName="/ppt/notesSlides/notesSlide11.xml" ContentType="application/vnd.openxmlformats-officedocument.presentationml.notesSlide+xml"/>
  <Override PartName="/ppt/tags/tag37.xml" ContentType="application/vnd.openxmlformats-officedocument.presentationml.tags+xml"/>
  <Override PartName="/ppt/notesSlides/notesSlide12.xml" ContentType="application/vnd.openxmlformats-officedocument.presentationml.notesSlide+xml"/>
  <Override PartName="/ppt/tags/tag38.xml" ContentType="application/vnd.openxmlformats-officedocument.presentationml.tags+xml"/>
  <Override PartName="/ppt/notesSlides/notesSlide13.xml" ContentType="application/vnd.openxmlformats-officedocument.presentationml.notesSlide+xml"/>
  <Override PartName="/ppt/tags/tag39.xml" ContentType="application/vnd.openxmlformats-officedocument.presentationml.tags+xml"/>
  <Override PartName="/ppt/notesSlides/notesSlide14.xml" ContentType="application/vnd.openxmlformats-officedocument.presentationml.notesSlide+xml"/>
  <Override PartName="/ppt/tags/tag40.xml" ContentType="application/vnd.openxmlformats-officedocument.presentationml.tags+xml"/>
  <Override PartName="/ppt/notesSlides/notesSlide15.xml" ContentType="application/vnd.openxmlformats-officedocument.presentationml.notesSlide+xml"/>
  <Override PartName="/ppt/tags/tag41.xml" ContentType="application/vnd.openxmlformats-officedocument.presentationml.tags+xml"/>
  <Override PartName="/ppt/notesSlides/notesSlide16.xml" ContentType="application/vnd.openxmlformats-officedocument.presentationml.notesSlide+xml"/>
  <Override PartName="/ppt/tags/tag42.xml" ContentType="application/vnd.openxmlformats-officedocument.presentationml.tags+xml"/>
  <Override PartName="/ppt/notesSlides/notesSlide17.xml" ContentType="application/vnd.openxmlformats-officedocument.presentationml.notesSlide+xml"/>
  <Override PartName="/ppt/tags/tag43.xml" ContentType="application/vnd.openxmlformats-officedocument.presentationml.tags+xml"/>
  <Override PartName="/ppt/notesSlides/notesSlide18.xml" ContentType="application/vnd.openxmlformats-officedocument.presentationml.notesSlide+xml"/>
  <Override PartName="/ppt/tags/tag44.xml" ContentType="application/vnd.openxmlformats-officedocument.presentationml.tags+xml"/>
  <Override PartName="/ppt/notesSlides/notesSlide19.xml" ContentType="application/vnd.openxmlformats-officedocument.presentationml.notesSlide+xml"/>
  <Override PartName="/ppt/tags/tag45.xml" ContentType="application/vnd.openxmlformats-officedocument.presentationml.tags+xml"/>
  <Override PartName="/ppt/notesSlides/notesSlide20.xml" ContentType="application/vnd.openxmlformats-officedocument.presentationml.notesSlide+xml"/>
  <Override PartName="/ppt/tags/tag46.xml" ContentType="application/vnd.openxmlformats-officedocument.presentationml.tags+xml"/>
  <Override PartName="/ppt/notesSlides/notesSlide21.xml" ContentType="application/vnd.openxmlformats-officedocument.presentationml.notesSlide+xml"/>
  <Override PartName="/ppt/tags/tag47.xml" ContentType="application/vnd.openxmlformats-officedocument.presentationml.tags+xml"/>
  <Override PartName="/ppt/notesSlides/notesSlide22.xml" ContentType="application/vnd.openxmlformats-officedocument.presentationml.notesSlide+xml"/>
  <Override PartName="/ppt/tags/tag48.xml" ContentType="application/vnd.openxmlformats-officedocument.presentationml.tags+xml"/>
  <Override PartName="/ppt/notesSlides/notesSlide23.xml" ContentType="application/vnd.openxmlformats-officedocument.presentationml.notesSlide+xml"/>
  <Override PartName="/ppt/tags/tag49.xml" ContentType="application/vnd.openxmlformats-officedocument.presentationml.tags+xml"/>
  <Override PartName="/ppt/notesSlides/notesSlide24.xml" ContentType="application/vnd.openxmlformats-officedocument.presentationml.notesSlide+xml"/>
  <Override PartName="/ppt/tags/tag50.xml" ContentType="application/vnd.openxmlformats-officedocument.presentationml.tags+xml"/>
  <Override PartName="/ppt/notesSlides/notesSlide25.xml" ContentType="application/vnd.openxmlformats-officedocument.presentationml.notesSlide+xml"/>
  <Override PartName="/ppt/tags/tag51.xml" ContentType="application/vnd.openxmlformats-officedocument.presentationml.tags+xml"/>
  <Override PartName="/ppt/notesSlides/notesSlide26.xml" ContentType="application/vnd.openxmlformats-officedocument.presentationml.notesSlide+xml"/>
  <Override PartName="/ppt/tags/tag52.xml" ContentType="application/vnd.openxmlformats-officedocument.presentationml.tags+xml"/>
  <Override PartName="/ppt/notesSlides/notesSlide27.xml" ContentType="application/vnd.openxmlformats-officedocument.presentationml.notesSlide+xml"/>
  <Override PartName="/ppt/tags/tag53.xml" ContentType="application/vnd.openxmlformats-officedocument.presentationml.tags+xml"/>
  <Override PartName="/ppt/notesSlides/notesSlide28.xml" ContentType="application/vnd.openxmlformats-officedocument.presentationml.notesSlide+xml"/>
  <Override PartName="/ppt/tags/tag54.xml" ContentType="application/vnd.openxmlformats-officedocument.presentationml.tags+xml"/>
  <Override PartName="/ppt/notesSlides/notesSlide29.xml" ContentType="application/vnd.openxmlformats-officedocument.presentationml.notesSlide+xml"/>
  <Override PartName="/ppt/tags/tag55.xml" ContentType="application/vnd.openxmlformats-officedocument.presentationml.tags+xml"/>
  <Override PartName="/ppt/notesSlides/notesSlide30.xml" ContentType="application/vnd.openxmlformats-officedocument.presentationml.notesSlide+xml"/>
  <Override PartName="/ppt/tags/tag56.xml" ContentType="application/vnd.openxmlformats-officedocument.presentationml.tags+xml"/>
  <Override PartName="/ppt/notesSlides/notesSlide31.xml" ContentType="application/vnd.openxmlformats-officedocument.presentationml.notesSlide+xml"/>
  <Override PartName="/ppt/tags/tag57.xml" ContentType="application/vnd.openxmlformats-officedocument.presentationml.tags+xml"/>
  <Override PartName="/ppt/notesSlides/notesSlide32.xml" ContentType="application/vnd.openxmlformats-officedocument.presentationml.notesSlide+xml"/>
  <Override PartName="/ppt/tags/tag58.xml" ContentType="application/vnd.openxmlformats-officedocument.presentationml.tags+xml"/>
  <Override PartName="/ppt/notesSlides/notesSlide33.xml" ContentType="application/vnd.openxmlformats-officedocument.presentationml.notesSlide+xml"/>
  <Override PartName="/ppt/tags/tag59.xml" ContentType="application/vnd.openxmlformats-officedocument.presentationml.tags+xml"/>
  <Override PartName="/ppt/notesSlides/notesSlide34.xml" ContentType="application/vnd.openxmlformats-officedocument.presentationml.notesSlide+xml"/>
  <Override PartName="/ppt/tags/tag60.xml" ContentType="application/vnd.openxmlformats-officedocument.presentationml.tags+xml"/>
  <Override PartName="/ppt/notesSlides/notesSlide35.xml" ContentType="application/vnd.openxmlformats-officedocument.presentationml.notesSlide+xml"/>
  <Override PartName="/ppt/tags/tag61.xml" ContentType="application/vnd.openxmlformats-officedocument.presentationml.tags+xml"/>
  <Override PartName="/ppt/notesSlides/notesSlide36.xml" ContentType="application/vnd.openxmlformats-officedocument.presentationml.notesSlide+xml"/>
  <Override PartName="/ppt/tags/tag62.xml" ContentType="application/vnd.openxmlformats-officedocument.presentationml.tags+xml"/>
  <Override PartName="/ppt/notesSlides/notesSlide37.xml" ContentType="application/vnd.openxmlformats-officedocument.presentationml.notesSlide+xml"/>
  <Override PartName="/ppt/tags/tag63.xml" ContentType="application/vnd.openxmlformats-officedocument.presentationml.tags+xml"/>
  <Override PartName="/ppt/notesSlides/notesSlide38.xml" ContentType="application/vnd.openxmlformats-officedocument.presentationml.notesSlide+xml"/>
  <Override PartName="/ppt/tags/tag64.xml" ContentType="application/vnd.openxmlformats-officedocument.presentationml.tags+xml"/>
  <Override PartName="/ppt/notesSlides/notesSlide39.xml" ContentType="application/vnd.openxmlformats-officedocument.presentationml.notesSlide+xml"/>
  <Override PartName="/ppt/tags/tag65.xml" ContentType="application/vnd.openxmlformats-officedocument.presentationml.tags+xml"/>
  <Override PartName="/ppt/notesSlides/notesSlide40.xml" ContentType="application/vnd.openxmlformats-officedocument.presentationml.notesSlide+xml"/>
  <Override PartName="/ppt/tags/tag66.xml" ContentType="application/vnd.openxmlformats-officedocument.presentationml.tags+xml"/>
  <Override PartName="/ppt/notesSlides/notesSlide41.xml" ContentType="application/vnd.openxmlformats-officedocument.presentationml.notesSlide+xml"/>
  <Override PartName="/ppt/tags/tag67.xml" ContentType="application/vnd.openxmlformats-officedocument.presentationml.tags+xml"/>
  <Override PartName="/ppt/notesSlides/notesSlide42.xml" ContentType="application/vnd.openxmlformats-officedocument.presentationml.notesSlide+xml"/>
  <Override PartName="/ppt/tags/tag68.xml" ContentType="application/vnd.openxmlformats-officedocument.presentationml.tags+xml"/>
  <Override PartName="/ppt/notesSlides/notesSlide43.xml" ContentType="application/vnd.openxmlformats-officedocument.presentationml.notesSlide+xml"/>
  <Override PartName="/ppt/tags/tag69.xml" ContentType="application/vnd.openxmlformats-officedocument.presentationml.tags+xml"/>
  <Override PartName="/ppt/notesSlides/notesSlide44.xml" ContentType="application/vnd.openxmlformats-officedocument.presentationml.notesSlide+xml"/>
  <Override PartName="/ppt/tags/tag70.xml" ContentType="application/vnd.openxmlformats-officedocument.presentationml.tags+xml"/>
  <Override PartName="/ppt/notesSlides/notesSlide45.xml" ContentType="application/vnd.openxmlformats-officedocument.presentationml.notesSlide+xml"/>
  <Override PartName="/ppt/tags/tag71.xml" ContentType="application/vnd.openxmlformats-officedocument.presentationml.tags+xml"/>
  <Override PartName="/ppt/notesSlides/notesSlide46.xml" ContentType="application/vnd.openxmlformats-officedocument.presentationml.notesSlide+xml"/>
  <Override PartName="/ppt/tags/tag72.xml" ContentType="application/vnd.openxmlformats-officedocument.presentationml.tags+xml"/>
  <Override PartName="/ppt/notesSlides/notesSlide47.xml" ContentType="application/vnd.openxmlformats-officedocument.presentationml.notesSlide+xml"/>
  <Override PartName="/ppt/tags/tag73.xml" ContentType="application/vnd.openxmlformats-officedocument.presentationml.tags+xml"/>
  <Override PartName="/ppt/notesSlides/notesSlide48.xml" ContentType="application/vnd.openxmlformats-officedocument.presentationml.notesSlide+xml"/>
  <Override PartName="/ppt/tags/tag74.xml" ContentType="application/vnd.openxmlformats-officedocument.presentationml.tags+xml"/>
  <Override PartName="/ppt/notesSlides/notesSlide49.xml" ContentType="application/vnd.openxmlformats-officedocument.presentationml.notesSlide+xml"/>
  <Override PartName="/ppt/tags/tag75.xml" ContentType="application/vnd.openxmlformats-officedocument.presentationml.tags+xml"/>
  <Override PartName="/ppt/notesSlides/notesSlide50.xml" ContentType="application/vnd.openxmlformats-officedocument.presentationml.notesSlide+xml"/>
  <Override PartName="/ppt/tags/tag76.xml" ContentType="application/vnd.openxmlformats-officedocument.presentationml.tags+xml"/>
  <Override PartName="/ppt/notesSlides/notesSlide51.xml" ContentType="application/vnd.openxmlformats-officedocument.presentationml.notesSlide+xml"/>
  <Override PartName="/ppt/tags/tag77.xml" ContentType="application/vnd.openxmlformats-officedocument.presentationml.tags+xml"/>
  <Override PartName="/ppt/notesSlides/notesSlide52.xml" ContentType="application/vnd.openxmlformats-officedocument.presentationml.notesSlide+xml"/>
  <Override PartName="/ppt/tags/tag78.xml" ContentType="application/vnd.openxmlformats-officedocument.presentationml.tags+xml"/>
  <Override PartName="/ppt/notesSlides/notesSlide53.xml" ContentType="application/vnd.openxmlformats-officedocument.presentationml.notesSlide+xml"/>
  <Override PartName="/ppt/tags/tag79.xml" ContentType="application/vnd.openxmlformats-officedocument.presentationml.tags+xml"/>
  <Override PartName="/ppt/notesSlides/notesSlide54.xml" ContentType="application/vnd.openxmlformats-officedocument.presentationml.notesSlide+xml"/>
  <Override PartName="/ppt/tags/tag80.xml" ContentType="application/vnd.openxmlformats-officedocument.presentationml.tags+xml"/>
  <Override PartName="/ppt/notesSlides/notesSlide55.xml" ContentType="application/vnd.openxmlformats-officedocument.presentationml.notesSlide+xml"/>
  <Override PartName="/ppt/tags/tag81.xml" ContentType="application/vnd.openxmlformats-officedocument.presentationml.tags+xml"/>
  <Override PartName="/ppt/notesSlides/notesSlide56.xml" ContentType="application/vnd.openxmlformats-officedocument.presentationml.notesSlide+xml"/>
  <Override PartName="/ppt/tags/tag82.xml" ContentType="application/vnd.openxmlformats-officedocument.presentationml.tags+xml"/>
  <Override PartName="/ppt/notesSlides/notesSlide57.xml" ContentType="application/vnd.openxmlformats-officedocument.presentationml.notesSlide+xml"/>
  <Override PartName="/ppt/tags/tag83.xml" ContentType="application/vnd.openxmlformats-officedocument.presentationml.tags+xml"/>
  <Override PartName="/ppt/notesSlides/notesSlide58.xml" ContentType="application/vnd.openxmlformats-officedocument.presentationml.notesSlide+xml"/>
  <Override PartName="/ppt/tags/tag84.xml" ContentType="application/vnd.openxmlformats-officedocument.presentationml.tags+xml"/>
  <Override PartName="/ppt/notesSlides/notesSlide5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ags/tag85.xml" ContentType="application/vnd.openxmlformats-officedocument.presentationml.tags+xml"/>
  <Override PartName="/ppt/notesSlides/notesSlide60.xml" ContentType="application/vnd.openxmlformats-officedocument.presentationml.notesSlide+xml"/>
  <Override PartName="/ppt/tags/tag86.xml" ContentType="application/vnd.openxmlformats-officedocument.presentationml.tags+xml"/>
  <Override PartName="/ppt/notesSlides/notesSlide61.xml" ContentType="application/vnd.openxmlformats-officedocument.presentationml.notesSlide+xml"/>
  <Override PartName="/ppt/tags/tag87.xml" ContentType="application/vnd.openxmlformats-officedocument.presentationml.tags+xml"/>
  <Override PartName="/ppt/notesSlides/notesSlide62.xml" ContentType="application/vnd.openxmlformats-officedocument.presentationml.notesSlide+xml"/>
  <Override PartName="/ppt/tags/tag88.xml" ContentType="application/vnd.openxmlformats-officedocument.presentationml.tags+xml"/>
  <Override PartName="/ppt/notesSlides/notesSlide63.xml" ContentType="application/vnd.openxmlformats-officedocument.presentationml.notesSlide+xml"/>
  <Override PartName="/ppt/tags/tag89.xml" ContentType="application/vnd.openxmlformats-officedocument.presentationml.tags+xml"/>
  <Override PartName="/ppt/notesSlides/notesSlide64.xml" ContentType="application/vnd.openxmlformats-officedocument.presentationml.notesSlide+xml"/>
  <Override PartName="/ppt/tags/tag90.xml" ContentType="application/vnd.openxmlformats-officedocument.presentationml.tags+xml"/>
  <Override PartName="/ppt/notesSlides/notesSlide65.xml" ContentType="application/vnd.openxmlformats-officedocument.presentationml.notesSlide+xml"/>
  <Override PartName="/ppt/tags/tag91.xml" ContentType="application/vnd.openxmlformats-officedocument.presentationml.tags+xml"/>
  <Override PartName="/ppt/notesSlides/notesSlide66.xml" ContentType="application/vnd.openxmlformats-officedocument.presentationml.notesSlide+xml"/>
  <Override PartName="/ppt/tags/tag92.xml" ContentType="application/vnd.openxmlformats-officedocument.presentationml.tags+xml"/>
  <Override PartName="/ppt/notesSlides/notesSlide67.xml" ContentType="application/vnd.openxmlformats-officedocument.presentationml.notesSlide+xml"/>
  <Override PartName="/ppt/tags/tag93.xml" ContentType="application/vnd.openxmlformats-officedocument.presentationml.tags+xml"/>
  <Override PartName="/ppt/notesSlides/notesSlide68.xml" ContentType="application/vnd.openxmlformats-officedocument.presentationml.notesSlide+xml"/>
  <Override PartName="/ppt/tags/tag94.xml" ContentType="application/vnd.openxmlformats-officedocument.presentationml.tags+xml"/>
  <Override PartName="/ppt/notesSlides/notesSlide69.xml" ContentType="application/vnd.openxmlformats-officedocument.presentationml.notesSlide+xml"/>
  <Override PartName="/ppt/tags/tag95.xml" ContentType="application/vnd.openxmlformats-officedocument.presentationml.tags+xml"/>
  <Override PartName="/ppt/notesSlides/notesSlide70.xml" ContentType="application/vnd.openxmlformats-officedocument.presentationml.notesSlide+xml"/>
  <Override PartName="/ppt/tags/tag96.xml" ContentType="application/vnd.openxmlformats-officedocument.presentationml.tags+xml"/>
  <Override PartName="/ppt/notesSlides/notesSlide71.xml" ContentType="application/vnd.openxmlformats-officedocument.presentationml.notesSlide+xml"/>
  <Override PartName="/ppt/tags/tag97.xml" ContentType="application/vnd.openxmlformats-officedocument.presentationml.tags+xml"/>
  <Override PartName="/ppt/notesSlides/notesSlide72.xml" ContentType="application/vnd.openxmlformats-officedocument.presentationml.notesSlide+xml"/>
  <Override PartName="/ppt/tags/tag98.xml" ContentType="application/vnd.openxmlformats-officedocument.presentationml.tags+xml"/>
  <Override PartName="/ppt/notesSlides/notesSlide73.xml" ContentType="application/vnd.openxmlformats-officedocument.presentationml.notesSlide+xml"/>
  <Override PartName="/ppt/tags/tag99.xml" ContentType="application/vnd.openxmlformats-officedocument.presentationml.tags+xml"/>
  <Override PartName="/ppt/notesSlides/notesSlide74.xml" ContentType="application/vnd.openxmlformats-officedocument.presentationml.notesSlide+xml"/>
  <Override PartName="/ppt/tags/tag100.xml" ContentType="application/vnd.openxmlformats-officedocument.presentationml.tags+xml"/>
  <Override PartName="/ppt/notesSlides/notesSlide75.xml" ContentType="application/vnd.openxmlformats-officedocument.presentationml.notesSlide+xml"/>
  <Override PartName="/ppt/tags/tag101.xml" ContentType="application/vnd.openxmlformats-officedocument.presentationml.tags+xml"/>
  <Override PartName="/ppt/notesSlides/notesSlide76.xml" ContentType="application/vnd.openxmlformats-officedocument.presentationml.notesSlide+xml"/>
  <Override PartName="/ppt/tags/tag102.xml" ContentType="application/vnd.openxmlformats-officedocument.presentationml.tags+xml"/>
  <Override PartName="/ppt/notesSlides/notesSlide77.xml" ContentType="application/vnd.openxmlformats-officedocument.presentationml.notesSlide+xml"/>
  <Override PartName="/ppt/tags/tag103.xml" ContentType="application/vnd.openxmlformats-officedocument.presentationml.tags+xml"/>
  <Override PartName="/ppt/notesSlides/notesSlide7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0"/>
  </p:notesMasterIdLst>
  <p:handoutMasterIdLst>
    <p:handoutMasterId r:id="rId81"/>
  </p:handoutMasterIdLst>
  <p:sldIdLst>
    <p:sldId id="430" r:id="rId2"/>
    <p:sldId id="443" r:id="rId3"/>
    <p:sldId id="400" r:id="rId4"/>
    <p:sldId id="431" r:id="rId5"/>
    <p:sldId id="1586" r:id="rId6"/>
    <p:sldId id="351" r:id="rId7"/>
    <p:sldId id="1650" r:id="rId8"/>
    <p:sldId id="1589" r:id="rId9"/>
    <p:sldId id="373" r:id="rId10"/>
    <p:sldId id="1666" r:id="rId11"/>
    <p:sldId id="489" r:id="rId12"/>
    <p:sldId id="1667" r:id="rId13"/>
    <p:sldId id="1662" r:id="rId14"/>
    <p:sldId id="420" r:id="rId15"/>
    <p:sldId id="497" r:id="rId16"/>
    <p:sldId id="493" r:id="rId17"/>
    <p:sldId id="1663" r:id="rId18"/>
    <p:sldId id="1593" r:id="rId19"/>
    <p:sldId id="1592" r:id="rId20"/>
    <p:sldId id="422" r:id="rId21"/>
    <p:sldId id="419" r:id="rId22"/>
    <p:sldId id="479" r:id="rId23"/>
    <p:sldId id="496" r:id="rId24"/>
    <p:sldId id="413" r:id="rId25"/>
    <p:sldId id="495" r:id="rId26"/>
    <p:sldId id="494" r:id="rId27"/>
    <p:sldId id="424" r:id="rId28"/>
    <p:sldId id="1659" r:id="rId29"/>
    <p:sldId id="1601" r:id="rId30"/>
    <p:sldId id="480" r:id="rId31"/>
    <p:sldId id="487" r:id="rId32"/>
    <p:sldId id="1658" r:id="rId33"/>
    <p:sldId id="617" r:id="rId34"/>
    <p:sldId id="1590" r:id="rId35"/>
    <p:sldId id="1644" r:id="rId36"/>
    <p:sldId id="381" r:id="rId37"/>
    <p:sldId id="473" r:id="rId38"/>
    <p:sldId id="390" r:id="rId39"/>
    <p:sldId id="1652" r:id="rId40"/>
    <p:sldId id="1653" r:id="rId41"/>
    <p:sldId id="1654" r:id="rId42"/>
    <p:sldId id="1665" r:id="rId43"/>
    <p:sldId id="1664" r:id="rId44"/>
    <p:sldId id="1655" r:id="rId45"/>
    <p:sldId id="889" r:id="rId46"/>
    <p:sldId id="1656" r:id="rId47"/>
    <p:sldId id="1598" r:id="rId48"/>
    <p:sldId id="1657" r:id="rId49"/>
    <p:sldId id="520" r:id="rId50"/>
    <p:sldId id="427" r:id="rId51"/>
    <p:sldId id="504" r:id="rId52"/>
    <p:sldId id="1591" r:id="rId53"/>
    <p:sldId id="621" r:id="rId54"/>
    <p:sldId id="1588" r:id="rId55"/>
    <p:sldId id="383" r:id="rId56"/>
    <p:sldId id="406" r:id="rId57"/>
    <p:sldId id="389" r:id="rId58"/>
    <p:sldId id="391" r:id="rId59"/>
    <p:sldId id="435" r:id="rId60"/>
    <p:sldId id="396" r:id="rId61"/>
    <p:sldId id="1599" r:id="rId62"/>
    <p:sldId id="397" r:id="rId63"/>
    <p:sldId id="399" r:id="rId64"/>
    <p:sldId id="398" r:id="rId65"/>
    <p:sldId id="392" r:id="rId66"/>
    <p:sldId id="1596" r:id="rId67"/>
    <p:sldId id="884" r:id="rId68"/>
    <p:sldId id="426" r:id="rId69"/>
    <p:sldId id="1669" r:id="rId70"/>
    <p:sldId id="1670" r:id="rId71"/>
    <p:sldId id="618" r:id="rId72"/>
    <p:sldId id="1672" r:id="rId73"/>
    <p:sldId id="883" r:id="rId74"/>
    <p:sldId id="345" r:id="rId75"/>
    <p:sldId id="623" r:id="rId76"/>
    <p:sldId id="839" r:id="rId77"/>
    <p:sldId id="622" r:id="rId78"/>
    <p:sldId id="448" r:id="rId79"/>
  </p:sldIdLst>
  <p:sldSz cx="12192000" cy="6858000"/>
  <p:notesSz cx="6858000" cy="9144000"/>
  <p:custDataLst>
    <p:tags r:id="rId82"/>
  </p:custDataLst>
  <p:defaultTextStyle>
    <a:defPPr rtl="0">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4E1F9FB-802B-4B95-835B-78C87359B165}">
          <p14:sldIdLst>
            <p14:sldId id="430"/>
            <p14:sldId id="443"/>
            <p14:sldId id="400"/>
          </p14:sldIdLst>
        </p14:section>
        <p14:section name="Section 1" id="{19434780-F4A5-4BDF-96FB-B243DF47B436}">
          <p14:sldIdLst>
            <p14:sldId id="431"/>
            <p14:sldId id="1586"/>
            <p14:sldId id="351"/>
            <p14:sldId id="1650"/>
          </p14:sldIdLst>
        </p14:section>
        <p14:section name="Section 2" id="{A7952EE4-5D74-4290-8A8A-C5FE715A3697}">
          <p14:sldIdLst>
            <p14:sldId id="1589"/>
            <p14:sldId id="373"/>
            <p14:sldId id="1666"/>
            <p14:sldId id="489"/>
            <p14:sldId id="1667"/>
            <p14:sldId id="1662"/>
            <p14:sldId id="420"/>
            <p14:sldId id="497"/>
            <p14:sldId id="493"/>
            <p14:sldId id="1663"/>
            <p14:sldId id="1593"/>
          </p14:sldIdLst>
        </p14:section>
        <p14:section name="Section 3" id="{DBD0B847-07AA-46F4-ACCB-BA1BA1782377}">
          <p14:sldIdLst>
            <p14:sldId id="1592"/>
            <p14:sldId id="422"/>
            <p14:sldId id="419"/>
            <p14:sldId id="479"/>
            <p14:sldId id="496"/>
            <p14:sldId id="413"/>
            <p14:sldId id="495"/>
            <p14:sldId id="494"/>
            <p14:sldId id="424"/>
            <p14:sldId id="1659"/>
            <p14:sldId id="1601"/>
            <p14:sldId id="480"/>
            <p14:sldId id="487"/>
            <p14:sldId id="1658"/>
            <p14:sldId id="617"/>
          </p14:sldIdLst>
        </p14:section>
        <p14:section name="Section 4" id="{D1E8B477-6670-458F-9792-00B12FE448D6}">
          <p14:sldIdLst>
            <p14:sldId id="1590"/>
            <p14:sldId id="1644"/>
            <p14:sldId id="381"/>
            <p14:sldId id="473"/>
            <p14:sldId id="390"/>
            <p14:sldId id="1652"/>
            <p14:sldId id="1653"/>
            <p14:sldId id="1654"/>
            <p14:sldId id="1665"/>
            <p14:sldId id="1664"/>
            <p14:sldId id="1655"/>
            <p14:sldId id="889"/>
            <p14:sldId id="1656"/>
            <p14:sldId id="1598"/>
            <p14:sldId id="1657"/>
          </p14:sldIdLst>
        </p14:section>
        <p14:section name="Guided Lab" id="{92C03BAF-E441-41D7-B26E-A8E25436B522}">
          <p14:sldIdLst>
            <p14:sldId id="520"/>
            <p14:sldId id="427"/>
            <p14:sldId id="504"/>
            <p14:sldId id="1591"/>
            <p14:sldId id="621"/>
          </p14:sldIdLst>
        </p14:section>
        <p14:section name="Section 5" id="{34D55B75-6B91-4FA8-AC78-4D7D100326B0}">
          <p14:sldIdLst>
            <p14:sldId id="1588"/>
            <p14:sldId id="383"/>
            <p14:sldId id="406"/>
            <p14:sldId id="389"/>
            <p14:sldId id="391"/>
            <p14:sldId id="435"/>
            <p14:sldId id="396"/>
            <p14:sldId id="1599"/>
            <p14:sldId id="397"/>
            <p14:sldId id="399"/>
            <p14:sldId id="398"/>
            <p14:sldId id="392"/>
            <p14:sldId id="1596"/>
          </p14:sldIdLst>
        </p14:section>
        <p14:section name="Challenge lab" id="{8C6DB2BA-7FC6-4E6C-8DAE-F9F7D39A0E0C}">
          <p14:sldIdLst>
            <p14:sldId id="884"/>
            <p14:sldId id="426"/>
            <p14:sldId id="1669"/>
            <p14:sldId id="1670"/>
            <p14:sldId id="618"/>
            <p14:sldId id="1672"/>
          </p14:sldIdLst>
        </p14:section>
        <p14:section name="Module Wrap-up" id="{797FEF13-24C6-41C1-B079-69B6E5724F54}">
          <p14:sldIdLst>
            <p14:sldId id="883"/>
            <p14:sldId id="345"/>
            <p14:sldId id="623"/>
            <p14:sldId id="839"/>
            <p14:sldId id="622"/>
            <p14:sldId id="448"/>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Yoshii, June" initials="YJ" lastIdx="121" clrIdx="0">
    <p:extLst>
      <p:ext uri="{19B8F6BF-5375-455C-9EA6-DF929625EA0E}">
        <p15:presenceInfo xmlns:p15="http://schemas.microsoft.com/office/powerpoint/2012/main" userId="S-1-5-21-1407069837-2091007605-538272213-30032476" providerId="AD"/>
      </p:ext>
    </p:extLst>
  </p:cmAuthor>
  <p:cmAuthor id="2" name="David Mohr" initials="DM" lastIdx="9" clrIdx="1">
    <p:extLst>
      <p:ext uri="{19B8F6BF-5375-455C-9EA6-DF929625EA0E}">
        <p15:presenceInfo xmlns:p15="http://schemas.microsoft.com/office/powerpoint/2012/main" userId="David Mohr" providerId="None"/>
      </p:ext>
    </p:extLst>
  </p:cmAuthor>
  <p:cmAuthor id="3" name="Harris, Melissa" initials="HM" lastIdx="22" clrIdx="2">
    <p:extLst>
      <p:ext uri="{19B8F6BF-5375-455C-9EA6-DF929625EA0E}">
        <p15:presenceInfo xmlns:p15="http://schemas.microsoft.com/office/powerpoint/2012/main" userId="S-1-5-21-1407069837-2091007605-538272213-25781389" providerId="AD"/>
      </p:ext>
    </p:extLst>
  </p:cmAuthor>
  <p:cmAuthor id="4" name="Karthik Nagaraj" initials="KN" lastIdx="10" clrIdx="3">
    <p:extLst>
      <p:ext uri="{19B8F6BF-5375-455C-9EA6-DF929625EA0E}">
        <p15:presenceInfo xmlns:p15="http://schemas.microsoft.com/office/powerpoint/2012/main" userId="Karthik Nagaraj" providerId="None"/>
      </p:ext>
    </p:extLst>
  </p:cmAuthor>
  <p:cmAuthor id="5" name="Charrette, Jen" initials="CJ" lastIdx="7" clrIdx="4">
    <p:extLst>
      <p:ext uri="{19B8F6BF-5375-455C-9EA6-DF929625EA0E}">
        <p15:presenceInfo xmlns:p15="http://schemas.microsoft.com/office/powerpoint/2012/main" userId="Charrette, Jen" providerId="None"/>
      </p:ext>
    </p:extLst>
  </p:cmAuthor>
  <p:cmAuthor id="6" name="clreece" initials="c" lastIdx="6" clrIdx="5">
    <p:extLst>
      <p:ext uri="{19B8F6BF-5375-455C-9EA6-DF929625EA0E}">
        <p15:presenceInfo xmlns:p15="http://schemas.microsoft.com/office/powerpoint/2012/main" userId="clreece"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B29"/>
    <a:srgbClr val="F2F2F2"/>
    <a:srgbClr val="2D75E7"/>
    <a:srgbClr val="16966D"/>
    <a:srgbClr val="4E24A7"/>
    <a:srgbClr val="E817E4"/>
    <a:srgbClr val="FE5496"/>
    <a:srgbClr val="B3EB5B"/>
    <a:srgbClr val="535B63"/>
    <a:srgbClr val="31C1B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notesView">
  <p:normalViewPr>
    <p:restoredLeft sz="12592" autoAdjust="0"/>
    <p:restoredTop sz="48894" autoAdjust="0"/>
  </p:normalViewPr>
  <p:slideViewPr>
    <p:cSldViewPr snapToGrid="0" snapToObjects="1" showGuides="1">
      <p:cViewPr varScale="1">
        <p:scale>
          <a:sx n="33" d="100"/>
          <a:sy n="33" d="100"/>
        </p:scale>
        <p:origin x="2040" y="44"/>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60" d="100"/>
        <a:sy n="160" d="100"/>
      </p:scale>
      <p:origin x="0" y="-6138"/>
    </p:cViewPr>
  </p:sorterViewPr>
  <p:notesViewPr>
    <p:cSldViewPr snapToGrid="0" snapToObjects="1" showGuides="1">
      <p:cViewPr varScale="1">
        <p:scale>
          <a:sx n="52" d="100"/>
          <a:sy n="52" d="100"/>
        </p:scale>
        <p:origin x="2680" y="6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ags" Target="tags/tag1.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notesMaster" Target="notesMasters/notesMaster1.xml"/><Relationship Id="rId85"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handoutMaster" Target="handoutMasters/handoutMaster1.xml"/><Relationship Id="rId86"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a:t>Utilização média da CPU</a:t>
            </a:r>
          </a:p>
        </c:rich>
      </c:tx>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Sheet1!$B$1</c:f>
              <c:strCache>
                <c:ptCount val="1"/>
                <c:pt idx="0">
                  <c:v>Série 1</c:v>
                </c:pt>
              </c:strCache>
            </c:strRef>
          </c:tx>
          <c:spPr>
            <a:ln w="28575" cap="rnd">
              <a:solidFill>
                <a:schemeClr val="accent1"/>
              </a:solidFill>
              <a:round/>
            </a:ln>
            <a:effectLst/>
          </c:spPr>
          <c:marker>
            <c:symbol val="none"/>
          </c:marker>
          <c:cat>
            <c:numRef>
              <c:f>Sheet1!$A$2:$A$7</c:f>
              <c:numCache>
                <c:formatCode>h:mm</c:formatCode>
                <c:ptCount val="6"/>
                <c:pt idx="0">
                  <c:v>2.0833333333333332E-2</c:v>
                </c:pt>
                <c:pt idx="1">
                  <c:v>4.1666666666666664E-2</c:v>
                </c:pt>
                <c:pt idx="2">
                  <c:v>6.25E-2</c:v>
                </c:pt>
                <c:pt idx="3">
                  <c:v>8.3333333333333329E-2</c:v>
                </c:pt>
                <c:pt idx="4">
                  <c:v>0.10416666666666667</c:v>
                </c:pt>
                <c:pt idx="5">
                  <c:v>0.125</c:v>
                </c:pt>
              </c:numCache>
            </c:numRef>
          </c:cat>
          <c:val>
            <c:numRef>
              <c:f>Sheet1!$B$2:$B$7</c:f>
              <c:numCache>
                <c:formatCode>General</c:formatCode>
                <c:ptCount val="6"/>
                <c:pt idx="0">
                  <c:v>10</c:v>
                </c:pt>
                <c:pt idx="1">
                  <c:v>25</c:v>
                </c:pt>
                <c:pt idx="2">
                  <c:v>50</c:v>
                </c:pt>
                <c:pt idx="3">
                  <c:v>30</c:v>
                </c:pt>
                <c:pt idx="4">
                  <c:v>25</c:v>
                </c:pt>
                <c:pt idx="5">
                  <c:v>25</c:v>
                </c:pt>
              </c:numCache>
            </c:numRef>
          </c:val>
          <c:smooth val="0"/>
          <c:extLst>
            <c:ext xmlns:c16="http://schemas.microsoft.com/office/drawing/2014/chart" uri="{C3380CC4-5D6E-409C-BE32-E72D297353CC}">
              <c16:uniqueId val="{00000000-1890-1E45-95B9-53E892DF6E75}"/>
            </c:ext>
          </c:extLst>
        </c:ser>
        <c:dLbls>
          <c:showLegendKey val="0"/>
          <c:showVal val="0"/>
          <c:showCatName val="0"/>
          <c:showSerName val="0"/>
          <c:showPercent val="0"/>
          <c:showBubbleSize val="0"/>
        </c:dLbls>
        <c:smooth val="0"/>
        <c:axId val="636427376"/>
        <c:axId val="636427768"/>
      </c:lineChart>
      <c:catAx>
        <c:axId val="636427376"/>
        <c:scaling>
          <c:orientation val="minMax"/>
        </c:scaling>
        <c:delete val="0"/>
        <c:axPos val="b"/>
        <c:numFmt formatCode="h:mm"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636427768"/>
        <c:crosses val="autoZero"/>
        <c:auto val="1"/>
        <c:lblAlgn val="ctr"/>
        <c:lblOffset val="100"/>
        <c:noMultiLvlLbl val="0"/>
      </c:catAx>
      <c:valAx>
        <c:axId val="63642776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636427376"/>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DA624B0-90F9-634D-B088-BAF914AB736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US" dirty="0"/>
          </a:p>
        </p:txBody>
      </p:sp>
      <p:sp>
        <p:nvSpPr>
          <p:cNvPr id="3" name="Date Placeholder 2">
            <a:extLst>
              <a:ext uri="{FF2B5EF4-FFF2-40B4-BE49-F238E27FC236}">
                <a16:creationId xmlns:a16="http://schemas.microsoft.com/office/drawing/2014/main" id="{85550255-9A44-5141-A14B-0AFB2414ADF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r>
              <a:rPr lang="en-US" smtClean="0"/>
              <a:t>11/26/2020</a:t>
            </a:r>
            <a:endParaRPr lang="en-US" dirty="0"/>
          </a:p>
        </p:txBody>
      </p:sp>
      <p:sp>
        <p:nvSpPr>
          <p:cNvPr id="4" name="Footer Placeholder 3">
            <a:extLst>
              <a:ext uri="{FF2B5EF4-FFF2-40B4-BE49-F238E27FC236}">
                <a16:creationId xmlns:a16="http://schemas.microsoft.com/office/drawing/2014/main" id="{D3CB1F18-ED24-9E49-9F0B-B6FD6B22F87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US" dirty="0"/>
          </a:p>
        </p:txBody>
      </p:sp>
    </p:spTree>
    <p:extLst>
      <p:ext uri="{BB962C8B-B14F-4D97-AF65-F5344CB8AC3E}">
        <p14:creationId xmlns:p14="http://schemas.microsoft.com/office/powerpoint/2010/main" val="2459080753"/>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r>
              <a:rPr lang="en-US" smtClean="0"/>
              <a:t>11/26/2020</a:t>
            </a:r>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pt-BR"/>
              <a:t>Edit Master text styles</a:t>
            </a:r>
          </a:p>
          <a:p>
            <a:pPr lvl="1" rtl="0"/>
            <a:r>
              <a:rPr lang="pt-BR"/>
              <a:t>Second level</a:t>
            </a:r>
          </a:p>
          <a:p>
            <a:pPr lvl="2" rtl="0"/>
            <a:r>
              <a:rPr lang="pt-BR"/>
              <a:t>Third level</a:t>
            </a:r>
          </a:p>
          <a:p>
            <a:pPr lvl="3" rtl="0"/>
            <a:r>
              <a:rPr lang="pt-BR"/>
              <a:t>Fourth level</a:t>
            </a:r>
          </a:p>
          <a:p>
            <a:pPr lvl="4" rtl="0"/>
            <a:r>
              <a:rPr lang="pt-BR"/>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US" dirty="0"/>
          </a:p>
        </p:txBody>
      </p:sp>
    </p:spTree>
    <p:extLst>
      <p:ext uri="{BB962C8B-B14F-4D97-AF65-F5344CB8AC3E}">
        <p14:creationId xmlns:p14="http://schemas.microsoft.com/office/powerpoint/2010/main" val="2247105075"/>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100" kern="1200">
        <a:solidFill>
          <a:schemeClr val="tx1"/>
        </a:solidFill>
        <a:latin typeface="+mn-lt"/>
        <a:ea typeface="+mn-ea"/>
        <a:cs typeface="+mn-cs"/>
      </a:defRPr>
    </a:lvl1pPr>
    <a:lvl2pPr marL="457200" algn="l" defTabSz="914400" rtl="0" eaLnBrk="1" latinLnBrk="0" hangingPunct="1">
      <a:defRPr sz="1100" kern="1200">
        <a:solidFill>
          <a:schemeClr val="tx1"/>
        </a:solidFill>
        <a:latin typeface="+mn-lt"/>
        <a:ea typeface="+mn-ea"/>
        <a:cs typeface="+mn-cs"/>
      </a:defRPr>
    </a:lvl2pPr>
    <a:lvl3pPr marL="914400" algn="l" defTabSz="914400" rtl="0" eaLnBrk="1" latinLnBrk="0" hangingPunct="1">
      <a:defRPr sz="1100" kern="1200">
        <a:solidFill>
          <a:schemeClr val="tx1"/>
        </a:solidFill>
        <a:latin typeface="+mn-lt"/>
        <a:ea typeface="+mn-ea"/>
        <a:cs typeface="+mn-cs"/>
      </a:defRPr>
    </a:lvl3pPr>
    <a:lvl4pPr marL="1371600" algn="l" defTabSz="914400" rtl="0" eaLnBrk="1" latinLnBrk="0" hangingPunct="1">
      <a:defRPr sz="1100" kern="1200">
        <a:solidFill>
          <a:schemeClr val="tx1"/>
        </a:solidFill>
        <a:latin typeface="+mn-lt"/>
        <a:ea typeface="+mn-ea"/>
        <a:cs typeface="+mn-cs"/>
      </a:defRPr>
    </a:lvl4pPr>
    <a:lvl5pPr marL="1828800" algn="l" defTabSz="914400" rtl="0" eaLnBrk="1" latinLnBrk="0" hangingPunct="1">
      <a:defRPr sz="11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aws.amazon.com/ec2/autoscaling/"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docs.aws.amazon.com/autoscaling/ec2/userguide/schedule_time.html" TargetMode="External"/><Relationship Id="rId2" Type="http://schemas.openxmlformats.org/officeDocument/2006/relationships/slide" Target="../slides/slide12.xml"/><Relationship Id="rId1" Type="http://schemas.openxmlformats.org/officeDocument/2006/relationships/notesMaster" Target="../notesMasters/notesMaster1.xml"/><Relationship Id="rId6" Type="http://schemas.openxmlformats.org/officeDocument/2006/relationships/hyperlink" Target="https://docs.aws.amazon.com/autoscaling/ec2/userguide/as-manual-scaling.html" TargetMode="External"/><Relationship Id="rId5" Type="http://schemas.openxmlformats.org/officeDocument/2006/relationships/hyperlink" Target="https://aws.amazon.com/blogs/aws/new-predictive-scaling-for-ec2-powered-by-machine-learning/" TargetMode="External"/><Relationship Id="rId4" Type="http://schemas.openxmlformats.org/officeDocument/2006/relationships/hyperlink" Target="https://docs.aws.amazon.com/autoscaling/ec2/userguide/as-scale-based-on-demand.html" TargetMode="Externa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docs.aws.amazon.com/autoscaling/ec2/userguide/as-scale-based-on-demand.html#as-scaling-types" TargetMode="External"/><Relationship Id="rId2" Type="http://schemas.openxmlformats.org/officeDocument/2006/relationships/slide" Target="../slides/slide13.xml"/><Relationship Id="rId1" Type="http://schemas.openxmlformats.org/officeDocument/2006/relationships/notesMaster" Target="../notesMasters/notesMaster1.xml"/><Relationship Id="rId6" Type="http://schemas.openxmlformats.org/officeDocument/2006/relationships/hyperlink" Target="https://www.youtube.com/watch?v=qOLOhvlpMyU" TargetMode="External"/><Relationship Id="rId5" Type="http://schemas.openxmlformats.org/officeDocument/2006/relationships/hyperlink" Target="https://www.youtube.com/watch?v=srofVz6xvkE" TargetMode="External"/><Relationship Id="rId4" Type="http://schemas.openxmlformats.org/officeDocument/2006/relationships/hyperlink" Target="https://docs.aws.amazon.com/autoscaling/ec2/userguide/as-scaling-target-tracking.html" TargetMode="Externa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aws.amazon.com/ec2/instance-types/" TargetMode="External"/><Relationship Id="rId2" Type="http://schemas.openxmlformats.org/officeDocument/2006/relationships/slide" Target="../slides/slide15.xml"/><Relationship Id="rId1" Type="http://schemas.openxmlformats.org/officeDocument/2006/relationships/notesMaster" Target="../notesMasters/notesMaster1.xml"/><Relationship Id="rId5" Type="http://schemas.openxmlformats.org/officeDocument/2006/relationships/hyperlink" Target="https://docs.aws.amazon.com/autoscaling/ec2/userguide/asg-purchase-options.html" TargetMode="External"/><Relationship Id="rId4" Type="http://schemas.openxmlformats.org/officeDocument/2006/relationships/hyperlink" Target="https://aws.amazon.com/ec2/pricing/" TargetMode="Externa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docs.aws.amazon.com/autoscaling/ec2/userguide/lifecycle-hooks.html"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aws.amazon.com/rds/" TargetMode="External"/><Relationship Id="rId2" Type="http://schemas.openxmlformats.org/officeDocument/2006/relationships/slide" Target="../slides/slide20.xml"/><Relationship Id="rId1" Type="http://schemas.openxmlformats.org/officeDocument/2006/relationships/notesMaster" Target="../notesMasters/notesMaster1.xml"/><Relationship Id="rId5" Type="http://schemas.openxmlformats.org/officeDocument/2006/relationships/hyperlink" Target="https://docs.aws.amazon.com/AmazonRDS/latest/UserGuide/USER_PIOPS.StorageTypes.html#USER_PIOPS.Autoscaling" TargetMode="External"/><Relationship Id="rId4" Type="http://schemas.openxmlformats.org/officeDocument/2006/relationships/hyperlink" Target="https://docs.aws.amazon.com/AmazonRDS/latest/UserGuide/Concepts.DBInstanceClass.html#Concepts.DBInstanceClass.Types" TargetMode="Externa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docs.aws.amazon.com/AmazonRDS/latest/UserGuide/USER_ReadRepl.html" TargetMode="External"/><Relationship Id="rId2" Type="http://schemas.openxmlformats.org/officeDocument/2006/relationships/slide" Target="../slides/slide21.xml"/><Relationship Id="rId1" Type="http://schemas.openxmlformats.org/officeDocument/2006/relationships/notesMaster" Target="../notesMasters/notesMaster1.xml"/><Relationship Id="rId5" Type="http://schemas.openxmlformats.org/officeDocument/2006/relationships/hyperlink" Target="https://aws.amazon.com/blogs/database/scaling-your-amazon-rds-instance-vertically-and-horizontally/" TargetMode="External"/><Relationship Id="rId4" Type="http://schemas.openxmlformats.org/officeDocument/2006/relationships/hyperlink" Target="https://docs.aws.amazon.com/AmazonRDS/latest/UserGuide/Overview.DBInstance.Modifying.html" TargetMode="Externa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aws.amazon.com/rds/aurora/"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aws.amazon.com/rds/aurora/serverless/" TargetMode="External"/><Relationship Id="rId2" Type="http://schemas.openxmlformats.org/officeDocument/2006/relationships/slide" Target="../slides/slide23.xml"/><Relationship Id="rId1" Type="http://schemas.openxmlformats.org/officeDocument/2006/relationships/notesMaster" Target="../notesMasters/notesMaster1.xml"/><Relationship Id="rId4" Type="http://schemas.openxmlformats.org/officeDocument/2006/relationships/hyperlink" Target="https://docs.aws.amazon.com/AmazonRDS/latest/AuroraUserGuide/aurora-serverless.how-it-works.html" TargetMode="Externa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aws.amazon.com/blogs/database/sharding-with-amazon-relational-database-service/"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aws.amazon.com/blogs/aws/amazon-dynamodb-on-demand-no-capacity-planning-and-pay-per-request-pricing/"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docs.aws.amazon.com/amazondynamodb/latest/developerguide/AutoScaling.html"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docs.aws.amazon.com/amazondynamodb/latest/developerguide/AutoScaling.html"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docs.aws.amazon.com/amazondynamodb/latest/developerguide/bp-partition-key-design.html#bp-partition-key-partitions-adaptive" TargetMode="External"/><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s://docs.aws.amazon.com/amazondynamodb/latest/developerguide/bp-partition-key-uniform-load.html" TargetMode="External"/><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3" Type="http://schemas.openxmlformats.org/officeDocument/2006/relationships/hyperlink" Target="https://aws.amazon.com/elasticloadbalancing/features/" TargetMode="External"/><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3" Type="http://schemas.openxmlformats.org/officeDocument/2006/relationships/hyperlink" Target="https://docs.aws.amazon.com/Route53/latest/DeveloperGuide/routing-policy.html" TargetMode="External"/><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3" Type="http://schemas.openxmlformats.org/officeDocument/2006/relationships/hyperlink" Target="https://aws.amazon.com/aws-cost-management/aws-cost-explorer/" TargetMode="External"/><Relationship Id="rId7" Type="http://schemas.openxmlformats.org/officeDocument/2006/relationships/hyperlink" Target="https://aws.amazon.com/aws-cost-management/" TargetMode="External"/><Relationship Id="rId2" Type="http://schemas.openxmlformats.org/officeDocument/2006/relationships/slide" Target="../slides/slide56.xml"/><Relationship Id="rId1" Type="http://schemas.openxmlformats.org/officeDocument/2006/relationships/notesMaster" Target="../notesMasters/notesMaster1.xml"/><Relationship Id="rId6" Type="http://schemas.openxmlformats.org/officeDocument/2006/relationships/hyperlink" Target="https://aws.amazon.com/solutions/cost-optimization-monitor/" TargetMode="External"/><Relationship Id="rId5" Type="http://schemas.openxmlformats.org/officeDocument/2006/relationships/hyperlink" Target="https://aws.amazon.com/aws-cost-management/aws-cost-and-usage-reporting/" TargetMode="External"/><Relationship Id="rId4" Type="http://schemas.openxmlformats.org/officeDocument/2006/relationships/hyperlink" Target="https://docs.aws.amazon.com/awsaccountbilling/latest/aboutv2/budgets-managing-costs.html" TargetMode="External"/></Relationships>
</file>

<file path=ppt/notesSlides/_rels/notesSlide57.xml.rels><?xml version="1.0" encoding="UTF-8" standalone="yes"?>
<Relationships xmlns="http://schemas.openxmlformats.org/package/2006/relationships"><Relationship Id="rId3" Type="http://schemas.openxmlformats.org/officeDocument/2006/relationships/hyperlink" Target="https://docs.aws.amazon.com/AmazonCloudWatch/latest/monitoring/WhatIsCloudWatch.html" TargetMode="External"/><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3" Type="http://schemas.openxmlformats.org/officeDocument/2006/relationships/hyperlink" Target="https://docs.aws.amazon.com/AmazonCloudWatch/latest/monitoring/working_with_metrics.html" TargetMode="External"/><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3" Type="http://schemas.openxmlformats.org/officeDocument/2006/relationships/hyperlink" Target="https://docs.aws.amazon.com/AmazonCloudWatch/latest/logs/WhatIsCloudWatchLogs.html" TargetMode="External"/><Relationship Id="rId2" Type="http://schemas.openxmlformats.org/officeDocument/2006/relationships/slide" Target="../slides/slide60.xml"/><Relationship Id="rId1" Type="http://schemas.openxmlformats.org/officeDocument/2006/relationships/notesMaster" Target="../notesMasters/notesMaster1.xml"/><Relationship Id="rId4" Type="http://schemas.openxmlformats.org/officeDocument/2006/relationships/hyperlink" Target="https://aws.amazon.com/blogs/aws/new-amazon-cloudwatch-logs-insights-fast-interactive-log-analytics/" TargetMode="External"/></Relationships>
</file>

<file path=ppt/notesSlides/_rels/notesSlide61.xml.rels><?xml version="1.0" encoding="UTF-8" standalone="yes"?>
<Relationships xmlns="http://schemas.openxmlformats.org/package/2006/relationships"><Relationship Id="rId3" Type="http://schemas.openxmlformats.org/officeDocument/2006/relationships/hyperlink" Target="https://docs.aws.amazon.com/AWSEC2/latest/UserGuide/viewing_metrics_with_cloudwatch.html" TargetMode="External"/><Relationship Id="rId2" Type="http://schemas.openxmlformats.org/officeDocument/2006/relationships/slide" Target="../slides/slide61.xml"/><Relationship Id="rId1" Type="http://schemas.openxmlformats.org/officeDocument/2006/relationships/notesMaster" Target="../notesMasters/notesMaster1.xml"/><Relationship Id="rId4" Type="http://schemas.openxmlformats.org/officeDocument/2006/relationships/hyperlink" Target="https://docs.aws.amazon.com/AmazonCloudWatch/latest/monitoring/AlarmThatSendsEmail.html" TargetMode="External"/></Relationships>
</file>

<file path=ppt/notesSlides/_rels/notesSlide62.xml.rels><?xml version="1.0" encoding="UTF-8" standalone="yes"?>
<Relationships xmlns="http://schemas.openxmlformats.org/package/2006/relationships"><Relationship Id="rId3" Type="http://schemas.openxmlformats.org/officeDocument/2006/relationships/hyperlink" Target="https://docs.aws.amazon.com/eventbridge/latest/userguide/what-is-amazon-eventbridge.html" TargetMode="External"/><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www.reactivemanifesto.org/"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3" Type="http://schemas.openxmlformats.org/officeDocument/2006/relationships/hyperlink" Target="https://www.youtube.com/watch?v=srofVz6xvkE" TargetMode="External"/><Relationship Id="rId2" Type="http://schemas.openxmlformats.org/officeDocument/2006/relationships/slide" Target="../slides/slide77.xml"/><Relationship Id="rId1" Type="http://schemas.openxmlformats.org/officeDocument/2006/relationships/notesMaster" Target="../notesMasters/notesMaster1.xml"/><Relationship Id="rId6" Type="http://schemas.openxmlformats.org/officeDocument/2006/relationships/hyperlink" Target="https://docs.aws.amazon.com/elasticloadbalancing/latest/application/introduction.html" TargetMode="External"/><Relationship Id="rId5" Type="http://schemas.openxmlformats.org/officeDocument/2006/relationships/hyperlink" Target="https://www.youtube.com/watch?v=aOAqH48Cyc8" TargetMode="External"/><Relationship Id="rId4" Type="http://schemas.openxmlformats.org/officeDocument/2006/relationships/hyperlink" Target="https://kiku.aws.training/Details/Video?id=16454" TargetMode="Externa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100">
                <a:latin typeface="Amazon Ember" panose="020B0603020204020204" pitchFamily="34" charset="0"/>
                <a:ea typeface="Amazon Ember" panose="020B0603020204020204" pitchFamily="34" charset="0"/>
                <a:cs typeface="Amazon Ember" panose="020B0603020204020204" pitchFamily="34" charset="0"/>
              </a:rPr>
              <a:t>Bem-vindo ao Módulo 9: Implementar elasticidade, alta disponibilidade e monitoramento.</a:t>
            </a:r>
          </a:p>
        </p:txBody>
      </p:sp>
    </p:spTree>
    <p:extLst>
      <p:ext uri="{BB962C8B-B14F-4D97-AF65-F5344CB8AC3E}">
        <p14:creationId xmlns:p14="http://schemas.microsoft.com/office/powerpoint/2010/main" val="17368607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4273893"/>
          </a:xfrm>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i="1" dirty="0">
                <a:latin typeface="Amazon Ember" panose="020B0603020204020204" pitchFamily="34" charset="0"/>
                <a:ea typeface="Amazon Ember" panose="020B0603020204020204" pitchFamily="34" charset="0"/>
                <a:cs typeface="Amazon Ember" panose="020B0603020204020204" pitchFamily="34" charset="0"/>
              </a:rPr>
              <a:t>Escalabilidade </a:t>
            </a:r>
            <a:r>
              <a:rPr lang="pt-BR" dirty="0">
                <a:latin typeface="Amazon Ember" panose="020B0603020204020204" pitchFamily="34" charset="0"/>
                <a:ea typeface="Amazon Ember" panose="020B0603020204020204" pitchFamily="34" charset="0"/>
                <a:cs typeface="Amazon Ember" panose="020B0603020204020204" pitchFamily="34" charset="0"/>
              </a:rPr>
              <a:t>é uma técnica utilizada para alcançar a elasticidade. </a:t>
            </a:r>
            <a:r>
              <a:rPr lang="pt-BR" sz="1100" b="0" dirty="0">
                <a:latin typeface="Amazon Ember" panose="020B0603020204020204" pitchFamily="34" charset="0"/>
                <a:ea typeface="Amazon Ember" panose="020B0603020204020204" pitchFamily="34" charset="0"/>
                <a:cs typeface="Amazon Ember" panose="020B0603020204020204" pitchFamily="34" charset="0"/>
              </a:rPr>
              <a:t>Escalabilidade é a capacidade de aumentar ou diminuir a capacidade computacional da aplicação.</a:t>
            </a: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latin typeface="Amazon Ember" panose="020B0603020204020204" pitchFamily="34" charset="0"/>
                <a:ea typeface="Amazon Ember" panose="020B0603020204020204" pitchFamily="34" charset="0"/>
                <a:cs typeface="Amazon Ember" panose="020B0603020204020204" pitchFamily="34" charset="0"/>
              </a:rPr>
              <a:t>A escalabilidade tem dois tipos: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i="1" dirty="0">
                <a:latin typeface="Amazon Ember" panose="020B0603020204020204" pitchFamily="34" charset="0"/>
                <a:ea typeface="Amazon Ember" panose="020B0603020204020204" pitchFamily="34" charset="0"/>
                <a:cs typeface="Amazon Ember" panose="020B0603020204020204" pitchFamily="34" charset="0"/>
              </a:rPr>
              <a:t>Escalabilidade horizontal </a:t>
            </a:r>
            <a:r>
              <a:rPr lang="pt-BR" dirty="0">
                <a:latin typeface="Amazon Ember" panose="020B0603020204020204" pitchFamily="34" charset="0"/>
                <a:ea typeface="Amazon Ember" panose="020B0603020204020204" pitchFamily="34" charset="0"/>
                <a:cs typeface="Amazon Ember" panose="020B0603020204020204" pitchFamily="34" charset="0"/>
              </a:rPr>
              <a:t>é quando você adiciona ou remove recursos. </a:t>
            </a:r>
            <a:r>
              <a:rPr lang="pt-BR" sz="1100" i="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Por exemplo, talvez seja necessário adicionar outros discos rígidos a uma matriz de armazenamento ou adicionar outros servidores para oferecer suporte a uma aplicação. </a:t>
            </a: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A adição de recursos é conhecida como </a:t>
            </a:r>
            <a:r>
              <a:rPr lang="pt-BR" sz="1100" i="1"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escalabilidade horizontal</a:t>
            </a: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e o encerramento de recursos é conhecido como </a:t>
            </a:r>
            <a:r>
              <a:rPr lang="pt-BR" sz="1100" i="1"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escalabilidade vertical.</a:t>
            </a:r>
            <a:r>
              <a:rPr lang="pt-BR" sz="1100" i="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A escalabilidade horizontal é uma boa maneira de criar aplicações em escala de Internet que aproveitam a elasticidade da computação em nuvem. </a:t>
            </a:r>
            <a:endParaRPr lang="en-US" sz="1100" i="1"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i="1" dirty="0">
                <a:latin typeface="Amazon Ember" panose="020B0603020204020204" pitchFamily="34" charset="0"/>
                <a:ea typeface="Amazon Ember" panose="020B0603020204020204" pitchFamily="34" charset="0"/>
                <a:cs typeface="Amazon Ember" panose="020B0603020204020204" pitchFamily="34" charset="0"/>
              </a:rPr>
              <a:t>A escalabilidade vertical</a:t>
            </a:r>
            <a:r>
              <a:rPr lang="pt-BR" dirty="0">
                <a:latin typeface="Amazon Ember" panose="020B0603020204020204" pitchFamily="34" charset="0"/>
                <a:ea typeface="Amazon Ember" panose="020B0603020204020204" pitchFamily="34" charset="0"/>
                <a:cs typeface="Amazon Ember" panose="020B0603020204020204" pitchFamily="34" charset="0"/>
              </a:rPr>
              <a:t> é quando você aumenta ou diminui as especificações de um recurso individual. Por exemplo, você pode atualizar um servidor para que ele tenha um disco rígido maior ou uma CPU mais rápida. Com o Amazon Elastic Compute Cloud (Amazon EC2), você pode interromper uma instância e redimensioná-la para um tipo de instância que tenha mais recursos de RAM, CPU, E/S ou rede. A escalabilidade vertical pode atingir um limite em algum momento, e nem sempre é uma abordagem econômica ou altamente disponível. No entanto, é fácil de implementar e pode ser suficiente para muitos casos de uso, especialmente no curto prazo.</a:t>
            </a: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9423077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latin typeface="Amazon Ember" panose="020B0603020204020204" pitchFamily="34" charset="0"/>
                <a:ea typeface="Amazon Ember" panose="020B0603020204020204" pitchFamily="34" charset="0"/>
                <a:cs typeface="Amazon Ember" panose="020B0603020204020204" pitchFamily="34" charset="0"/>
              </a:rPr>
              <a:t>Na nuvem, a escalabilidade pode ser tratada automaticamente. </a:t>
            </a:r>
            <a:r>
              <a:rPr lang="pt-BR" sz="1100" dirty="0">
                <a:latin typeface="Amazon Ember" panose="020B0603020204020204" pitchFamily="34" charset="0"/>
                <a:ea typeface="Amazon Ember" panose="020B0603020204020204" pitchFamily="34" charset="0"/>
                <a:cs typeface="Amazon Ember" panose="020B0603020204020204" pitchFamily="34" charset="0"/>
                <a:hlinkClick r:id="rId3"/>
              </a:rPr>
              <a:t>O Amazon EC2 Auto Scaling</a:t>
            </a:r>
            <a:r>
              <a:rPr lang="pt-BR" sz="1100" dirty="0">
                <a:latin typeface="Amazon Ember" panose="020B0603020204020204" pitchFamily="34" charset="0"/>
                <a:ea typeface="Amazon Ember" panose="020B0603020204020204" pitchFamily="34" charset="0"/>
                <a:cs typeface="Amazon Ember" panose="020B0603020204020204" pitchFamily="34" charset="0"/>
              </a:rPr>
              <a:t> </a:t>
            </a:r>
            <a:r>
              <a:rPr lang="pt-BR" dirty="0">
                <a:latin typeface="Amazon Ember" panose="020B0603020204020204" pitchFamily="34" charset="0"/>
                <a:ea typeface="Amazon Ember" panose="020B0603020204020204" pitchFamily="34" charset="0"/>
                <a:cs typeface="Amazon Ember" panose="020B0603020204020204" pitchFamily="34" charset="0"/>
              </a:rPr>
              <a:t> ajuda a manter a disponibilidade da aplicação e permite que você adicione ou remova automaticamente instâncias do EC2 de acordo com as políticas que você definir, agendamentos e verificações de integridade.</a:t>
            </a:r>
            <a:r>
              <a:rPr lang="pt-BR"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Se você especificar políticas de escalabilidade, o Amazon EC2 Auto Scaling poderá iniciar ou encerrar instâncias à medida que a demanda na aplicação aumentar ou diminuir.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pt-BR"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O Amazon EC2 Auto Scaling se integra ao Elastic Load Balancing: ele registra automaticamente novas instâncias com balanceadores de carga para distribuir o tráfego de entrada entre as instâncias. </a:t>
            </a:r>
          </a:p>
          <a:p>
            <a:pPr rtl="0"/>
            <a:endParaRPr lang="en-US"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rtl="0"/>
            <a:r>
              <a:rPr lang="pt-BR" dirty="0">
                <a:latin typeface="Amazon Ember" panose="020B0603020204020204" pitchFamily="34" charset="0"/>
                <a:ea typeface="Amazon Ember" panose="020B0603020204020204" pitchFamily="34" charset="0"/>
                <a:cs typeface="Amazon Ember" panose="020B0603020204020204" pitchFamily="34" charset="0"/>
              </a:rPr>
              <a:t>O Amazon EC2 Auto Scaling permite criar arquiteturas altamente disponíveis que abrangem várias zonas de disponibilidade em uma região. Você saberá mais sobre alta disponibilidade posteriormente neste módulo. Se uma zona de disponibilidade se torna não íntegra ou indisponível, o Amazon EC2 Auto Scaling ativa novas instâncias em uma zona de disponibilidade não afetada. Quando a zona de disponibilidade não saudável retornar para um estado saudável, o Amazon EC2 Auto Scaling redistribuirá automaticamente as instâncias da aplicação uniformemente entre todas as zonas de disponibilidade designadas. </a:t>
            </a:r>
            <a:endParaRPr lang="en-US"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34840400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4224466"/>
          </a:xfrm>
        </p:spPr>
        <p:txBody>
          <a:bodyPr rtlCol="0"/>
          <a:lstStyle/>
          <a:p>
            <a:pPr rtl="0">
              <a:lnSpc>
                <a:spcPct val="115000"/>
              </a:lnSpc>
              <a:spcAft>
                <a:spcPts val="964"/>
              </a:spcAft>
            </a:pPr>
            <a:r>
              <a:rPr lang="pt-BR" sz="1100" dirty="0">
                <a:latin typeface="Amazon Ember" panose="020B0603020204020204" pitchFamily="34" charset="0"/>
                <a:ea typeface="Amazon Ember" panose="020B0603020204020204" pitchFamily="34" charset="0"/>
                <a:cs typeface="Amazon Ember" panose="020B0603020204020204" pitchFamily="34" charset="0"/>
              </a:rPr>
              <a:t>O Amazon EC2 Auto Scaling oferece várias maneiras de ajustar a escalabilidade para melhor atender às necessidades das suas aplicações: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100" dirty="0">
                <a:latin typeface="Amazon Ember" panose="020B0603020204020204" pitchFamily="34" charset="0"/>
                <a:ea typeface="Amazon Ember" panose="020B0603020204020204" pitchFamily="34" charset="0"/>
                <a:cs typeface="Amazon Ember" panose="020B0603020204020204" pitchFamily="34" charset="0"/>
                <a:hlinkClick r:id="rId3"/>
              </a:rPr>
              <a:t>Escalabilidade programada</a:t>
            </a:r>
            <a:r>
              <a:rPr lang="pt-BR" sz="1100" i="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 com a escalabilidade programada, </a:t>
            </a:r>
            <a:r>
              <a:rPr lang="pt-BR" sz="1100" dirty="0">
                <a:latin typeface="Amazon Ember" panose="020B0603020204020204" pitchFamily="34" charset="0"/>
                <a:ea typeface="Amazon Ember" panose="020B0603020204020204" pitchFamily="34" charset="0"/>
                <a:cs typeface="Amazon Ember" panose="020B0603020204020204" pitchFamily="34" charset="0"/>
              </a:rPr>
              <a:t>as ações de escalabilidade são executadas automaticamente como uma função de data e hora. Esse recurso é útil para cargas de trabalho previsíveis quando você sabe exatamente quando aumentar ou diminuir o número de instâncias em seu grupo. Por exemplo, digamos que toda semana o tráfego para a aplicação Web começa a aumentar na quarta-feira, permanece alto na quinta-feira e começa a diminuir na sexta-feira. Você pode planejar as ações de escalabilidade com base nos padrões de tráfego previsível da aplicação Web. Para implementar a escalabilidade programada, </a:t>
            </a:r>
            <a:r>
              <a:rPr lang="pt-BR" sz="1100" i="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crie uma </a:t>
            </a:r>
            <a:r>
              <a:rPr lang="pt-BR" sz="1100" dirty="0">
                <a:latin typeface="Amazon Ember" panose="020B0603020204020204" pitchFamily="34" charset="0"/>
                <a:ea typeface="Amazon Ember" panose="020B0603020204020204" pitchFamily="34" charset="0"/>
                <a:cs typeface="Amazon Ember" panose="020B0603020204020204" pitchFamily="34" charset="0"/>
                <a:hlinkClick r:id="rId3"/>
              </a:rPr>
              <a:t>ação programada</a:t>
            </a:r>
            <a:r>
              <a:rPr lang="pt-BR" sz="1100" dirty="0">
                <a:latin typeface="Amazon Ember" panose="020B0603020204020204" pitchFamily="34" charset="0"/>
                <a:ea typeface="Amazon Ember" panose="020B0603020204020204" pitchFamily="34" charset="0"/>
                <a:cs typeface="Amazon Ember" panose="020B0603020204020204" pitchFamily="34" charset="0"/>
              </a:rPr>
              <a:t>.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100" dirty="0">
              <a:latin typeface="Amazon Ember" panose="020B0603020204020204" pitchFamily="34" charset="0"/>
              <a:ea typeface="Amazon Ember" panose="020B0603020204020204" pitchFamily="34" charset="0"/>
              <a:cs typeface="Amazon Ember" panose="020B0603020204020204"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100" dirty="0">
                <a:latin typeface="Amazon Ember" panose="020B0603020204020204" pitchFamily="34" charset="0"/>
                <a:ea typeface="Amazon Ember" panose="020B0603020204020204" pitchFamily="34" charset="0"/>
                <a:cs typeface="Amazon Ember" panose="020B0603020204020204" pitchFamily="34" charset="0"/>
                <a:hlinkClick r:id="rId4"/>
              </a:rPr>
              <a:t>Escalabilidade dinâmica e sob demanda</a:t>
            </a:r>
            <a:r>
              <a:rPr lang="pt-BR" sz="1100" i="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 </a:t>
            </a:r>
            <a:r>
              <a:rPr lang="pt-BR" sz="1100" dirty="0">
                <a:latin typeface="Amazon Ember" panose="020B0603020204020204" pitchFamily="34" charset="0"/>
                <a:ea typeface="Amazon Ember" panose="020B0603020204020204" pitchFamily="34" charset="0"/>
                <a:cs typeface="Amazon Ember" panose="020B0603020204020204" pitchFamily="34" charset="0"/>
              </a:rPr>
              <a:t>essa abordagem é uma maneira mais avançada de dimensionar seus recursos. Ela permite que você defina parâmetros que controlam o processo de escalabilidade. Por exemplo, digamos que você tenha uma aplicação Web que é executada em duas instâncias do EC2 atualmente. Você deseja que a utilização da CPU do grupo de Auto Scaling permaneça perto de 50% quando a carga na aplicação mudar. Essa opção é útil para escalabilidade em resposta a alterações de condições, quando você não sabe quando essas condições mudarão. A escalabilidade dinâmica oferece capacidade extra para lidar com picos de tráfego sem manter um número excessivo de recursos ociosos. Você pode configurar seu grupo de Auto Scaling para dimensionar automaticamente a fim de atender a essa necessidade.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100" dirty="0">
              <a:latin typeface="Amazon Ember" panose="020B0603020204020204" pitchFamily="34" charset="0"/>
              <a:ea typeface="Amazon Ember" panose="020B0603020204020204" pitchFamily="34" charset="0"/>
              <a:cs typeface="Amazon Ember" panose="020B0603020204020204"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100" dirty="0">
                <a:latin typeface="Amazon Ember" panose="020B0603020204020204" pitchFamily="34" charset="0"/>
                <a:ea typeface="Amazon Ember" panose="020B0603020204020204" pitchFamily="34" charset="0"/>
                <a:cs typeface="Amazon Ember" panose="020B0603020204020204" pitchFamily="34" charset="0"/>
                <a:hlinkClick r:id="rId5"/>
              </a:rPr>
              <a:t>Escalabilidade preditiva</a:t>
            </a:r>
            <a:r>
              <a:rPr lang="pt-BR" sz="1100" i="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 você pode usar o Amazon EC2 Auto Scaling com o AWS Auto Scaling para implementar escalabilidade preditiva, em que sua capacidade é dimensionada de acordo com a demanda prevista. A escalabilidade preditiva </a:t>
            </a:r>
            <a:r>
              <a:rPr lang="pt-BR" sz="1100" dirty="0">
                <a:latin typeface="Amazon Ember" panose="020B0603020204020204" pitchFamily="34" charset="0"/>
                <a:ea typeface="Amazon Ember" panose="020B0603020204020204" pitchFamily="34" charset="0"/>
                <a:cs typeface="Amazon Ember" panose="020B0603020204020204" pitchFamily="34" charset="0"/>
              </a:rPr>
              <a:t>usa dados coletados do uso real do Amazon EC2, e os dados são mais informados por bilhões de pontos de dados extraídos de observações da AWS. </a:t>
            </a:r>
            <a:r>
              <a:rPr lang="pt-BR" sz="1100" i="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Em seguida, a AWS usa modelos bem treinados de machine learning para prever o tráfego esperado (e o uso do Amazon EC2), incluindo padrões diários e semanais. </a:t>
            </a:r>
            <a:r>
              <a:rPr lang="pt-BR" sz="1100" dirty="0">
                <a:latin typeface="Amazon Ember" panose="020B0603020204020204" pitchFamily="34" charset="0"/>
                <a:ea typeface="Amazon Ember" panose="020B0603020204020204" pitchFamily="34" charset="0"/>
                <a:cs typeface="Amazon Ember" panose="020B0603020204020204" pitchFamily="34" charset="0"/>
              </a:rPr>
              <a:t>O modelo precisa de pelo menos um dia de dados históricos para começar a fazer previsões. Ele é reavaliado a cada 24 horas para criar uma previsão para as próximas 48 horas. O processo de previsão produz um plano de escalabilidade que pode comandar um ou mais grupos de instâncias do EC2 escaladas automaticamente.</a:t>
            </a:r>
          </a:p>
          <a:p>
            <a:pPr marL="0" indent="0" rtl="0">
              <a:lnSpc>
                <a:spcPct val="115000"/>
              </a:lnSpc>
              <a:spcAft>
                <a:spcPts val="964"/>
              </a:spcAft>
              <a:buFont typeface="Arial" panose="020B0604020202020204" pitchFamily="34" charset="0"/>
              <a:buNone/>
            </a:pPr>
            <a:endParaRPr lang="en-US" sz="1100" dirty="0">
              <a:latin typeface="Amazon Ember" panose="020B0603020204020204" pitchFamily="34" charset="0"/>
              <a:ea typeface="Amazon Ember" panose="020B0603020204020204" pitchFamily="34" charset="0"/>
              <a:cs typeface="Amazon Ember" panose="020B0603020204020204" pitchFamily="34" charset="0"/>
            </a:endParaRPr>
          </a:p>
          <a:p>
            <a:pPr marL="0" indent="0" rtl="0">
              <a:lnSpc>
                <a:spcPct val="115000"/>
              </a:lnSpc>
              <a:spcAft>
                <a:spcPts val="964"/>
              </a:spcAft>
              <a:buFont typeface="Arial" panose="020B0604020202020204" pitchFamily="34" charset="0"/>
              <a:buNone/>
            </a:pPr>
            <a:r>
              <a:rPr lang="pt-BR" sz="1100" dirty="0">
                <a:latin typeface="Amazon Ember" panose="020B0603020204020204" pitchFamily="34" charset="0"/>
                <a:ea typeface="Amazon Ember" panose="020B0603020204020204" pitchFamily="34" charset="0"/>
                <a:cs typeface="Amazon Ember" panose="020B0603020204020204" pitchFamily="34" charset="0"/>
              </a:rPr>
              <a:t>É possível usar as escalabilidades dinâmica e preditiva juntas para dimensionar sua infraestrutura mais rapidamente. </a:t>
            </a:r>
          </a:p>
          <a:p>
            <a:pPr marL="0" marR="0" lvl="0" indent="0" algn="l" defTabSz="914400" rtl="0" eaLnBrk="1" fontAlgn="auto" latinLnBrk="0" hangingPunct="1">
              <a:lnSpc>
                <a:spcPct val="100000"/>
              </a:lnSpc>
              <a:spcBef>
                <a:spcPts val="0"/>
              </a:spcBef>
              <a:spcAft>
                <a:spcPts val="0"/>
              </a:spcAft>
              <a:buClrTx/>
              <a:buSzTx/>
              <a:buFontTx/>
              <a:buNone/>
              <a:tabLst/>
              <a:defRPr/>
            </a:pPr>
            <a:r>
              <a:rPr lang="pt-BR" sz="1100" dirty="0">
                <a:latin typeface="Amazon Ember" panose="020B0603020204020204" pitchFamily="34" charset="0"/>
                <a:ea typeface="Amazon Ember" panose="020B0603020204020204" pitchFamily="34" charset="0"/>
                <a:cs typeface="Amazon Ember" panose="020B0603020204020204" pitchFamily="34" charset="0"/>
              </a:rPr>
              <a:t>Por fim, você também pode adicionar ou remover instâncias do EC2 manualmente. </a:t>
            </a:r>
            <a:r>
              <a:rPr lang="pt-BR" sz="1100" i="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Com a </a:t>
            </a:r>
            <a:r>
              <a:rPr lang="pt-BR" sz="1100" dirty="0">
                <a:latin typeface="Amazon Ember" panose="020B0603020204020204" pitchFamily="34" charset="0"/>
                <a:ea typeface="Amazon Ember" panose="020B0603020204020204" pitchFamily="34" charset="0"/>
                <a:cs typeface="Amazon Ember" panose="020B0603020204020204" pitchFamily="34" charset="0"/>
                <a:hlinkClick r:id="rId6"/>
              </a:rPr>
              <a:t>escalabilidade anual</a:t>
            </a:r>
            <a:r>
              <a:rPr lang="pt-BR" sz="1100" dirty="0">
                <a:latin typeface="Amazon Ember" panose="020B0603020204020204" pitchFamily="34" charset="0"/>
                <a:ea typeface="Amazon Ember" panose="020B0603020204020204" pitchFamily="34" charset="0"/>
                <a:cs typeface="Amazon Ember" panose="020B0603020204020204" pitchFamily="34" charset="0"/>
              </a:rPr>
              <a:t>, você especifica apenas a alteração na capacidade máxima, mínima ou desejada de seu grupo de Auto Scaling.</a:t>
            </a: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20776224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680460"/>
          </a:xfrm>
        </p:spPr>
        <p:txBody>
          <a:bodyPr rtlCol="0"/>
          <a:lstStyle/>
          <a:p>
            <a:pPr rtl="0"/>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A escalabilidade dinâmica significa ajustar a capacidade da aplicação para atender à demanda em constante mudança, para que você possa otimizar a disponibilidade, a performance e o custo. </a:t>
            </a:r>
            <a:r>
              <a:rPr lang="pt-BR" sz="1100" dirty="0">
                <a:latin typeface="Amazon Ember" panose="020B0603020204020204" pitchFamily="34" charset="0"/>
                <a:ea typeface="Amazon Ember" panose="020B0603020204020204" pitchFamily="34" charset="0"/>
                <a:cs typeface="Amazon Ember" panose="020B0603020204020204" pitchFamily="34" charset="0"/>
              </a:rPr>
              <a:t>O </a:t>
            </a:r>
            <a:r>
              <a:rPr lang="pt-BR" sz="1100" dirty="0">
                <a:latin typeface="Amazon Ember" panose="020B0603020204020204" pitchFamily="34" charset="0"/>
                <a:ea typeface="Amazon Ember" panose="020B0603020204020204" pitchFamily="34" charset="0"/>
                <a:cs typeface="Amazon Ember" panose="020B0603020204020204" pitchFamily="34" charset="0"/>
                <a:hlinkClick r:id="rId3"/>
              </a:rPr>
              <a:t>tipo de política de escalabilidade</a:t>
            </a:r>
            <a:r>
              <a:rPr lang="pt-BR" sz="1100" dirty="0">
                <a:latin typeface="Amazon Ember" panose="020B0603020204020204" pitchFamily="34" charset="0"/>
                <a:ea typeface="Amazon Ember" panose="020B0603020204020204" pitchFamily="34" charset="0"/>
                <a:cs typeface="Amazon Ember" panose="020B0603020204020204" pitchFamily="34" charset="0"/>
              </a:rPr>
              <a:t> determina como a ação de escalabilidade é executada:</a:t>
            </a:r>
          </a:p>
          <a:p>
            <a:pPr rtl="0"/>
            <a:endParaRPr lang="en-US" sz="1100" dirty="0">
              <a:latin typeface="Amazon Ember" panose="020B0603020204020204" pitchFamily="34" charset="0"/>
              <a:ea typeface="Amazon Ember" panose="020B0603020204020204" pitchFamily="34" charset="0"/>
              <a:cs typeface="Amazon Ember" panose="020B0603020204020204" pitchFamily="34" charset="0"/>
            </a:endParaRPr>
          </a:p>
          <a:p>
            <a:pPr marL="171450" indent="-171450" rtl="0">
              <a:buFont typeface="Arial" panose="020B0604020202020204" pitchFamily="34" charset="0"/>
              <a:buChar char="•"/>
            </a:pP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Com as políticas de </a:t>
            </a:r>
            <a:r>
              <a:rPr lang="pt-BR" sz="1100" b="1"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escalabilidade em etapas</a:t>
            </a: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e de </a:t>
            </a:r>
            <a:r>
              <a:rPr lang="pt-BR" sz="1100" b="1"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escalabilidade simples</a:t>
            </a: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você escolhe as métricas de escalabilidade e os valores de limite para os alarmes do CloudWatch que acionam o processo de escalabilidade. Você também define como seu grupo de Auto </a:t>
            </a:r>
            <a:r>
              <a:rPr lang="pt-BR" sz="1100" kern="1200" dirty="0" err="1">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Scaling</a:t>
            </a: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deve ser dimensionado quando um limite é violado para um número especificado de períodos de avaliação. A principal diferença é que, com a escalabilidade em etapas, a capacidade atual do grupo de Auto </a:t>
            </a:r>
            <a:r>
              <a:rPr lang="pt-BR" sz="1100" kern="1200" dirty="0" err="1">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Scaling</a:t>
            </a: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aumenta ou diminui com base em um conjunto de ajustes de escalabilidade conhecidos como </a:t>
            </a:r>
            <a:r>
              <a:rPr lang="pt-BR" sz="1100" i="1"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ajustes em etapas</a:t>
            </a: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que variam de acordo com o tamanho da violação de alarme. </a:t>
            </a: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marL="0" indent="0" rtl="0">
              <a:buFont typeface="Arial" panose="020B0604020202020204" pitchFamily="34" charset="0"/>
              <a:buNone/>
            </a:pPr>
            <a:endParaRPr lang="en-US" sz="1100" b="1" dirty="0">
              <a:latin typeface="Amazon Ember" panose="020B0603020204020204" pitchFamily="34" charset="0"/>
              <a:ea typeface="Amazon Ember" panose="020B0603020204020204" pitchFamily="34" charset="0"/>
              <a:cs typeface="Amazon Ember" panose="020B0603020204020204" pitchFamily="34" charset="0"/>
            </a:endParaRPr>
          </a:p>
          <a:p>
            <a:pPr marL="171450" indent="-171450" rtl="0">
              <a:buFont typeface="Arial" panose="020B0604020202020204" pitchFamily="34" charset="0"/>
              <a:buChar char="•"/>
            </a:pPr>
            <a:r>
              <a:rPr dirty="0"/>
              <a:t>As </a:t>
            </a:r>
            <a:r>
              <a:rPr lang="pt-BR" sz="1100" dirty="0">
                <a:latin typeface="Amazon Ember" panose="020B0603020204020204" pitchFamily="34" charset="0"/>
                <a:ea typeface="Amazon Ember" panose="020B0603020204020204" pitchFamily="34" charset="0"/>
                <a:cs typeface="Amazon Ember" panose="020B0603020204020204" pitchFamily="34" charset="0"/>
              </a:rPr>
              <a:t>políticas </a:t>
            </a:r>
            <a:r>
              <a:rPr dirty="0"/>
              <a:t>de</a:t>
            </a:r>
            <a:r>
              <a:rPr lang="pt-BR" sz="1100" b="1" dirty="0">
                <a:latin typeface="Amazon Ember" panose="020B0603020204020204" pitchFamily="34" charset="0"/>
                <a:ea typeface="Amazon Ember" panose="020B0603020204020204" pitchFamily="34" charset="0"/>
                <a:cs typeface="Amazon Ember" panose="020B0603020204020204" pitchFamily="34" charset="0"/>
              </a:rPr>
              <a:t> escalabilidade de monitoramento de alvo</a:t>
            </a:r>
            <a:r>
              <a:rPr i="1" dirty="0"/>
              <a:t> </a:t>
            </a:r>
            <a:r>
              <a:rPr dirty="0" err="1"/>
              <a:t>aumentam</a:t>
            </a:r>
            <a:r>
              <a:rPr dirty="0"/>
              <a:t> </a:t>
            </a:r>
            <a:r>
              <a:rPr dirty="0" err="1"/>
              <a:t>ou</a:t>
            </a:r>
            <a:r>
              <a:rPr dirty="0"/>
              <a:t> </a:t>
            </a:r>
            <a:r>
              <a:rPr dirty="0" err="1"/>
              <a:t>reduzem</a:t>
            </a:r>
            <a:r>
              <a:rPr dirty="0"/>
              <a:t> a </a:t>
            </a:r>
            <a:r>
              <a:rPr dirty="0" err="1"/>
              <a:t>capacidade</a:t>
            </a:r>
            <a:r>
              <a:rPr dirty="0"/>
              <a:t> </a:t>
            </a:r>
            <a:r>
              <a:rPr dirty="0" err="1"/>
              <a:t>atual</a:t>
            </a:r>
            <a:r>
              <a:rPr dirty="0"/>
              <a:t> do </a:t>
            </a:r>
            <a:r>
              <a:rPr dirty="0" err="1"/>
              <a:t>grupo</a:t>
            </a:r>
            <a:r>
              <a:rPr dirty="0"/>
              <a:t> com base </a:t>
            </a:r>
            <a:r>
              <a:rPr dirty="0" err="1"/>
              <a:t>em</a:t>
            </a:r>
            <a:r>
              <a:rPr dirty="0"/>
              <a:t> um valor de </a:t>
            </a:r>
            <a:r>
              <a:rPr dirty="0" err="1"/>
              <a:t>alvo</a:t>
            </a:r>
            <a:r>
              <a:rPr dirty="0"/>
              <a:t> para </a:t>
            </a:r>
            <a:r>
              <a:rPr dirty="0" err="1"/>
              <a:t>uma</a:t>
            </a:r>
            <a:r>
              <a:rPr dirty="0"/>
              <a:t> </a:t>
            </a:r>
            <a:r>
              <a:rPr dirty="0" err="1"/>
              <a:t>métrica</a:t>
            </a:r>
            <a:r>
              <a:rPr dirty="0"/>
              <a:t> </a:t>
            </a:r>
            <a:r>
              <a:rPr dirty="0" err="1"/>
              <a:t>específica</a:t>
            </a:r>
            <a:r>
              <a:rPr dirty="0"/>
              <a:t>. </a:t>
            </a:r>
            <a:r>
              <a:rPr dirty="0" err="1"/>
              <a:t>Esse</a:t>
            </a:r>
            <a:r>
              <a:rPr dirty="0"/>
              <a:t> </a:t>
            </a:r>
            <a:r>
              <a:rPr dirty="0" err="1"/>
              <a:t>tipo</a:t>
            </a:r>
            <a:r>
              <a:rPr dirty="0"/>
              <a:t> de </a:t>
            </a:r>
            <a:r>
              <a:rPr dirty="0" err="1"/>
              <a:t>escalabilidade</a:t>
            </a:r>
            <a:r>
              <a:rPr dirty="0"/>
              <a:t> é </a:t>
            </a:r>
            <a:r>
              <a:rPr dirty="0" err="1"/>
              <a:t>semelhante</a:t>
            </a:r>
            <a:r>
              <a:rPr dirty="0"/>
              <a:t> à forma </a:t>
            </a:r>
            <a:r>
              <a:rPr dirty="0" err="1"/>
              <a:t>como</a:t>
            </a:r>
            <a:r>
              <a:rPr dirty="0"/>
              <a:t> o </a:t>
            </a:r>
            <a:r>
              <a:rPr dirty="0" err="1"/>
              <a:t>seu</a:t>
            </a:r>
            <a:r>
              <a:rPr dirty="0"/>
              <a:t> </a:t>
            </a:r>
            <a:r>
              <a:rPr dirty="0" err="1"/>
              <a:t>termostato</a:t>
            </a:r>
            <a:r>
              <a:rPr dirty="0"/>
              <a:t> </a:t>
            </a:r>
            <a:r>
              <a:rPr dirty="0" err="1"/>
              <a:t>mantém</a:t>
            </a:r>
            <a:r>
              <a:rPr dirty="0"/>
              <a:t> a </a:t>
            </a:r>
            <a:r>
              <a:rPr dirty="0" err="1"/>
              <a:t>temperatura</a:t>
            </a:r>
            <a:r>
              <a:rPr dirty="0"/>
              <a:t> da </a:t>
            </a:r>
            <a:r>
              <a:rPr dirty="0" err="1"/>
              <a:t>sua</a:t>
            </a:r>
            <a:r>
              <a:rPr dirty="0"/>
              <a:t> casa:</a:t>
            </a:r>
            <a:r>
              <a:rPr lang="pt-BR" b="0" dirty="0">
                <a:latin typeface="Amazon Ember" panose="020B0603020204020204" pitchFamily="34" charset="0"/>
                <a:ea typeface="Amazon Ember" panose="020B0603020204020204" pitchFamily="34" charset="0"/>
                <a:cs typeface="Amazon Ember" panose="020B0603020204020204" pitchFamily="34" charset="0"/>
              </a:rPr>
              <a:t> </a:t>
            </a:r>
            <a:r>
              <a:rPr dirty="0" err="1"/>
              <a:t>você</a:t>
            </a:r>
            <a:r>
              <a:rPr dirty="0"/>
              <a:t> </a:t>
            </a:r>
            <a:r>
              <a:rPr dirty="0" err="1"/>
              <a:t>seleciona</a:t>
            </a:r>
            <a:r>
              <a:rPr dirty="0"/>
              <a:t> </a:t>
            </a:r>
            <a:r>
              <a:rPr dirty="0" err="1"/>
              <a:t>uma</a:t>
            </a:r>
            <a:r>
              <a:rPr dirty="0"/>
              <a:t> </a:t>
            </a:r>
            <a:r>
              <a:rPr dirty="0" err="1"/>
              <a:t>temperatura</a:t>
            </a:r>
            <a:r>
              <a:rPr dirty="0"/>
              <a:t> e o </a:t>
            </a:r>
            <a:r>
              <a:rPr dirty="0" err="1"/>
              <a:t>termostato</a:t>
            </a:r>
            <a:r>
              <a:rPr dirty="0"/>
              <a:t> </a:t>
            </a:r>
            <a:r>
              <a:rPr dirty="0" err="1"/>
              <a:t>faz</a:t>
            </a:r>
            <a:r>
              <a:rPr dirty="0"/>
              <a:t> o restante. </a:t>
            </a: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Com as políticas de escalabilidade de monitoramento de alvo, você seleciona uma métrica de escalabilidade e define um valor de alvo. O </a:t>
            </a:r>
            <a:r>
              <a:rPr lang="pt-BR" sz="1100" kern="1200" dirty="0" err="1">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Amazon</a:t>
            </a: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EC2 Auto </a:t>
            </a:r>
            <a:r>
              <a:rPr lang="pt-BR" sz="1100" kern="1200" dirty="0" err="1">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Scaling</a:t>
            </a: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cria e gerencia os alarmes do CloudWatch que acionam a política de escalabilidade e calculam o ajuste de escalabilidade com base na métrica e no valor de alvo. A política de escalabilidade adiciona ou remove capacidade conforme necessário para manter a métrica no valor de destino especificado ou próxima a ele. Além de manter a métrica próxima ao valor de destino, uma política de escalabilidade de monitoramento de destino também se ajusta às flutuações na métrica, devido a um padrão de carga de flutuação.</a:t>
            </a: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marL="171450" indent="-171450" rtl="0">
              <a:buFont typeface="Arial" panose="020B0604020202020204" pitchFamily="34" charset="0"/>
              <a:buChar char="•"/>
            </a:pP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pt-BR" sz="1100" dirty="0">
                <a:latin typeface="Amazon Ember" panose="020B0603020204020204" pitchFamily="34" charset="0"/>
                <a:ea typeface="Amazon Ember" panose="020B0603020204020204" pitchFamily="34" charset="0"/>
                <a:cs typeface="Amazon Ember" panose="020B0603020204020204" pitchFamily="34" charset="0"/>
              </a:rPr>
              <a:t>Para saber mais sobre políticas de escalabilidade de monitoramento de destino, consulte os seguintes recursos: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100" dirty="0">
                <a:latin typeface="Amazon Ember" panose="020B0603020204020204" pitchFamily="34" charset="0"/>
                <a:ea typeface="Amazon Ember" panose="020B0603020204020204" pitchFamily="34" charset="0"/>
                <a:cs typeface="Amazon Ember" panose="020B0603020204020204" pitchFamily="34" charset="0"/>
                <a:hlinkClick r:id="rId4"/>
              </a:rPr>
              <a:t>Políticas de escalabilidade de monitoramento de destino para o </a:t>
            </a:r>
            <a:r>
              <a:rPr lang="pt-BR" sz="1100" dirty="0" err="1">
                <a:latin typeface="Amazon Ember" panose="020B0603020204020204" pitchFamily="34" charset="0"/>
                <a:ea typeface="Amazon Ember" panose="020B0603020204020204" pitchFamily="34" charset="0"/>
                <a:cs typeface="Amazon Ember" panose="020B0603020204020204" pitchFamily="34" charset="0"/>
                <a:hlinkClick r:id="rId4"/>
              </a:rPr>
              <a:t>Amazon</a:t>
            </a:r>
            <a:r>
              <a:rPr lang="pt-BR" sz="1100" dirty="0">
                <a:latin typeface="Amazon Ember" panose="020B0603020204020204" pitchFamily="34" charset="0"/>
                <a:ea typeface="Amazon Ember" panose="020B0603020204020204" pitchFamily="34" charset="0"/>
                <a:cs typeface="Amazon Ember" panose="020B0603020204020204" pitchFamily="34" charset="0"/>
                <a:hlinkClick r:id="rId4"/>
              </a:rPr>
              <a:t> EC2 Auto </a:t>
            </a:r>
            <a:r>
              <a:rPr lang="pt-BR" sz="1100" dirty="0" err="1">
                <a:latin typeface="Amazon Ember" panose="020B0603020204020204" pitchFamily="34" charset="0"/>
                <a:ea typeface="Amazon Ember" panose="020B0603020204020204" pitchFamily="34" charset="0"/>
                <a:cs typeface="Amazon Ember" panose="020B0603020204020204" pitchFamily="34" charset="0"/>
                <a:hlinkClick r:id="rId4"/>
              </a:rPr>
              <a:t>Scaling</a:t>
            </a:r>
            <a:endParaRPr lang="en-US" sz="1100" dirty="0">
              <a:latin typeface="Amazon Ember" panose="020B0603020204020204" pitchFamily="34" charset="0"/>
              <a:ea typeface="Amazon Ember" panose="020B0603020204020204" pitchFamily="34" charset="0"/>
              <a:cs typeface="Amazon Ember" panose="020B0603020204020204"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100" dirty="0">
                <a:latin typeface="Amazon Ember" panose="020B0603020204020204" pitchFamily="34" charset="0"/>
                <a:ea typeface="Amazon Ember" panose="020B0603020204020204" pitchFamily="34" charset="0"/>
                <a:cs typeface="Amazon Ember" panose="020B0603020204020204" pitchFamily="34" charset="0"/>
                <a:hlinkClick r:id="rId5"/>
              </a:rPr>
              <a:t>Políticas de monitoramento de destino fáceis de criar do Auto </a:t>
            </a:r>
            <a:r>
              <a:rPr lang="pt-BR" sz="1100" dirty="0" err="1">
                <a:latin typeface="Amazon Ember" panose="020B0603020204020204" pitchFamily="34" charset="0"/>
                <a:ea typeface="Amazon Ember" panose="020B0603020204020204" pitchFamily="34" charset="0"/>
                <a:cs typeface="Amazon Ember" panose="020B0603020204020204" pitchFamily="34" charset="0"/>
                <a:hlinkClick r:id="rId5"/>
              </a:rPr>
              <a:t>Scaling</a:t>
            </a:r>
            <a:endParaRPr lang="en-US" sz="1100" dirty="0">
              <a:latin typeface="Amazon Ember" panose="020B0603020204020204" pitchFamily="34" charset="0"/>
              <a:ea typeface="Amazon Ember" panose="020B0603020204020204" pitchFamily="34" charset="0"/>
              <a:cs typeface="Amazon Ember" panose="020B0603020204020204"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100" dirty="0">
                <a:latin typeface="Amazon Ember" panose="020B0603020204020204" pitchFamily="34" charset="0"/>
                <a:ea typeface="Amazon Ember" panose="020B0603020204020204" pitchFamily="34" charset="0"/>
                <a:cs typeface="Amazon Ember" panose="020B0603020204020204" pitchFamily="34" charset="0"/>
                <a:hlinkClick r:id="rId6"/>
              </a:rPr>
              <a:t>AWS </a:t>
            </a:r>
            <a:r>
              <a:rPr lang="pt-BR" sz="1100" dirty="0" err="1">
                <a:latin typeface="Amazon Ember" panose="020B0603020204020204" pitchFamily="34" charset="0"/>
                <a:ea typeface="Amazon Ember" panose="020B0603020204020204" pitchFamily="34" charset="0"/>
                <a:cs typeface="Amazon Ember" panose="020B0603020204020204" pitchFamily="34" charset="0"/>
                <a:hlinkClick r:id="rId6"/>
              </a:rPr>
              <a:t>re:Invent</a:t>
            </a:r>
            <a:r>
              <a:rPr lang="pt-BR" sz="1100" dirty="0">
                <a:latin typeface="Amazon Ember" panose="020B0603020204020204" pitchFamily="34" charset="0"/>
                <a:ea typeface="Amazon Ember" panose="020B0603020204020204" pitchFamily="34" charset="0"/>
                <a:cs typeface="Amazon Ember" panose="020B0603020204020204" pitchFamily="34" charset="0"/>
                <a:hlinkClick r:id="rId6"/>
              </a:rPr>
              <a:t> 2017: Auto </a:t>
            </a:r>
            <a:r>
              <a:rPr lang="pt-BR" sz="1100" dirty="0" err="1">
                <a:latin typeface="Amazon Ember" panose="020B0603020204020204" pitchFamily="34" charset="0"/>
                <a:ea typeface="Amazon Ember" panose="020B0603020204020204" pitchFamily="34" charset="0"/>
                <a:cs typeface="Amazon Ember" panose="020B0603020204020204" pitchFamily="34" charset="0"/>
                <a:hlinkClick r:id="rId6"/>
              </a:rPr>
              <a:t>Scaling</a:t>
            </a:r>
            <a:r>
              <a:rPr lang="pt-BR" sz="1100" dirty="0">
                <a:latin typeface="Amazon Ember" panose="020B0603020204020204" pitchFamily="34" charset="0"/>
                <a:ea typeface="Amazon Ember" panose="020B0603020204020204" pitchFamily="34" charset="0"/>
                <a:cs typeface="Amazon Ember" panose="020B0603020204020204" pitchFamily="34" charset="0"/>
                <a:hlinkClick r:id="rId6"/>
              </a:rPr>
              <a:t> Prime Time: Target </a:t>
            </a:r>
            <a:r>
              <a:rPr lang="pt-BR" sz="1100" dirty="0" err="1">
                <a:latin typeface="Amazon Ember" panose="020B0603020204020204" pitchFamily="34" charset="0"/>
                <a:ea typeface="Amazon Ember" panose="020B0603020204020204" pitchFamily="34" charset="0"/>
                <a:cs typeface="Amazon Ember" panose="020B0603020204020204" pitchFamily="34" charset="0"/>
                <a:hlinkClick r:id="rId6"/>
              </a:rPr>
              <a:t>Tracking</a:t>
            </a:r>
            <a:r>
              <a:rPr lang="pt-BR" sz="1100" dirty="0">
                <a:latin typeface="Amazon Ember" panose="020B0603020204020204" pitchFamily="34" charset="0"/>
                <a:ea typeface="Amazon Ember" panose="020B0603020204020204" pitchFamily="34" charset="0"/>
                <a:cs typeface="Amazon Ember" panose="020B0603020204020204" pitchFamily="34" charset="0"/>
                <a:hlinkClick r:id="rId6"/>
              </a:rPr>
              <a:t> Hits </a:t>
            </a:r>
            <a:r>
              <a:rPr lang="pt-BR" sz="1100" dirty="0" err="1">
                <a:latin typeface="Amazon Ember" panose="020B0603020204020204" pitchFamily="34" charset="0"/>
                <a:ea typeface="Amazon Ember" panose="020B0603020204020204" pitchFamily="34" charset="0"/>
                <a:cs typeface="Amazon Ember" panose="020B0603020204020204" pitchFamily="34" charset="0"/>
                <a:hlinkClick r:id="rId6"/>
              </a:rPr>
              <a:t>the</a:t>
            </a:r>
            <a:r>
              <a:rPr lang="pt-BR" sz="1100" dirty="0">
                <a:latin typeface="Amazon Ember" panose="020B0603020204020204" pitchFamily="34" charset="0"/>
                <a:ea typeface="Amazon Ember" panose="020B0603020204020204" pitchFamily="34" charset="0"/>
                <a:cs typeface="Amazon Ember" panose="020B0603020204020204" pitchFamily="34" charset="0"/>
                <a:hlinkClick r:id="rId6"/>
              </a:rPr>
              <a:t> </a:t>
            </a:r>
            <a:r>
              <a:rPr lang="pt-BR" sz="1100" dirty="0" err="1">
                <a:latin typeface="Amazon Ember" panose="020B0603020204020204" pitchFamily="34" charset="0"/>
                <a:ea typeface="Amazon Ember" panose="020B0603020204020204" pitchFamily="34" charset="0"/>
                <a:cs typeface="Amazon Ember" panose="020B0603020204020204" pitchFamily="34" charset="0"/>
                <a:hlinkClick r:id="rId6"/>
              </a:rPr>
              <a:t>Bullseye</a:t>
            </a:r>
            <a:r>
              <a:rPr lang="pt-BR" sz="1100" dirty="0">
                <a:latin typeface="Amazon Ember" panose="020B0603020204020204" pitchFamily="34" charset="0"/>
                <a:ea typeface="Amazon Ember" panose="020B0603020204020204" pitchFamily="34" charset="0"/>
                <a:cs typeface="Amazon Ember" panose="020B0603020204020204" pitchFamily="34" charset="0"/>
                <a:hlinkClick r:id="rId6"/>
              </a:rPr>
              <a:t> </a:t>
            </a:r>
            <a:r>
              <a:rPr lang="pt-BR" sz="1100" dirty="0" err="1">
                <a:latin typeface="Amazon Ember" panose="020B0603020204020204" pitchFamily="34" charset="0"/>
                <a:ea typeface="Amazon Ember" panose="020B0603020204020204" pitchFamily="34" charset="0"/>
                <a:cs typeface="Amazon Ember" panose="020B0603020204020204" pitchFamily="34" charset="0"/>
                <a:hlinkClick r:id="rId6"/>
              </a:rPr>
              <a:t>at</a:t>
            </a:r>
            <a:r>
              <a:rPr lang="pt-BR" sz="1100" dirty="0">
                <a:latin typeface="Amazon Ember" panose="020B0603020204020204" pitchFamily="34" charset="0"/>
                <a:ea typeface="Amazon Ember" panose="020B0603020204020204" pitchFamily="34" charset="0"/>
                <a:cs typeface="Amazon Ember" panose="020B0603020204020204" pitchFamily="34" charset="0"/>
                <a:hlinkClick r:id="rId6"/>
              </a:rPr>
              <a:t> </a:t>
            </a:r>
            <a:r>
              <a:rPr lang="pt-BR" sz="1100" dirty="0" err="1">
                <a:latin typeface="Amazon Ember" panose="020B0603020204020204" pitchFamily="34" charset="0"/>
                <a:ea typeface="Amazon Ember" panose="020B0603020204020204" pitchFamily="34" charset="0"/>
                <a:cs typeface="Amazon Ember" panose="020B0603020204020204" pitchFamily="34" charset="0"/>
                <a:hlinkClick r:id="rId6"/>
              </a:rPr>
              <a:t>Netflix</a:t>
            </a: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marL="0" indent="0" rtl="0">
              <a:buFont typeface="Arial" panose="020B0604020202020204" pitchFamily="34" charset="0"/>
              <a:buNone/>
            </a:pP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20330847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4348034"/>
          </a:xfrm>
        </p:spPr>
        <p:txBody>
          <a:bodyPr rtlCol="0"/>
          <a:lstStyle/>
          <a:p>
            <a:pPr rtl="0"/>
            <a:r>
              <a:rPr lang="pt-BR" dirty="0">
                <a:latin typeface="Amazon Ember" panose="020B0603020204020204" pitchFamily="34" charset="0"/>
                <a:ea typeface="Amazon Ember" panose="020B0603020204020204" pitchFamily="34" charset="0"/>
                <a:cs typeface="Amazon Ember" panose="020B0603020204020204" pitchFamily="34" charset="0"/>
              </a:rPr>
              <a:t>O Amazon EC2 Auto Scaling ajuda a garantir que você tenha o número correto de instâncias do Amazon EC2 disponíveis para processar a carga das aplicações. </a:t>
            </a: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dirty="0">
                <a:latin typeface="Amazon Ember" panose="020B0603020204020204" pitchFamily="34" charset="0"/>
                <a:ea typeface="Amazon Ember" panose="020B0603020204020204" pitchFamily="34" charset="0"/>
                <a:cs typeface="Amazon Ember" panose="020B0603020204020204" pitchFamily="34" charset="0"/>
              </a:rPr>
              <a:t>Você cria coleções de instâncias do EC2, chamadas de </a:t>
            </a:r>
            <a:r>
              <a:rPr lang="pt-BR" i="1" dirty="0">
                <a:latin typeface="Amazon Ember" panose="020B0603020204020204" pitchFamily="34" charset="0"/>
                <a:ea typeface="Amazon Ember" panose="020B0603020204020204" pitchFamily="34" charset="0"/>
                <a:cs typeface="Amazon Ember" panose="020B0603020204020204" pitchFamily="34" charset="0"/>
              </a:rPr>
              <a:t>grupos de Auto Scaling</a:t>
            </a:r>
            <a:r>
              <a:rPr lang="pt-BR" dirty="0">
                <a:latin typeface="Amazon Ember" panose="020B0603020204020204" pitchFamily="34" charset="0"/>
                <a:ea typeface="Amazon Ember" panose="020B0603020204020204" pitchFamily="34" charset="0"/>
                <a:cs typeface="Amazon Ember" panose="020B0603020204020204" pitchFamily="34" charset="0"/>
              </a:rPr>
              <a:t>. Você pode especificar o número </a:t>
            </a:r>
            <a:r>
              <a:rPr lang="pt-BR" i="1" dirty="0">
                <a:latin typeface="Amazon Ember" panose="020B0603020204020204" pitchFamily="34" charset="0"/>
                <a:ea typeface="Amazon Ember" panose="020B0603020204020204" pitchFamily="34" charset="0"/>
                <a:cs typeface="Amazon Ember" panose="020B0603020204020204" pitchFamily="34" charset="0"/>
              </a:rPr>
              <a:t>mínimo </a:t>
            </a:r>
            <a:r>
              <a:rPr lang="pt-BR" dirty="0">
                <a:latin typeface="Amazon Ember" panose="020B0603020204020204" pitchFamily="34" charset="0"/>
                <a:ea typeface="Amazon Ember" panose="020B0603020204020204" pitchFamily="34" charset="0"/>
                <a:cs typeface="Amazon Ember" panose="020B0603020204020204" pitchFamily="34" charset="0"/>
              </a:rPr>
              <a:t>de instâncias em cada grupo de Auto Scaling, e o Amazon EC2 Auto Scaling ajuda a garantir que o grupo nunca fique abaixo desse tamanho. Você pode especificar o número </a:t>
            </a:r>
            <a:r>
              <a:rPr lang="pt-BR" i="1" dirty="0">
                <a:latin typeface="Amazon Ember" panose="020B0603020204020204" pitchFamily="34" charset="0"/>
                <a:ea typeface="Amazon Ember" panose="020B0603020204020204" pitchFamily="34" charset="0"/>
                <a:cs typeface="Amazon Ember" panose="020B0603020204020204" pitchFamily="34" charset="0"/>
              </a:rPr>
              <a:t>máximo </a:t>
            </a:r>
            <a:r>
              <a:rPr lang="pt-BR" dirty="0">
                <a:latin typeface="Amazon Ember" panose="020B0603020204020204" pitchFamily="34" charset="0"/>
                <a:ea typeface="Amazon Ember" panose="020B0603020204020204" pitchFamily="34" charset="0"/>
                <a:cs typeface="Amazon Ember" panose="020B0603020204020204" pitchFamily="34" charset="0"/>
              </a:rPr>
              <a:t>de instâncias em cada grupo de Auto Scaling, e o Amazon EC2 Auto Scaling ajuda a garantir que o grupo nunca fique acima desse tamanho. Se você especificar a capacidade </a:t>
            </a:r>
            <a:r>
              <a:rPr lang="pt-BR" i="1" dirty="0">
                <a:latin typeface="Amazon Ember" panose="020B0603020204020204" pitchFamily="34" charset="0"/>
                <a:ea typeface="Amazon Ember" panose="020B0603020204020204" pitchFamily="34" charset="0"/>
                <a:cs typeface="Amazon Ember" panose="020B0603020204020204" pitchFamily="34" charset="0"/>
              </a:rPr>
              <a:t>desejada</a:t>
            </a:r>
            <a:r>
              <a:rPr lang="pt-BR" dirty="0">
                <a:latin typeface="Amazon Ember" panose="020B0603020204020204" pitchFamily="34" charset="0"/>
                <a:ea typeface="Amazon Ember" panose="020B0603020204020204" pitchFamily="34" charset="0"/>
                <a:cs typeface="Amazon Ember" panose="020B0603020204020204" pitchFamily="34" charset="0"/>
              </a:rPr>
              <a:t> quando criar o grupo ou a qualquer momento depois disso, o Amazon EC2 Auto Scaling ajudará a garantir que o grupo tenha essa quantidade de instâncias.</a:t>
            </a: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Observe que a capacidade desejada é uma configuração baseada em triggers e pode flutuar em resposta a eventos como um limite que está sendo violado. Ela reflete o número de instâncias em execução nesse ponto. Ela nunca pode ser menor do que o valor mínimo nem maior que o valor máximo. A função da política de escalabilidade é agir como seu representante automatizado e tomar decisões sobre como ajustar a capacidade desejada. Em seguida, o Amazon EC2 Auto Scaling responde à alteração na configuração da capacidade desejada. </a:t>
            </a:r>
          </a:p>
          <a:p>
            <a:pPr rtl="0"/>
            <a:endParaRPr lang="en-US"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rtl="0"/>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Inicialmente, você define a capacidade desejada para informar ao grupo de Auto Scaling quantas instâncias deseja executar em um determinado momento. O número de instâncias em execução no momento pode ser diferente do valor desejado até que o Amazon EC2 Auto Scaling as ative ou as desative. </a:t>
            </a:r>
          </a:p>
          <a:p>
            <a:pPr rtl="0"/>
            <a:endParaRPr lang="en-US"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10695701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O Amazon EC2 Auto Scaling permite dimensionar na horizontal ou na vertical sua infraestrutura em resposta a mudanças nas condições. Ao configurar um grupo de Auto Scaling, você pode especificar os </a:t>
            </a:r>
            <a:r>
              <a:rPr lang="pt-BR" dirty="0">
                <a:latin typeface="Amazon Ember" panose="020B0603020204020204" pitchFamily="34" charset="0"/>
                <a:ea typeface="Amazon Ember" panose="020B0603020204020204" pitchFamily="34" charset="0"/>
                <a:cs typeface="Amazon Ember" panose="020B0603020204020204" pitchFamily="34" charset="0"/>
                <a:hlinkClick r:id="rId3"/>
              </a:rPr>
              <a:t>tipos de instância do EC2</a:t>
            </a:r>
            <a:r>
              <a:rPr lang="pt-BR"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que ele usa. Você também pode especificar qual porcentagem da capacidade desejada deve ser atendida com </a:t>
            </a:r>
            <a:r>
              <a:rPr lang="pt-BR" dirty="0">
                <a:latin typeface="Amazon Ember" panose="020B0603020204020204" pitchFamily="34" charset="0"/>
                <a:ea typeface="Amazon Ember" panose="020B0603020204020204" pitchFamily="34" charset="0"/>
                <a:cs typeface="Amazon Ember" panose="020B0603020204020204" pitchFamily="34" charset="0"/>
                <a:hlinkClick r:id="rId4"/>
              </a:rPr>
              <a:t>instâncias sob demanda, instâncias reservadas e instâncias spot</a:t>
            </a:r>
            <a:r>
              <a:rPr lang="pt-BR" dirty="0">
                <a:latin typeface="Amazon Ember" panose="020B0603020204020204" pitchFamily="34" charset="0"/>
                <a:ea typeface="Amazon Ember" panose="020B0603020204020204" pitchFamily="34" charset="0"/>
                <a:cs typeface="Amazon Ember" panose="020B0603020204020204" pitchFamily="34" charset="0"/>
              </a:rPr>
              <a:t>. Com base nessas preferências, o Amazon EC2 Auto Scaling provisiona a combinação de instâncias de menor preço para atender à capacidade desejada.</a:t>
            </a:r>
          </a:p>
          <a:p>
            <a:pPr rtl="0"/>
            <a:endParaRPr lang="en-US"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rtl="0"/>
            <a:r>
              <a:rPr lang="pt-BR" dirty="0">
                <a:latin typeface="Amazon Ember" panose="020B0603020204020204" pitchFamily="34" charset="0"/>
                <a:ea typeface="Amazon Ember" panose="020B0603020204020204" pitchFamily="34" charset="0"/>
                <a:cs typeface="Amazon Ember" panose="020B0603020204020204" pitchFamily="34" charset="0"/>
              </a:rPr>
              <a:t>Você pode usar apenas um tipo de instância. No entanto, uma melhor prática é usar alguns tipos de instância para evitar tentar executar instâncias de grupos de instâncias com capacidade insuficiente. Se a solicitação do grupo de Auto Scaling para instâncias spot não puder ser atendida em um grupo de instâncias spot, ela continuará tentando em outros grupos de instâncias spot em vez de executar instâncias sob demanda. </a:t>
            </a:r>
          </a:p>
          <a:p>
            <a:pPr rtl="0"/>
            <a:endParaRPr lang="en-US"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pt-BR"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Para obter mais informações sobre opções de compra, consulte </a:t>
            </a:r>
            <a:r>
              <a:rPr lang="pt-BR" dirty="0">
                <a:latin typeface="Amazon Ember" panose="020B0603020204020204" pitchFamily="34" charset="0"/>
                <a:ea typeface="Amazon Ember" panose="020B0603020204020204" pitchFamily="34" charset="0"/>
                <a:cs typeface="Amazon Ember" panose="020B0603020204020204" pitchFamily="34" charset="0"/>
                <a:hlinkClick r:id="rId5"/>
              </a:rPr>
              <a:t>Grupos de Auto Scaling com vários tipos de instância e opções de compra</a:t>
            </a:r>
            <a:r>
              <a:rPr lang="pt-BR"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a:t>
            </a:r>
          </a:p>
        </p:txBody>
      </p:sp>
    </p:spTree>
    <p:extLst>
      <p:ext uri="{BB962C8B-B14F-4D97-AF65-F5344CB8AC3E}">
        <p14:creationId xmlns:p14="http://schemas.microsoft.com/office/powerpoint/2010/main" val="6750975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520440"/>
          </a:xfrm>
        </p:spPr>
        <p:txBody>
          <a:bodyPr rtlCol="0"/>
          <a:lstStyle/>
          <a:p>
            <a:pPr rtl="0"/>
            <a:r>
              <a:rPr lang="pt-BR" dirty="0">
                <a:latin typeface="Amazon Ember" panose="020B0603020204020204" pitchFamily="34" charset="0"/>
                <a:ea typeface="Amazon Ember" panose="020B0603020204020204" pitchFamily="34" charset="0"/>
                <a:cs typeface="Amazon Ember" panose="020B0603020204020204" pitchFamily="34" charset="0"/>
              </a:rPr>
              <a:t>Você deve considerar os itens a seguir quando usa o Amazon EC2 Auto Scaling para dimensionar sua arquitetura:</a:t>
            </a: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marL="171450" indent="-171450" rtl="0">
              <a:buFont typeface="Arial" panose="020B0604020202020204" pitchFamily="34" charset="0"/>
              <a:buChar char="•"/>
            </a:pPr>
            <a:r>
              <a:rPr lang="pt-BR" dirty="0">
                <a:latin typeface="Amazon Ember" panose="020B0603020204020204" pitchFamily="34" charset="0"/>
                <a:ea typeface="Amazon Ember" panose="020B0603020204020204" pitchFamily="34" charset="0"/>
                <a:cs typeface="Amazon Ember" panose="020B0603020204020204" pitchFamily="34" charset="0"/>
              </a:rPr>
              <a:t>Vários tipos de escalabilidade automática – talvez seja necessário implementar uma combinação de escalabilidade programada, dinâmica e preditiva.</a:t>
            </a:r>
          </a:p>
          <a:p>
            <a:pPr marL="171450" indent="-171450" rtl="0">
              <a:buFont typeface="Arial" panose="020B0604020202020204" pitchFamily="34" charset="0"/>
              <a:buChar char="•"/>
            </a:pP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dirty="0">
                <a:latin typeface="Amazon Ember" panose="020B0603020204020204" pitchFamily="34" charset="0"/>
                <a:ea typeface="Amazon Ember" panose="020B0603020204020204" pitchFamily="34" charset="0"/>
                <a:cs typeface="Amazon Ember" panose="020B0603020204020204" pitchFamily="34" charset="0"/>
              </a:rPr>
              <a:t>Tipo de política de escalabilidade dinâmica – políticas de escalabilidade simples aumentam ou diminuem a capacidade atual do grupo com base em um único ajuste de escalabilidade. </a:t>
            </a:r>
            <a:r>
              <a:rPr lang="pt-BR" b="0" dirty="0">
                <a:latin typeface="Amazon Ember" panose="020B0603020204020204" pitchFamily="34" charset="0"/>
                <a:ea typeface="Amazon Ember" panose="020B0603020204020204" pitchFamily="34" charset="0"/>
                <a:cs typeface="Amazon Ember" panose="020B0603020204020204" pitchFamily="34" charset="0"/>
              </a:rPr>
              <a:t>As políticas de escalabilidade em etapas a</a:t>
            </a:r>
            <a:r>
              <a:rPr lang="pt-BR" dirty="0">
                <a:latin typeface="Amazon Ember" panose="020B0603020204020204" pitchFamily="34" charset="0"/>
                <a:ea typeface="Amazon Ember" panose="020B0603020204020204" pitchFamily="34" charset="0"/>
                <a:cs typeface="Amazon Ember" panose="020B0603020204020204" pitchFamily="34" charset="0"/>
              </a:rPr>
              <a:t>umentam ou reduzem a capacidade atual do grupo com base em um conjunto de ajustes de escalabilidade, conhecidos como </a:t>
            </a:r>
            <a:r>
              <a:rPr lang="pt-BR" i="1" dirty="0">
                <a:latin typeface="Amazon Ember" panose="020B0603020204020204" pitchFamily="34" charset="0"/>
                <a:ea typeface="Amazon Ember" panose="020B0603020204020204" pitchFamily="34" charset="0"/>
                <a:cs typeface="Amazon Ember" panose="020B0603020204020204" pitchFamily="34" charset="0"/>
              </a:rPr>
              <a:t>ajustes em etapas</a:t>
            </a:r>
            <a:r>
              <a:rPr lang="pt-BR" dirty="0">
                <a:latin typeface="Amazon Ember" panose="020B0603020204020204" pitchFamily="34" charset="0"/>
                <a:ea typeface="Amazon Ember" panose="020B0603020204020204" pitchFamily="34" charset="0"/>
                <a:cs typeface="Amazon Ember" panose="020B0603020204020204" pitchFamily="34" charset="0"/>
              </a:rPr>
              <a:t>, que variam de acordo com o tamanho da violação do alarme. </a:t>
            </a:r>
            <a:r>
              <a:rPr lang="pt-BR" sz="1100" b="0" dirty="0">
                <a:latin typeface="Amazon Ember" panose="020B0603020204020204" pitchFamily="34" charset="0"/>
                <a:ea typeface="Amazon Ember" panose="020B0603020204020204" pitchFamily="34" charset="0"/>
                <a:cs typeface="Amazon Ember" panose="020B0603020204020204" pitchFamily="34" charset="0"/>
              </a:rPr>
              <a:t>As políticas de escalabilidade de monitoramento de alvo</a:t>
            </a:r>
            <a:r>
              <a:rPr lang="pt-BR" sz="1100" dirty="0">
                <a:latin typeface="Amazon Ember" panose="020B0603020204020204" pitchFamily="34" charset="0"/>
                <a:ea typeface="Amazon Ember" panose="020B0603020204020204" pitchFamily="34" charset="0"/>
                <a:cs typeface="Amazon Ember" panose="020B0603020204020204" pitchFamily="34" charset="0"/>
              </a:rPr>
              <a:t> a</a:t>
            </a:r>
            <a:r>
              <a:rPr lang="pt-BR" dirty="0">
                <a:latin typeface="Amazon Ember" panose="020B0603020204020204" pitchFamily="34" charset="0"/>
                <a:ea typeface="Amazon Ember" panose="020B0603020204020204" pitchFamily="34" charset="0"/>
                <a:cs typeface="Amazon Ember" panose="020B0603020204020204" pitchFamily="34" charset="0"/>
              </a:rPr>
              <a:t>umentam ou reduzem a capacidade atual do grupo com base em um valor de alvo para uma métrica específica. </a:t>
            </a:r>
          </a:p>
          <a:p>
            <a:pPr marL="0" indent="0" rtl="0">
              <a:buFont typeface="Arial" panose="020B0604020202020204" pitchFamily="34" charset="0"/>
              <a:buNone/>
            </a:pP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dirty="0">
                <a:latin typeface="Amazon Ember" panose="020B0603020204020204" pitchFamily="34" charset="0"/>
                <a:ea typeface="Amazon Ember" panose="020B0603020204020204" pitchFamily="34" charset="0"/>
                <a:cs typeface="Amazon Ember" panose="020B0603020204020204" pitchFamily="34" charset="0"/>
              </a:rPr>
              <a:t>Várias métricas– algumas arquiteturas devem ser dimensionadas em duas ou mais métricas (não apenas CPU). A AWS recomenda que você use uma política de escalabilidade de monitoramento de destino para dimensionar de acordo com uma métrica, como a média de utilização da CPU ou a métrica RequestCountPerTarget do Application Load Balancer. Métricas que diminuem quando a capacidade aumenta (e aumentam quando a capacidade diminui) podem ser usadas para expandir ou reduzir proporcionalmente o número de instâncias que utilizam o monitoramento de destino. Esse tipo de métrica ajuda a garantir que o Amazon EC2 Auto Scaling siga de perto a curva de demanda para suas aplicações.</a:t>
            </a:r>
          </a:p>
          <a:p>
            <a:pPr marL="171450" indent="-171450" rtl="0">
              <a:buFont typeface="Arial" panose="020B0604020202020204" pitchFamily="34" charset="0"/>
              <a:buChar char="•"/>
            </a:pP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marL="171450" indent="-171450" rtl="0">
              <a:buFont typeface="Arial" panose="020B0604020202020204" pitchFamily="34" charset="0"/>
              <a:buChar char="•"/>
            </a:pPr>
            <a:r>
              <a:rPr lang="pt-BR" dirty="0">
                <a:latin typeface="Amazon Ember" panose="020B0603020204020204" pitchFamily="34" charset="0"/>
                <a:ea typeface="Amazon Ember" panose="020B0603020204020204" pitchFamily="34" charset="0"/>
                <a:cs typeface="Amazon Ember" panose="020B0603020204020204" pitchFamily="34" charset="0"/>
              </a:rPr>
              <a:t>Quando dimensionar na horizontal ou na vertical – tente dimensionar na horizontal mais cedo e rapidamente e na vertical lentamente ao longo do tempo.</a:t>
            </a:r>
          </a:p>
          <a:p>
            <a:pPr marL="171450" indent="-171450" rtl="0">
              <a:buFont typeface="Arial" panose="020B0604020202020204" pitchFamily="34" charset="0"/>
              <a:buChar char="•"/>
            </a:pP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dirty="0">
                <a:latin typeface="Amazon Ember" panose="020B0603020204020204" pitchFamily="34" charset="0"/>
                <a:ea typeface="Amazon Ember" panose="020B0603020204020204" pitchFamily="34" charset="0"/>
                <a:cs typeface="Amazon Ember" panose="020B0603020204020204" pitchFamily="34" charset="0"/>
              </a:rPr>
              <a:t>Uso de </a:t>
            </a:r>
            <a:r>
              <a:rPr lang="pt-BR" sz="1100" dirty="0">
                <a:latin typeface="Amazon Ember" panose="020B0603020204020204" pitchFamily="34" charset="0"/>
                <a:ea typeface="Amazon Ember" panose="020B0603020204020204" pitchFamily="34" charset="0"/>
                <a:cs typeface="Amazon Ember" panose="020B0603020204020204" pitchFamily="34" charset="0"/>
                <a:hlinkClick r:id="rId3"/>
              </a:rPr>
              <a:t>ganchos de ciclo de vida</a:t>
            </a:r>
            <a:r>
              <a:rPr lang="pt-BR" sz="1100" dirty="0">
                <a:latin typeface="Amazon Ember" panose="020B0603020204020204" pitchFamily="34" charset="0"/>
                <a:ea typeface="Amazon Ember" panose="020B0603020204020204" pitchFamily="34" charset="0"/>
                <a:cs typeface="Amazon Ember" panose="020B0603020204020204" pitchFamily="34" charset="0"/>
              </a:rPr>
              <a:t> </a:t>
            </a:r>
            <a:r>
              <a:rPr lang="pt-BR" dirty="0">
                <a:latin typeface="Amazon Ember" panose="020B0603020204020204" pitchFamily="34" charset="0"/>
                <a:ea typeface="Amazon Ember" panose="020B0603020204020204" pitchFamily="34" charset="0"/>
                <a:cs typeface="Amazon Ember" panose="020B0603020204020204" pitchFamily="34" charset="0"/>
              </a:rPr>
              <a:t>– os ganchos do ciclo de vida permitem que você realize ações personalizadas </a:t>
            </a:r>
            <a:r>
              <a:rPr lang="pt-BR" i="1" dirty="0">
                <a:latin typeface="Amazon Ember" panose="020B0603020204020204" pitchFamily="34" charset="0"/>
                <a:ea typeface="Amazon Ember" panose="020B0603020204020204" pitchFamily="34" charset="0"/>
                <a:cs typeface="Amazon Ember" panose="020B0603020204020204" pitchFamily="34" charset="0"/>
              </a:rPr>
              <a:t>pausando</a:t>
            </a:r>
            <a:r>
              <a:rPr lang="pt-BR" dirty="0">
                <a:latin typeface="Amazon Ember" panose="020B0603020204020204" pitchFamily="34" charset="0"/>
                <a:ea typeface="Amazon Ember" panose="020B0603020204020204" pitchFamily="34" charset="0"/>
                <a:cs typeface="Amazon Ember" panose="020B0603020204020204" pitchFamily="34" charset="0"/>
              </a:rPr>
              <a:t> instâncias quando um grupo de Auto Scaling é iniciado ou encerrado. Quando uma instância é pausada, ela permanece em um estado de espera até que você conclua a ação do ciclo de vida usando o comando complete-lifecycle-action ou a operação CompleteLifecycleAction, ou até que o tempo limite termine (uma hora, por padrão). </a:t>
            </a:r>
          </a:p>
        </p:txBody>
      </p:sp>
    </p:spTree>
    <p:extLst>
      <p:ext uri="{BB962C8B-B14F-4D97-AF65-F5344CB8AC3E}">
        <p14:creationId xmlns:p14="http://schemas.microsoft.com/office/powerpoint/2010/main" val="35859492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sz="1100">
                <a:latin typeface="Amazon Ember" panose="020B0603020204020204" pitchFamily="34" charset="0"/>
                <a:ea typeface="Amazon Ember" panose="020B0603020204020204" pitchFamily="34" charset="0"/>
                <a:cs typeface="Amazon Ember" panose="020B0603020204020204" pitchFamily="34" charset="0"/>
              </a:rPr>
              <a:t>Agora, o instrutor pode optar por demonstrar como criar políticas de monitoramento de destino e escalabilidade em etapas para o Amazon EC2 Auto Scaling.</a:t>
            </a:r>
          </a:p>
        </p:txBody>
      </p:sp>
    </p:spTree>
    <p:extLst>
      <p:ext uri="{BB962C8B-B14F-4D97-AF65-F5344CB8AC3E}">
        <p14:creationId xmlns:p14="http://schemas.microsoft.com/office/powerpoint/2010/main" val="42318812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latin typeface="Amazon Ember" panose="020B0603020204020204" pitchFamily="34" charset="0"/>
                <a:ea typeface="Amazon Ember" panose="020B0603020204020204" pitchFamily="34" charset="0"/>
                <a:cs typeface="Amazon Ember" panose="020B0603020204020204" pitchFamily="34" charset="0"/>
              </a:rPr>
              <a:t>Algumas das principais lições desta seção do módulo são: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000000"/>
              </a:solidFill>
              <a:latin typeface="Amazon Ember" panose="020B0603020204020204" pitchFamily="34" charset="0"/>
              <a:ea typeface="Amazon Ember" panose="020B0603020204020204" pitchFamily="34" charset="0"/>
              <a:cs typeface="Amazon Ember" panose="020B0603020204020204" pitchFamily="34" charset="0"/>
            </a:endParaRPr>
          </a:p>
          <a:p>
            <a:pPr marL="171450" indent="-171450" rtl="0">
              <a:buFont typeface="Arial" panose="020B0604020202020204" pitchFamily="34" charset="0"/>
              <a:buChar char="•"/>
            </a:pPr>
            <a:r>
              <a:rPr lang="pt-BR" dirty="0">
                <a:latin typeface="Amazon Ember" panose="020B0603020204020204" pitchFamily="34" charset="0"/>
                <a:ea typeface="Amazon Ember" panose="020B0603020204020204" pitchFamily="34" charset="0"/>
                <a:cs typeface="Amazon Ember" panose="020B0603020204020204" pitchFamily="34" charset="0"/>
              </a:rPr>
              <a:t>Uma infraestrutura elástica pode se expandir e se contrair conforme as necessidades de capacidade mudam</a:t>
            </a:r>
          </a:p>
          <a:p>
            <a:pPr marL="171450" indent="-171450" rtl="0">
              <a:buFont typeface="Arial" panose="020B0604020202020204" pitchFamily="34" charset="0"/>
              <a:buChar char="•"/>
            </a:pPr>
            <a:r>
              <a:rPr lang="pt-BR" dirty="0">
                <a:latin typeface="Amazon Ember" panose="020B0603020204020204" pitchFamily="34" charset="0"/>
                <a:ea typeface="Amazon Ember" panose="020B0603020204020204" pitchFamily="34" charset="0"/>
                <a:cs typeface="Amazon Ember" panose="020B0603020204020204" pitchFamily="34" charset="0"/>
              </a:rPr>
              <a:t>O Amazon EC2 Auto Scaling adiciona ou remove automaticamente instâncias do EC2 de acordo com as políticas definidas, programações e verificações de integridade</a:t>
            </a:r>
          </a:p>
          <a:p>
            <a:pPr marL="171450" indent="-171450" rtl="0">
              <a:buFont typeface="Arial" panose="020B0604020202020204" pitchFamily="34" charset="0"/>
              <a:buChar char="•"/>
            </a:pPr>
            <a:r>
              <a:rPr lang="pt-BR" dirty="0">
                <a:latin typeface="Amazon Ember" panose="020B0603020204020204" pitchFamily="34" charset="0"/>
                <a:ea typeface="Amazon Ember" panose="020B0603020204020204" pitchFamily="34" charset="0"/>
                <a:cs typeface="Amazon Ember" panose="020B0603020204020204" pitchFamily="34" charset="0"/>
              </a:rPr>
              <a:t>O Amazon EC2 Auto Scaling oferece várias opções de escalabilidade para melhor atender às necessidades das suas aplicações</a:t>
            </a:r>
          </a:p>
          <a:p>
            <a:pPr marL="171450" indent="-171450" rtl="0">
              <a:buFont typeface="Arial" panose="020B0604020202020204" pitchFamily="34" charset="0"/>
              <a:buChar char="•"/>
            </a:pPr>
            <a:r>
              <a:rPr lang="pt-BR" dirty="0">
                <a:latin typeface="Amazon Ember" panose="020B0603020204020204" pitchFamily="34" charset="0"/>
                <a:ea typeface="Amazon Ember" panose="020B0603020204020204" pitchFamily="34" charset="0"/>
                <a:cs typeface="Amazon Ember" panose="020B0603020204020204" pitchFamily="34" charset="0"/>
              </a:rPr>
              <a:t>Ao configurar um grupo de Auto Scaling, você pode especificar os tipos de instância do EC2 e a combinação de modelos de definição de preço que ele usa</a:t>
            </a:r>
          </a:p>
        </p:txBody>
      </p:sp>
    </p:spTree>
    <p:extLst>
      <p:ext uri="{BB962C8B-B14F-4D97-AF65-F5344CB8AC3E}">
        <p14:creationId xmlns:p14="http://schemas.microsoft.com/office/powerpoint/2010/main" val="39140743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sz="1100">
                <a:latin typeface="Amazon Ember" panose="020B0603020204020204" pitchFamily="34" charset="0"/>
                <a:ea typeface="Amazon Ember" panose="020B0603020204020204" pitchFamily="34" charset="0"/>
                <a:cs typeface="Amazon Ember" panose="020B0603020204020204" pitchFamily="34" charset="0"/>
              </a:rPr>
              <a:t>Apresentação da Seção 3: Dimensionar bancos de dados.</a:t>
            </a:r>
          </a:p>
          <a:p>
            <a:pPr rtl="0"/>
            <a:endParaRPr lang="en-US" sz="1100" dirty="0">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pt-BR" kern="120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Na seção anterior, você aprendeu como dimensionar as instâncias do EC2. Você também pode dimensionar as instâncias de banco de dados.</a:t>
            </a:r>
            <a:r>
              <a:rPr lang="pt-BR" sz="1100" kern="120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Nesta seção, você aprenderá a dimensionar os bancos de dados relacionais e não relacionais.</a:t>
            </a:r>
            <a:endParaRPr lang="en-US"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7698729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4331970"/>
          </a:xfrm>
        </p:spPr>
        <p:txBody>
          <a:bodyPr rtlCol="0"/>
          <a:lstStyle/>
          <a:p>
            <a:pPr rtl="0"/>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Este módulo inclui as seguintes seções:</a:t>
            </a:r>
          </a:p>
          <a:p>
            <a:pPr rtl="0"/>
            <a:endParaRPr lang="en-US"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marL="228600" indent="-228600" rtl="0">
              <a:buFont typeface="+mj-lt"/>
              <a:buAutoNum type="arabicPeriod"/>
            </a:pP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Necessidade arquitetônica</a:t>
            </a:r>
          </a:p>
          <a:p>
            <a:pPr marL="228600" indent="-228600" rtl="0">
              <a:buFont typeface="+mj-lt"/>
              <a:buAutoNum type="arabicPeriod"/>
            </a:pP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Dimensionar os recursos de computação</a:t>
            </a:r>
          </a:p>
          <a:p>
            <a:pPr marL="228600" indent="-228600" rtl="0">
              <a:buFont typeface="+mj-lt"/>
              <a:buAutoNum type="arabicPeriod"/>
            </a:pP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Dimensionar o bancos de dados</a:t>
            </a:r>
          </a:p>
          <a:p>
            <a:pPr marL="228600" indent="-228600" rtl="0">
              <a:buFont typeface="+mj-lt"/>
              <a:buAutoNum type="arabicPeriod"/>
            </a:pP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Criar um ambiente altamente disponível</a:t>
            </a:r>
          </a:p>
          <a:p>
            <a:pPr marL="228600" indent="-228600" rtl="0">
              <a:buFont typeface="+mj-lt"/>
              <a:buAutoNum type="arabicPeriod"/>
            </a:pP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Monitoramento</a:t>
            </a:r>
          </a:p>
          <a:p>
            <a:pPr marL="0" indent="0" rtl="0">
              <a:buFont typeface="Arial" panose="020B0604020202020204" pitchFamily="34" charset="0"/>
              <a:buNone/>
            </a:pPr>
            <a:endParaRPr lang="en-US"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Este módulo também inclui:</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Uma demonstração sobre como criar políticas de monitoramento de alvo e escalabilidade de etapas para o Amazon EC2 Auto Scaling</a:t>
            </a:r>
          </a:p>
          <a:p>
            <a:pPr marL="171450" indent="-171450" rtl="0">
              <a:buFont typeface="Arial" panose="020B0604020202020204" pitchFamily="34" charset="0"/>
              <a:buChar char="•"/>
            </a:pP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Uma demonstração sobre como implantar uma aplicação Web altamente disponível com um Application Load Balancer </a:t>
            </a:r>
          </a:p>
          <a:p>
            <a:pPr marL="171450" indent="-171450" rtl="0">
              <a:buFont typeface="Arial" panose="020B0604020202020204" pitchFamily="34" charset="0"/>
              <a:buChar char="•"/>
            </a:pP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Uma demonstração no Amazon Route 53</a:t>
            </a:r>
          </a:p>
          <a:p>
            <a:pPr marL="171450" indent="-171450" rtl="0">
              <a:buFont typeface="Arial" panose="020B0604020202020204" pitchFamily="34" charset="0"/>
              <a:buChar char="•"/>
            </a:pP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Um laboratório guiado em que você criará um ambiente altamente disponível</a:t>
            </a:r>
          </a:p>
          <a:p>
            <a:pPr marL="171450" indent="-171450" rtl="0">
              <a:buFont typeface="Arial" panose="020B0604020202020204" pitchFamily="34" charset="0"/>
              <a:buChar char="•"/>
            </a:pP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Um laboratório de desafio em que você criará um ambiente escalável e altamente disponível para a cafeteria</a:t>
            </a:r>
          </a:p>
          <a:p>
            <a:pPr marL="0" indent="0" rtl="0">
              <a:buFont typeface="Arial" panose="020B0604020202020204" pitchFamily="34" charset="0"/>
              <a:buNone/>
            </a:pPr>
            <a:endParaRPr lang="en-US"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Por fim, você deverá realizar um teste de conhecimento que será usado para avaliar sua compreensão dos principais conceitos abordados neste módulo.</a:t>
            </a:r>
          </a:p>
          <a:p>
            <a:pPr marL="0" indent="0" rtl="0">
              <a:buFont typeface="Arial" panose="020B0604020202020204" pitchFamily="34" charset="0"/>
              <a:buNone/>
            </a:pPr>
            <a:endParaRPr lang="en-US"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33176008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4397462"/>
          </a:xfrm>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latin typeface="Amazon Ember" panose="020B0603020204020204" pitchFamily="34" charset="0"/>
                <a:ea typeface="Amazon Ember" panose="020B0603020204020204" pitchFamily="34" charset="0"/>
                <a:cs typeface="Amazon Ember" panose="020B0603020204020204" pitchFamily="34" charset="0"/>
              </a:rPr>
              <a:t>Primeiro, considere a escalabilidade de bancos de dados relacionais. Como um serviço gerenciado, o Amazon Relational Database Service (</a:t>
            </a:r>
            <a:r>
              <a:rPr lang="pt-BR" sz="1100" dirty="0">
                <a:latin typeface="Amazon Ember" panose="020B0603020204020204" pitchFamily="34" charset="0"/>
                <a:ea typeface="Amazon Ember" panose="020B0603020204020204" pitchFamily="34" charset="0"/>
                <a:cs typeface="Amazon Ember" panose="020B0603020204020204" pitchFamily="34" charset="0"/>
                <a:hlinkClick r:id="rId3"/>
              </a:rPr>
              <a:t>Amazon RDS</a:t>
            </a:r>
            <a:r>
              <a:rPr lang="pt-BR" dirty="0">
                <a:latin typeface="Amazon Ember" panose="020B0603020204020204" pitchFamily="34" charset="0"/>
                <a:ea typeface="Amazon Ember" panose="020B0603020204020204" pitchFamily="34" charset="0"/>
                <a:cs typeface="Amazon Ember" panose="020B0603020204020204" pitchFamily="34" charset="0"/>
              </a:rPr>
              <a:t>) dimensiona seu banco de dados relacional para que ele possa acompanhar as crescentes demandas da aplicação.</a:t>
            </a:r>
          </a:p>
          <a:p>
            <a:pPr rtl="0"/>
            <a:endParaRPr lang="en-US"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latin typeface="Amazon Ember" panose="020B0603020204020204" pitchFamily="34" charset="0"/>
                <a:ea typeface="Amazon Ember" panose="020B0603020204020204" pitchFamily="34" charset="0"/>
                <a:cs typeface="Amazon Ember" panose="020B0603020204020204" pitchFamily="34" charset="0"/>
              </a:rPr>
              <a:t>Você pode dimensionar verticalmente a instância de banco de dados (DB) do Amazon RDS alterando a </a:t>
            </a:r>
            <a:r>
              <a:rPr lang="pt-BR" sz="1100" u="sng"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hlinkClick r:id="rId4"/>
              </a:rPr>
              <a:t>classe de instância</a:t>
            </a:r>
            <a:r>
              <a:rPr lang="pt-BR" dirty="0">
                <a:latin typeface="Amazon Ember" panose="020B0603020204020204" pitchFamily="34" charset="0"/>
                <a:ea typeface="Amazon Ember" panose="020B0603020204020204" pitchFamily="34" charset="0"/>
                <a:cs typeface="Amazon Ember" panose="020B0603020204020204" pitchFamily="34" charset="0"/>
              </a:rPr>
              <a:t> do </a:t>
            </a: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Amazon RDS</a:t>
            </a:r>
            <a:r>
              <a:rPr lang="pt-BR" dirty="0">
                <a:latin typeface="Amazon Ember" panose="020B0603020204020204" pitchFamily="34" charset="0"/>
                <a:ea typeface="Amazon Ember" panose="020B0603020204020204" pitchFamily="34" charset="0"/>
                <a:cs typeface="Amazon Ember" panose="020B0603020204020204" pitchFamily="34" charset="0"/>
              </a:rPr>
              <a:t>. Se você decidir aumentar ou reduzir a escala dos recursos computacionais disponíveis para a instância de banco de dados, esteja ciente de que seu banco de dados ficará temporariamente indisponível enquanto a classe de instância de banco de dados for modificada. Esse período de indisponibilidade normalmente dura apenas alguns minutos. Ele ocorre durante a janela de manutenção da sua instância de banco de dados, a menos que você especifique que a modificação precisa ser aplicada imediatamente.</a:t>
            </a:r>
          </a:p>
          <a:p>
            <a:pPr rtl="0"/>
            <a:endParaRPr lang="en-US"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latin typeface="Amazon Ember" panose="020B0603020204020204" pitchFamily="34" charset="0"/>
                <a:ea typeface="Amazon Ember" panose="020B0603020204020204" pitchFamily="34" charset="0"/>
                <a:cs typeface="Amazon Ember" panose="020B0603020204020204" pitchFamily="34" charset="0"/>
              </a:rPr>
              <a:t>Quando você aumenta ou diminui a escala da instância de banco de dados, o tamanho do armazenamento permanece o mesmo e não é afetado pela alteração. Você pode modificar separadamente a instância de banco de dados para aumentar o espaço de armazenamento alocado ou melhorar a performance alterando o tipo de armazenamento, por exemplo, de unidade de estado sólido (SSD) de uso geral para SSD de </a:t>
            </a:r>
            <a:r>
              <a:rPr lang="pt-BR" sz="1100" b="0" i="0" u="none" strike="noStrike"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operações de entrada/saída por segundo</a:t>
            </a:r>
            <a:r>
              <a:rPr lang="pt-BR" dirty="0">
                <a:latin typeface="Amazon Ember" panose="020B0603020204020204" pitchFamily="34" charset="0"/>
                <a:ea typeface="Amazon Ember" panose="020B0603020204020204" pitchFamily="34" charset="0"/>
                <a:cs typeface="Amazon Ember" panose="020B0603020204020204" pitchFamily="34" charset="0"/>
              </a:rPr>
              <a:t> (IOPS) provisionadas. Em vez de provisionar manualmente o armazenamento, você também pode usar o </a:t>
            </a:r>
            <a:r>
              <a:rPr lang="pt-BR" sz="1100" u="sng"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hlinkClick r:id="rId5"/>
              </a:rPr>
              <a:t>Amazon RDS Storage Autoscaling</a:t>
            </a:r>
            <a:r>
              <a:rPr lang="pt-BR" dirty="0">
                <a:latin typeface="Amazon Ember" panose="020B0603020204020204" pitchFamily="34" charset="0"/>
                <a:ea typeface="Amazon Ember" panose="020B0603020204020204" pitchFamily="34" charset="0"/>
                <a:cs typeface="Amazon Ember" panose="020B0603020204020204" pitchFamily="34" charset="0"/>
              </a:rPr>
              <a:t> para dimensionar automaticamente a capacidade de armazenamento em resposta às crescentes cargas de trabalho de banco de dados.</a:t>
            </a:r>
            <a:endParaRPr lang="en-US"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15910874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3878477"/>
          </a:xfrm>
        </p:spPr>
        <p:txBody>
          <a:bodyPr rtlCol="0"/>
          <a:lstStyle/>
          <a:p>
            <a:pPr rtl="0"/>
            <a:r>
              <a:rPr lang="pt-BR" dirty="0">
                <a:latin typeface="Amazon Ember" panose="020B0603020204020204" pitchFamily="34" charset="0"/>
                <a:ea typeface="Amazon Ember" panose="020B0603020204020204" pitchFamily="34" charset="0"/>
                <a:cs typeface="Amazon Ember" panose="020B0603020204020204" pitchFamily="34" charset="0"/>
              </a:rPr>
              <a:t>Além da escalabilidade vertical, você pode dimensionar seu banco de dados horizontalmente. O </a:t>
            </a:r>
            <a:r>
              <a:rPr lang="pt-BR" dirty="0" err="1">
                <a:latin typeface="Amazon Ember" panose="020B0603020204020204" pitchFamily="34" charset="0"/>
                <a:ea typeface="Amazon Ember" panose="020B0603020204020204" pitchFamily="34" charset="0"/>
                <a:cs typeface="Amazon Ember" panose="020B0603020204020204" pitchFamily="34" charset="0"/>
              </a:rPr>
              <a:t>Amazon</a:t>
            </a:r>
            <a:r>
              <a:rPr lang="pt-BR" dirty="0">
                <a:latin typeface="Amazon Ember" panose="020B0603020204020204" pitchFamily="34" charset="0"/>
                <a:ea typeface="Amazon Ember" panose="020B0603020204020204" pitchFamily="34" charset="0"/>
                <a:cs typeface="Amazon Ember" panose="020B0603020204020204" pitchFamily="34" charset="0"/>
              </a:rPr>
              <a:t> RDS usa a funcionalidade de replicação integrada nos mecanismos de banco de dados </a:t>
            </a:r>
            <a:r>
              <a:rPr lang="pt-BR" dirty="0" err="1">
                <a:latin typeface="Amazon Ember" panose="020B0603020204020204" pitchFamily="34" charset="0"/>
                <a:ea typeface="Amazon Ember" panose="020B0603020204020204" pitchFamily="34" charset="0"/>
                <a:cs typeface="Amazon Ember" panose="020B0603020204020204" pitchFamily="34" charset="0"/>
              </a:rPr>
              <a:t>MariaDB</a:t>
            </a:r>
            <a:r>
              <a:rPr lang="pt-BR" dirty="0">
                <a:latin typeface="Amazon Ember" panose="020B0603020204020204" pitchFamily="34" charset="0"/>
                <a:ea typeface="Amazon Ember" panose="020B0603020204020204" pitchFamily="34" charset="0"/>
                <a:cs typeface="Amazon Ember" panose="020B0603020204020204" pitchFamily="34" charset="0"/>
              </a:rPr>
              <a:t>, MySQL, Oracle e </a:t>
            </a:r>
            <a:r>
              <a:rPr lang="pt-BR" dirty="0" err="1">
                <a:latin typeface="Amazon Ember" panose="020B0603020204020204" pitchFamily="34" charset="0"/>
                <a:ea typeface="Amazon Ember" panose="020B0603020204020204" pitchFamily="34" charset="0"/>
                <a:cs typeface="Amazon Ember" panose="020B0603020204020204" pitchFamily="34" charset="0"/>
              </a:rPr>
              <a:t>PostgreSQL</a:t>
            </a:r>
            <a:r>
              <a:rPr lang="pt-BR" dirty="0">
                <a:latin typeface="Amazon Ember" panose="020B0603020204020204" pitchFamily="34" charset="0"/>
                <a:ea typeface="Amazon Ember" panose="020B0603020204020204" pitchFamily="34" charset="0"/>
                <a:cs typeface="Amazon Ember" panose="020B0603020204020204" pitchFamily="34" charset="0"/>
              </a:rPr>
              <a:t> para criar um tipo especial de instância de banco de dados chamada de </a:t>
            </a:r>
            <a:r>
              <a:rPr lang="pt-BR" i="1" dirty="0">
                <a:latin typeface="Amazon Ember" panose="020B0603020204020204" pitchFamily="34" charset="0"/>
                <a:ea typeface="Amazon Ember" panose="020B0603020204020204" pitchFamily="34" charset="0"/>
                <a:cs typeface="Amazon Ember" panose="020B0603020204020204" pitchFamily="34" charset="0"/>
              </a:rPr>
              <a:t>réplica de leitura</a:t>
            </a:r>
            <a:r>
              <a:rPr lang="pt-BR" dirty="0">
                <a:latin typeface="Amazon Ember" panose="020B0603020204020204" pitchFamily="34" charset="0"/>
                <a:ea typeface="Amazon Ember" panose="020B0603020204020204" pitchFamily="34" charset="0"/>
                <a:cs typeface="Amazon Ember" panose="020B0603020204020204" pitchFamily="34" charset="0"/>
              </a:rPr>
              <a:t> a partir de uma instância de banco de dados de origem. As atualizações feitas na instância do banco de dados de origem são copiadas de forma assíncrona na réplica de leitura. Você pode reduzir a carga de uma instância de banco de dados de origem encaminhando consultas de leitura das aplicações para a réplica de leitura. </a:t>
            </a: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dirty="0">
                <a:latin typeface="Amazon Ember" panose="020B0603020204020204" pitchFamily="34" charset="0"/>
                <a:ea typeface="Amazon Ember" panose="020B0603020204020204" pitchFamily="34" charset="0"/>
                <a:cs typeface="Amazon Ember" panose="020B0603020204020204" pitchFamily="34" charset="0"/>
              </a:rPr>
              <a:t>Para melhorar a performance de cargas de trabalho de banco de dados com muita leitura, você pode usar réplicas de leitura para dimensionar horizontalmente sua instância de banco de dados de origem. Você pode criar uma ou mais réplicas (até cinco) de uma determinada instância de banco de dados de origem e atender ao tráfego de leitura de aplicações de alto volume de várias cópias dos seus dados, o que aumenta a taxa de transferência de leitura agregada. </a:t>
            </a: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dirty="0">
                <a:latin typeface="Amazon Ember" panose="020B0603020204020204" pitchFamily="34" charset="0"/>
                <a:ea typeface="Amazon Ember" panose="020B0603020204020204" pitchFamily="34" charset="0"/>
                <a:cs typeface="Amazon Ember" panose="020B0603020204020204" pitchFamily="34" charset="0"/>
              </a:rPr>
              <a:t>Se houver um desastre, você poderá aumentar a disponibilidade do banco de dados promovendo uma réplica de leitura para uma instância de banco de dados independente. </a:t>
            </a:r>
          </a:p>
          <a:p>
            <a:pPr rtl="0"/>
            <a:endParaRPr lang="en-US"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rtl="0"/>
            <a:r>
              <a:rPr lang="pt-BR"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Para obter mais informações sobre réplicas de leitura, consulte </a:t>
            </a:r>
            <a:r>
              <a:rPr lang="pt-BR" sz="1100" dirty="0">
                <a:latin typeface="Amazon Ember" panose="020B0603020204020204" pitchFamily="34" charset="0"/>
                <a:ea typeface="Amazon Ember" panose="020B0603020204020204" pitchFamily="34" charset="0"/>
                <a:cs typeface="Amazon Ember" panose="020B0603020204020204" pitchFamily="34" charset="0"/>
                <a:hlinkClick r:id="rId3"/>
              </a:rPr>
              <a:t>Trabalho com réplicas de leitura</a:t>
            </a:r>
            <a:r>
              <a:rPr lang="pt-BR" sz="1100" dirty="0">
                <a:latin typeface="Amazon Ember" panose="020B0603020204020204" pitchFamily="34" charset="0"/>
                <a:ea typeface="Amazon Ember" panose="020B0603020204020204" pitchFamily="34" charset="0"/>
                <a:cs typeface="Amazon Ember" panose="020B0603020204020204" pitchFamily="34" charset="0"/>
              </a:rPr>
              <a:t>.</a:t>
            </a:r>
          </a:p>
          <a:p>
            <a:pPr rtl="0"/>
            <a:endParaRPr lang="en-US"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rtl="0"/>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Para obter mais informações sobre como dimensionar sua instância de banco de dados do RDS, consulte os seguintes recursos:</a:t>
            </a:r>
          </a:p>
          <a:p>
            <a:pPr marL="171450" lvl="0" indent="-171450" rtl="0">
              <a:buFont typeface="Arial" panose="020B0604020202020204" pitchFamily="34" charset="0"/>
              <a:buChar char="•"/>
            </a:pPr>
            <a:r>
              <a:rPr lang="pt-BR" sz="1100" u="sng"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hlinkClick r:id="rId4"/>
              </a:rPr>
              <a:t>Modificação de uma instância de banco de dados do </a:t>
            </a:r>
            <a:r>
              <a:rPr lang="pt-BR" sz="1100" u="sng" kern="1200" dirty="0" err="1">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hlinkClick r:id="rId4"/>
              </a:rPr>
              <a:t>Amazon</a:t>
            </a:r>
            <a:r>
              <a:rPr lang="pt-BR" sz="1100" u="sng"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hlinkClick r:id="rId4"/>
              </a:rPr>
              <a:t> RDS</a:t>
            </a: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na documentação da AWS</a:t>
            </a:r>
          </a:p>
          <a:p>
            <a:pPr marL="171450" indent="-171450">
              <a:buFont typeface="Arial" panose="020B0604020202020204" pitchFamily="34" charset="0"/>
              <a:buChar char="•"/>
            </a:pP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Publicação do blog do banco de dados da AWS </a:t>
            </a:r>
            <a:r>
              <a:rPr lang="pt-BR" sz="1100" u="sng"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hlinkClick r:id="rId5"/>
              </a:rPr>
              <a:t>Escalabilidade vertical e horizontal da instância do </a:t>
            </a:r>
            <a:r>
              <a:rPr lang="pt-BR" sz="1100" u="sng" kern="1200" dirty="0" err="1">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hlinkClick r:id="rId5"/>
              </a:rPr>
              <a:t>Amazon</a:t>
            </a:r>
            <a:r>
              <a:rPr lang="pt-BR" sz="1100" u="sng"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hlinkClick r:id="rId5"/>
              </a:rPr>
              <a:t> RDS</a:t>
            </a:r>
          </a:p>
        </p:txBody>
      </p:sp>
    </p:spTree>
    <p:extLst>
      <p:ext uri="{BB962C8B-B14F-4D97-AF65-F5344CB8AC3E}">
        <p14:creationId xmlns:p14="http://schemas.microsoft.com/office/powerpoint/2010/main" val="12429507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470704"/>
          </a:xfrm>
        </p:spPr>
        <p:txBody>
          <a:bodyPr rtlCol="0"/>
          <a:lstStyle/>
          <a:p>
            <a:r>
              <a:rPr lang="pt-BR" dirty="0">
                <a:latin typeface="Amazon Ember" panose="020B0603020204020204" pitchFamily="34" charset="0"/>
                <a:ea typeface="Amazon Ember" panose="020B0603020204020204" pitchFamily="34" charset="0"/>
                <a:cs typeface="Amazon Ember" panose="020B0603020204020204" pitchFamily="34" charset="0"/>
              </a:rPr>
              <a:t>O </a:t>
            </a:r>
            <a:r>
              <a:rPr lang="pt-BR" sz="1100" u="sng"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hlinkClick r:id="rId3"/>
              </a:rPr>
              <a:t>Amazon Aurora</a:t>
            </a:r>
            <a:r>
              <a:rPr lang="pt-BR" dirty="0">
                <a:latin typeface="Amazon Ember" panose="020B0603020204020204" pitchFamily="34" charset="0"/>
                <a:ea typeface="Amazon Ember" panose="020B0603020204020204" pitchFamily="34" charset="0"/>
                <a:cs typeface="Amazon Ember" panose="020B0603020204020204" pitchFamily="34" charset="0"/>
              </a:rPr>
              <a:t> </a:t>
            </a:r>
            <a:r>
              <a:rPr lang="pt-BR" b="0" i="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amplia ainda mais os benefícios de réplicas de leitura usando uma camada de armazenamento virtualizado com SSD que é criada especificamente para cargas de trabalho de banco de dados. O Amazon Aurora </a:t>
            </a:r>
            <a:r>
              <a:rPr lang="pt-BR" dirty="0">
                <a:latin typeface="Amazon Ember" panose="020B0603020204020204" pitchFamily="34" charset="0"/>
                <a:ea typeface="Amazon Ember" panose="020B0603020204020204" pitchFamily="34" charset="0"/>
                <a:cs typeface="Amazon Ember" panose="020B0603020204020204" pitchFamily="34" charset="0"/>
              </a:rPr>
              <a:t>é um mecanismo de banco de dados relacional compatível com MySQL e PostgreSQL criado para a nuvem. O Amazon RDS gerencia bancos de dados do Amazon Aurora e processa tarefas como provisionamento, aplicação de patches, backup, recuperação, detecção de falhas e reparos. O Amazon Aurora oferece um sistema de armazenamento distribuído, tolerante a falhas e com autorreparação que dimensiona automaticamente até 64 TB por instância de banco de dados. Ele oferece altos níveis de performance e disponibilidade, recuperação point-in-time, backup contínuo para o Amazon Simple Storage Service (Amazon S3) e replicação entre três zonas de disponibilidade.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pt-BR" b="0" i="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Um </a:t>
            </a:r>
            <a:r>
              <a:rPr lang="pt-BR" b="0" i="1"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cluster de banco de dados</a:t>
            </a:r>
            <a:r>
              <a:rPr lang="pt-BR" b="0" i="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do Amazon Aurora consiste em uma ou mais instâncias de banco de dados e um volume de cluster que gerencia os dados para essas instâncias.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pt-BR" b="0" i="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Dois tipos de instâncias de banco de dados compõem um cluster de banco de dados do Aurora: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marL="171450" indent="-171450" rtl="0">
              <a:buFont typeface="Arial" panose="020B0604020202020204" pitchFamily="34" charset="0"/>
              <a:buChar char="•"/>
            </a:pPr>
            <a:r>
              <a:rPr lang="pt-BR" b="1" i="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Instância de banco de dados primária</a:t>
            </a:r>
            <a:r>
              <a:rPr lang="pt-BR" b="0" i="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 oferece suporte a operações de leitura e gravação, além de realizar todas as modificações de dados no volume do cluster. Cada cluster de banco de dados do Aurora apresenta uma instância de banco de dados primária.</a:t>
            </a:r>
          </a:p>
          <a:p>
            <a:pPr marL="171450" indent="-171450" rtl="0">
              <a:buFont typeface="Arial" panose="020B0604020202020204" pitchFamily="34" charset="0"/>
              <a:buChar char="•"/>
            </a:pPr>
            <a:r>
              <a:rPr lang="pt-BR" b="1" i="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Réplica do Aurora</a:t>
            </a:r>
            <a:r>
              <a:rPr lang="pt-BR" b="0" i="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 conecta-se ao mesmo volume de armazenamento da instância de banco de dados primária e oferece suporte a operações somente leitura. Cada cluster de banco de dados do Aurora pode ter até 15 réplicas do Aurora, além da instância de banco de dados primária. </a:t>
            </a:r>
          </a:p>
          <a:p>
            <a:pPr marL="0" indent="0" rtl="0">
              <a:buFont typeface="Arial" panose="020B0604020202020204" pitchFamily="34" charset="0"/>
              <a:buNone/>
            </a:pPr>
            <a:endParaRPr lang="en-US" b="0" i="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rtl="0"/>
            <a:r>
              <a:rPr lang="pt-BR" dirty="0">
                <a:latin typeface="Amazon Ember" panose="020B0603020204020204" pitchFamily="34" charset="0"/>
                <a:ea typeface="Amazon Ember" panose="020B0603020204020204" pitchFamily="34" charset="0"/>
                <a:cs typeface="Amazon Ember" panose="020B0603020204020204" pitchFamily="34" charset="0"/>
              </a:rPr>
              <a:t>Você pode escolher o tamanho da classe da instância de banco de dados e adicionar réplicas do Aurora para aumentar a taxa de transferência de leitura. Se a carga de trabalho for alterada, você poderá modificar o tamanho da classe da instância do banco de dados e alterar o número de réplicas do Aurora. Esse modelo funciona bem quando o banco de dados é previsível, pois você pode ajustar a capacidade manualmente com base na carga de trabalho esperada.</a:t>
            </a:r>
          </a:p>
        </p:txBody>
      </p:sp>
    </p:spTree>
    <p:extLst>
      <p:ext uri="{BB962C8B-B14F-4D97-AF65-F5344CB8AC3E}">
        <p14:creationId xmlns:p14="http://schemas.microsoft.com/office/powerpoint/2010/main" val="272684574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087645"/>
          </a:xfrm>
        </p:spPr>
        <p:txBody>
          <a:bodyPr rtlCol="0"/>
          <a:lstStyle/>
          <a:p>
            <a:pPr marL="0" marR="0" lvl="0" indent="0" algn="l" defTabSz="913395" rtl="0" eaLnBrk="1" fontAlgn="auto" latinLnBrk="0" hangingPunct="1">
              <a:lnSpc>
                <a:spcPct val="100000"/>
              </a:lnSpc>
              <a:spcBef>
                <a:spcPts val="0"/>
              </a:spcBef>
              <a:spcAft>
                <a:spcPts val="0"/>
              </a:spcAft>
              <a:buClrTx/>
              <a:buSzTx/>
              <a:buFontTx/>
              <a:buNone/>
              <a:tabLst/>
              <a:defRPr/>
            </a:pPr>
            <a:r>
              <a:rPr lang="pt-BR" dirty="0">
                <a:latin typeface="Amazon Ember" panose="020B0603020204020204" pitchFamily="34" charset="0"/>
                <a:ea typeface="Amazon Ember" panose="020B0603020204020204" pitchFamily="34" charset="0"/>
                <a:cs typeface="Amazon Ember" panose="020B0603020204020204" pitchFamily="34" charset="0"/>
              </a:rPr>
              <a:t>No entanto, em alguns ambientes, as cargas de trabalho podem ser intermitentes e imprevisíveis. Pode haver períodos de cargas de trabalho pesadas que podem durar apenas alguns minutos ou horas e também períodos longos de pouca atividade ou até de nenhuma atividade. Alguns exemplos são sites de varejo com eventos de vendas intermitentes, bancos de dados de relatórios que produzem relatórios quando necessário, ambientes de desenvolvimento e teste e novas aplicações com requisitos incertos. Nesses casos e em muitos outros, pode ser difícil configurar a capacidade correta no momento certo. Isso também pode resultar em custos mais altos quando você paga por capacidade que não é usada. </a:t>
            </a:r>
          </a:p>
          <a:p>
            <a:pPr marL="0" marR="0" lvl="0" indent="0" algn="l" defTabSz="913395" rtl="0" eaLnBrk="1" fontAlgn="auto" latinLnBrk="0" hangingPunct="1">
              <a:lnSpc>
                <a:spcPct val="100000"/>
              </a:lnSpc>
              <a:spcBef>
                <a:spcPts val="0"/>
              </a:spcBef>
              <a:spcAft>
                <a:spcPts val="0"/>
              </a:spcAft>
              <a:buClrTx/>
              <a:buSzTx/>
              <a:buFontTx/>
              <a:buNone/>
              <a:tabLst/>
              <a:defRPr/>
            </a:pPr>
            <a:endParaRPr lang="en-US" dirty="0">
              <a:latin typeface="Amazon Ember" panose="020B0603020204020204" pitchFamily="34" charset="0"/>
              <a:ea typeface="Amazon Ember" panose="020B0603020204020204" pitchFamily="34" charset="0"/>
              <a:cs typeface="Amazon Ember" panose="020B0603020204020204" pitchFamily="34" charset="0"/>
              <a:hlinkClick r:id="rId3"/>
            </a:endParaRPr>
          </a:p>
          <a:p>
            <a:r>
              <a:rPr lang="pt-BR"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O </a:t>
            </a:r>
            <a:r>
              <a:rPr lang="pt-BR" dirty="0">
                <a:latin typeface="Amazon Ember" panose="020B0603020204020204" pitchFamily="34" charset="0"/>
                <a:ea typeface="Amazon Ember" panose="020B0603020204020204" pitchFamily="34" charset="0"/>
                <a:cs typeface="Amazon Ember" panose="020B0603020204020204" pitchFamily="34" charset="0"/>
                <a:hlinkClick r:id="rId3"/>
              </a:rPr>
              <a:t>Aurora Serverless</a:t>
            </a:r>
            <a:r>
              <a:rPr lang="pt-BR"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é uma configuração de escalabilidade automática e sob demanda para o Amazon Aurora. O Aurora Serverless permite que seu banco de dados automaticamente inicie, desligue e aumente ou diminua a capacidade com base nas necessidades da aplicação. </a:t>
            </a:r>
            <a:r>
              <a:rPr lang="pt-BR" dirty="0">
                <a:latin typeface="Amazon Ember" panose="020B0603020204020204" pitchFamily="34" charset="0"/>
                <a:ea typeface="Amazon Ember" panose="020B0603020204020204" pitchFamily="34" charset="0"/>
                <a:cs typeface="Amazon Ember" panose="020B0603020204020204" pitchFamily="34" charset="0"/>
              </a:rPr>
              <a:t>Ele possibilita que você execute um banco de dados na nuvem sem gerenciar nenhuma instância de banco de dados. </a:t>
            </a:r>
            <a:r>
              <a:rPr lang="pt-BR"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O Aurora Serverless pode ser usado para cargas de trabalho pouco frequentes, intermitentes ou imprevisíveis. </a:t>
            </a:r>
          </a:p>
          <a:p>
            <a:pPr marL="0" marR="0" lvl="0" indent="0" algn="l" defTabSz="913395" rtl="0" eaLnBrk="1" fontAlgn="auto" latinLnBrk="0" hangingPunct="1">
              <a:lnSpc>
                <a:spcPct val="100000"/>
              </a:lnSpc>
              <a:spcBef>
                <a:spcPts val="0"/>
              </a:spcBef>
              <a:spcAft>
                <a:spcPts val="0"/>
              </a:spcAft>
              <a:buClrTx/>
              <a:buSzTx/>
              <a:buFontTx/>
              <a:buNone/>
              <a:tabLst/>
              <a:defRPr/>
            </a:pPr>
            <a:endParaRPr lang="en-US"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3395" rtl="0" eaLnBrk="1" fontAlgn="auto" latinLnBrk="0" hangingPunct="1">
              <a:lnSpc>
                <a:spcPct val="100000"/>
              </a:lnSpc>
              <a:spcBef>
                <a:spcPts val="0"/>
              </a:spcBef>
              <a:spcAft>
                <a:spcPts val="0"/>
              </a:spcAft>
              <a:buClrTx/>
              <a:buSzTx/>
              <a:buFontTx/>
              <a:buNone/>
              <a:tabLst/>
              <a:defRPr/>
            </a:pPr>
            <a:r>
              <a:rPr lang="pt-BR"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Você cria um endpoint de banco de dados sem especificar o tamanho da classe da instância de banco de dados. Você </a:t>
            </a:r>
            <a:r>
              <a:rPr lang="pt-BR" dirty="0">
                <a:latin typeface="Amazon Ember" panose="020B0603020204020204" pitchFamily="34" charset="0"/>
                <a:ea typeface="Amazon Ember" panose="020B0603020204020204" pitchFamily="34" charset="0"/>
                <a:cs typeface="Amazon Ember" panose="020B0603020204020204" pitchFamily="34" charset="0"/>
              </a:rPr>
              <a:t>especifica unidades de capacidade do Aurora (ACUs). Cada ACU é uma combinação da capacidade de processamento e de memória. O armazenamento do banco de dados é dimensionado automaticamente de 10 gibibytes (GiB) para 64 tebibytes (TiB), o mesmo que o armazenamento em um cluster de banco de dados padrão do Aurora. </a:t>
            </a:r>
            <a:r>
              <a:rPr lang="pt-BR"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O endpoint do banco de dados se conecta a uma frota de proxys que roteia a carga de trabalho para uma frota de recursos. </a:t>
            </a:r>
            <a:r>
              <a:rPr lang="pt-BR" dirty="0">
                <a:latin typeface="Amazon Ember" panose="020B0603020204020204" pitchFamily="34" charset="0"/>
                <a:ea typeface="Amazon Ember" panose="020B0603020204020204" pitchFamily="34" charset="0"/>
                <a:cs typeface="Amazon Ember" panose="020B0603020204020204" pitchFamily="34" charset="0"/>
              </a:rPr>
              <a:t>O Aurora Serverless dimensiona os recursos automaticamente com base nas especificações de capacidade mínima e máxima.</a:t>
            </a:r>
          </a:p>
          <a:p>
            <a:pPr marL="0" marR="0" lvl="0" indent="0" algn="l" defTabSz="913395" rtl="0" eaLnBrk="1" fontAlgn="auto" latinLnBrk="0" hangingPunct="1">
              <a:lnSpc>
                <a:spcPct val="100000"/>
              </a:lnSpc>
              <a:spcBef>
                <a:spcPts val="0"/>
              </a:spcBef>
              <a:spcAft>
                <a:spcPts val="0"/>
              </a:spcAft>
              <a:buClrTx/>
              <a:buSzTx/>
              <a:buFontTx/>
              <a:buNone/>
              <a:tabLst/>
              <a:defRPr/>
            </a:pPr>
            <a:endParaRPr lang="en-US"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3395" rtl="0" eaLnBrk="1" fontAlgn="auto" latinLnBrk="0" hangingPunct="1">
              <a:lnSpc>
                <a:spcPct val="100000"/>
              </a:lnSpc>
              <a:spcBef>
                <a:spcPts val="0"/>
              </a:spcBef>
              <a:spcAft>
                <a:spcPts val="0"/>
              </a:spcAft>
              <a:buClrTx/>
              <a:buSzTx/>
              <a:buFontTx/>
              <a:buNone/>
              <a:tabLst/>
              <a:defRPr/>
            </a:pPr>
            <a:r>
              <a:rPr lang="pt-BR"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Você paga por segundo de capacidade do banco de dados que usa quando ele está ativo e pode migrar entre as configurações padrão e sem servidor. Você paga pelo número de ACUs usadas.</a:t>
            </a:r>
          </a:p>
          <a:p>
            <a:pPr marL="0" marR="0" lvl="0" indent="0" algn="l" defTabSz="913395" rtl="0" eaLnBrk="1" fontAlgn="auto" latinLnBrk="0" hangingPunct="1">
              <a:lnSpc>
                <a:spcPct val="100000"/>
              </a:lnSpc>
              <a:spcBef>
                <a:spcPts val="0"/>
              </a:spcBef>
              <a:spcAft>
                <a:spcPts val="0"/>
              </a:spcAft>
              <a:buClrTx/>
              <a:buSzTx/>
              <a:buFontTx/>
              <a:buNone/>
              <a:tabLst/>
              <a:defRPr/>
            </a:pPr>
            <a:endParaRPr lang="en-US"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3395" rtl="0" eaLnBrk="1" fontAlgn="auto" latinLnBrk="0" hangingPunct="1">
              <a:lnSpc>
                <a:spcPct val="100000"/>
              </a:lnSpc>
              <a:spcBef>
                <a:spcPts val="0"/>
              </a:spcBef>
              <a:spcAft>
                <a:spcPts val="0"/>
              </a:spcAft>
              <a:buClrTx/>
              <a:buSzTx/>
              <a:buFontTx/>
              <a:buNone/>
              <a:tabLst/>
              <a:defRPr/>
            </a:pPr>
            <a:r>
              <a:rPr lang="pt-BR"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Para obter mais informações sobre o Aurora Serverless, consulte </a:t>
            </a:r>
            <a:r>
              <a:rPr lang="pt-BR" dirty="0">
                <a:latin typeface="Amazon Ember" panose="020B0603020204020204" pitchFamily="34" charset="0"/>
                <a:ea typeface="Amazon Ember" panose="020B0603020204020204" pitchFamily="34" charset="0"/>
                <a:cs typeface="Amazon Ember" panose="020B0603020204020204" pitchFamily="34" charset="0"/>
                <a:hlinkClick r:id="rId4"/>
              </a:rPr>
              <a:t>Como funciona o Aurora Serverless</a:t>
            </a:r>
            <a:r>
              <a:rPr lang="pt-BR"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a:t>
            </a:r>
          </a:p>
        </p:txBody>
      </p:sp>
    </p:spTree>
    <p:extLst>
      <p:ext uri="{BB962C8B-B14F-4D97-AF65-F5344CB8AC3E}">
        <p14:creationId xmlns:p14="http://schemas.microsoft.com/office/powerpoint/2010/main" val="222529977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dirty="0">
                <a:latin typeface="Amazon Ember" panose="020B0603020204020204" pitchFamily="34" charset="0"/>
                <a:ea typeface="Amazon Ember" panose="020B0603020204020204" pitchFamily="34" charset="0"/>
                <a:cs typeface="Amazon Ember" panose="020B0603020204020204" pitchFamily="34" charset="0"/>
              </a:rPr>
              <a:t>A</a:t>
            </a:r>
            <a:r>
              <a:rPr lang="pt-BR" i="1" dirty="0">
                <a:latin typeface="Amazon Ember" panose="020B0603020204020204" pitchFamily="34" charset="0"/>
                <a:ea typeface="Amazon Ember" panose="020B0603020204020204" pitchFamily="34" charset="0"/>
                <a:cs typeface="Amazon Ember" panose="020B0603020204020204" pitchFamily="34" charset="0"/>
              </a:rPr>
              <a:t> fragmentação</a:t>
            </a:r>
            <a:r>
              <a:rPr lang="pt-BR" i="0" dirty="0">
                <a:latin typeface="Amazon Ember" panose="020B0603020204020204" pitchFamily="34" charset="0"/>
                <a:ea typeface="Amazon Ember" panose="020B0603020204020204" pitchFamily="34" charset="0"/>
                <a:cs typeface="Amazon Ember" panose="020B0603020204020204" pitchFamily="34" charset="0"/>
              </a:rPr>
              <a:t>, </a:t>
            </a:r>
            <a:r>
              <a:rPr lang="pt-BR" dirty="0">
                <a:latin typeface="Amazon Ember" panose="020B0603020204020204" pitchFamily="34" charset="0"/>
                <a:ea typeface="Amazon Ember" panose="020B0603020204020204" pitchFamily="34" charset="0"/>
                <a:cs typeface="Amazon Ember" panose="020B0603020204020204" pitchFamily="34" charset="0"/>
              </a:rPr>
              <a:t>também conhecida como </a:t>
            </a:r>
            <a:r>
              <a:rPr lang="pt-BR" i="1" dirty="0">
                <a:latin typeface="Amazon Ember" panose="020B0603020204020204" pitchFamily="34" charset="0"/>
                <a:ea typeface="Amazon Ember" panose="020B0603020204020204" pitchFamily="34" charset="0"/>
                <a:cs typeface="Amazon Ember" panose="020B0603020204020204" pitchFamily="34" charset="0"/>
              </a:rPr>
              <a:t>particionamento horizontal</a:t>
            </a:r>
            <a:r>
              <a:rPr lang="pt-BR" dirty="0">
                <a:latin typeface="Amazon Ember" panose="020B0603020204020204" pitchFamily="34" charset="0"/>
                <a:ea typeface="Amazon Ember" panose="020B0603020204020204" pitchFamily="34" charset="0"/>
                <a:cs typeface="Amazon Ember" panose="020B0603020204020204" pitchFamily="34" charset="0"/>
              </a:rPr>
              <a:t>, é uma abordagem de dimensionamento horizontal popular para bancos de dados relacionais </a:t>
            </a:r>
            <a:r>
              <a:rPr lang="pt-BR" i="0" dirty="0">
                <a:latin typeface="Amazon Ember" panose="020B0603020204020204" pitchFamily="34" charset="0"/>
                <a:ea typeface="Amazon Ember" panose="020B0603020204020204" pitchFamily="34" charset="0"/>
                <a:cs typeface="Amazon Ember" panose="020B0603020204020204" pitchFamily="34" charset="0"/>
              </a:rPr>
              <a:t>que melhora a performance da gravação</a:t>
            </a:r>
            <a:r>
              <a:rPr lang="pt-BR" dirty="0">
                <a:latin typeface="Amazon Ember" panose="020B0603020204020204" pitchFamily="34" charset="0"/>
                <a:ea typeface="Amazon Ember" panose="020B0603020204020204" pitchFamily="34" charset="0"/>
                <a:cs typeface="Amazon Ember" panose="020B0603020204020204" pitchFamily="34" charset="0"/>
              </a:rPr>
              <a:t>. </a:t>
            </a: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dirty="0">
                <a:latin typeface="Amazon Ember" panose="020B0603020204020204" pitchFamily="34" charset="0"/>
                <a:ea typeface="Amazon Ember" panose="020B0603020204020204" pitchFamily="34" charset="0"/>
                <a:cs typeface="Amazon Ember" panose="020B0603020204020204" pitchFamily="34" charset="0"/>
              </a:rPr>
              <a:t>A fragmentação é uma técnica que divide os dados em subconjuntos menores e os distribui em vários servidores de banco de dados separados fisicamente. Cada servidor é conhecido como um </a:t>
            </a:r>
            <a:r>
              <a:rPr lang="pt-BR" i="1" dirty="0">
                <a:latin typeface="Amazon Ember" panose="020B0603020204020204" pitchFamily="34" charset="0"/>
                <a:ea typeface="Amazon Ember" panose="020B0603020204020204" pitchFamily="34" charset="0"/>
                <a:cs typeface="Amazon Ember" panose="020B0603020204020204" pitchFamily="34" charset="0"/>
              </a:rPr>
              <a:t>fragmento </a:t>
            </a:r>
            <a:r>
              <a:rPr lang="pt-BR" dirty="0">
                <a:latin typeface="Amazon Ember" panose="020B0603020204020204" pitchFamily="34" charset="0"/>
                <a:ea typeface="Amazon Ember" panose="020B0603020204020204" pitchFamily="34" charset="0"/>
                <a:cs typeface="Amazon Ember" panose="020B0603020204020204" pitchFamily="34" charset="0"/>
              </a:rPr>
              <a:t>de banco de dados. Os fragmentos de banco de dados geralmente têm o mesmo tipo de hardware, mecanismo de banco de dados e estrutura de dados para gerar um nível de performance semelhante. No entanto, eles não têm conhecimento um do outro, que é a principal característica que diferencia a fragmentação de outras abordagens de dimensionamento horizontal, como agrupamento de bancos de dados ou replicação.</a:t>
            </a:r>
          </a:p>
          <a:p>
            <a:pPr rtl="0"/>
            <a:endParaRPr lang="en-US" b="0" baseline="0" dirty="0">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pt-BR" b="0" dirty="0">
                <a:latin typeface="Amazon Ember" panose="020B0603020204020204" pitchFamily="34" charset="0"/>
                <a:ea typeface="Amazon Ember" panose="020B0603020204020204" pitchFamily="34" charset="0"/>
                <a:cs typeface="Amazon Ember" panose="020B0603020204020204" pitchFamily="34" charset="0"/>
              </a:rPr>
              <a:t>Uma arquitetura de banco de dados fragmentada oferece escalabilidade e tolerância a falhas. Com a f</a:t>
            </a:r>
            <a:r>
              <a:rPr lang="pt-BR" dirty="0">
                <a:latin typeface="Amazon Ember" panose="020B0603020204020204" pitchFamily="34" charset="0"/>
                <a:ea typeface="Amazon Ember" panose="020B0603020204020204" pitchFamily="34" charset="0"/>
                <a:cs typeface="Amazon Ember" panose="020B0603020204020204" pitchFamily="34" charset="0"/>
              </a:rPr>
              <a:t>ragmentação, os dados podem ser divididos pelo número necessário de servidores de banco de dados. </a:t>
            </a:r>
            <a:r>
              <a:rPr lang="pt-BR" b="0" dirty="0">
                <a:latin typeface="Amazon Ember" panose="020B0603020204020204" pitchFamily="34" charset="0"/>
                <a:ea typeface="Amazon Ember" panose="020B0603020204020204" pitchFamily="34" charset="0"/>
                <a:cs typeface="Amazon Ember" panose="020B0603020204020204" pitchFamily="34" charset="0"/>
              </a:rPr>
              <a:t>Além disso, s</a:t>
            </a:r>
            <a:r>
              <a:rPr lang="pt-BR" dirty="0">
                <a:latin typeface="Amazon Ember" panose="020B0603020204020204" pitchFamily="34" charset="0"/>
                <a:ea typeface="Amazon Ember" panose="020B0603020204020204" pitchFamily="34" charset="0"/>
                <a:cs typeface="Amazon Ember" panose="020B0603020204020204" pitchFamily="34" charset="0"/>
              </a:rPr>
              <a:t>e um fragmento de banco de dados tiver um problema de hardware ou passar por um failover, nenhum outro fragmento será afetado, porque o único ponto de falha ou lentidão está fisicamente isolado. A desvantagem dessa abordagem é que, como os dados estão espalhados por fragmentos, o mapeamento de dados e a lógica de roteamento precisam ser projetados especificamente para ler ou unir dados de vários fragmentos. Esses tipos de consultas podem ter mais latência em comparação com um banco de dados não compartilhado.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baseline="0" dirty="0">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pt-BR" b="0" dirty="0">
                <a:latin typeface="Amazon Ember" panose="020B0603020204020204" pitchFamily="34" charset="0"/>
                <a:ea typeface="Amazon Ember" panose="020B0603020204020204" pitchFamily="34" charset="0"/>
                <a:cs typeface="Amazon Ember" panose="020B0603020204020204" pitchFamily="34" charset="0"/>
              </a:rPr>
              <a:t>Para obter mais informações sobre a fragmentação com o Amazon RDS, leia esta </a:t>
            </a:r>
            <a:r>
              <a:rPr lang="pt-BR" sz="1100" u="sng"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hlinkClick r:id="rId3"/>
              </a:rPr>
              <a:t>publicação no blog do banco de dados da AWS</a:t>
            </a:r>
            <a:r>
              <a:rPr lang="pt-BR" b="0" dirty="0">
                <a:latin typeface="Amazon Ember" panose="020B0603020204020204" pitchFamily="34" charset="0"/>
                <a:ea typeface="Amazon Ember" panose="020B0603020204020204" pitchFamily="34" charset="0"/>
                <a:cs typeface="Amazon Ember" panose="020B0603020204020204" pitchFamily="34" charset="0"/>
              </a:rPr>
              <a:t>.</a:t>
            </a:r>
            <a:endParaRPr lang="en-US" b="0" dirty="0">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314943253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b="0" dirty="0">
                <a:latin typeface="Amazon Ember" panose="020B0603020204020204" pitchFamily="34" charset="0"/>
                <a:ea typeface="Amazon Ember" panose="020B0603020204020204" pitchFamily="34" charset="0"/>
                <a:cs typeface="Amazon Ember" panose="020B0603020204020204" pitchFamily="34" charset="0"/>
              </a:rPr>
              <a:t>Para cargas de trabalho imprevisíveis que exigem um banco de dados não relacional, </a:t>
            </a:r>
            <a:r>
              <a:rPr lang="pt-BR"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o Amazon DynamoDB On-Demand é uma opção de faturamento flexível para o DynamoDB. Ele pode atender milhares de solicitações por segundo sem planejamento de capacidade. Ele tem um modelo de preço de pagamento por solicitação em vez de um modelo de definição de preço provisionado. </a:t>
            </a:r>
          </a:p>
          <a:p>
            <a:pPr rtl="0"/>
            <a:endParaRPr lang="en-US"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rtl="0"/>
            <a:r>
              <a:rPr lang="pt-BR"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O DynamoDB On-Demand pode observar qualquer aumento ou escala do nível de tráfego. Se o nível de tráfego atingir um novo pico, o DynamoDB se adaptará rapidamente para acomodar a carga de trabalho. Esse recurso é útil se sua carga de trabalho é difícil de prever ou tem picos grandes em uma curta duração. </a:t>
            </a:r>
          </a:p>
          <a:p>
            <a:pPr rtl="0"/>
            <a:endParaRPr lang="en-US"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rtl="0"/>
            <a:r>
              <a:rPr lang="pt-BR"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Você pode alterar uma tabela de capacidade provisionada para sob demanda uma vez por dia. Você pode passar da capacidade sob demanda para a provisionada quantas vezes quiser.</a:t>
            </a:r>
          </a:p>
          <a:p>
            <a:pPr rtl="0"/>
            <a:endParaRPr lang="en-US"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pt-BR"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Para saber mais sobre o Amazon DynamoDB On-Demand, leia esta </a:t>
            </a:r>
            <a:r>
              <a:rPr lang="pt-BR" dirty="0">
                <a:latin typeface="Amazon Ember" panose="020B0603020204020204" pitchFamily="34" charset="0"/>
                <a:ea typeface="Amazon Ember" panose="020B0603020204020204" pitchFamily="34" charset="0"/>
                <a:cs typeface="Amazon Ember" panose="020B0603020204020204" pitchFamily="34" charset="0"/>
                <a:hlinkClick r:id="rId3"/>
              </a:rPr>
              <a:t>publicação do blog de notícias da AWS</a:t>
            </a:r>
            <a:r>
              <a:rPr lang="pt-BR"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a:t>
            </a:r>
          </a:p>
        </p:txBody>
      </p:sp>
    </p:spTree>
    <p:extLst>
      <p:ext uri="{BB962C8B-B14F-4D97-AF65-F5344CB8AC3E}">
        <p14:creationId xmlns:p14="http://schemas.microsoft.com/office/powerpoint/2010/main" val="270812615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b="0" dirty="0">
                <a:latin typeface="Amazon Ember" panose="020B0603020204020204" pitchFamily="34" charset="0"/>
                <a:ea typeface="Amazon Ember" panose="020B0603020204020204" pitchFamily="34" charset="0"/>
                <a:cs typeface="Amazon Ember" panose="020B0603020204020204" pitchFamily="34" charset="0"/>
              </a:rPr>
              <a:t>O Amazon DynamoDB também tem um recurso chamado </a:t>
            </a:r>
            <a:r>
              <a:rPr lang="pt-BR" b="0" i="1" dirty="0">
                <a:latin typeface="Amazon Ember" panose="020B0603020204020204" pitchFamily="34" charset="0"/>
                <a:ea typeface="Amazon Ember" panose="020B0603020204020204" pitchFamily="34" charset="0"/>
                <a:cs typeface="Amazon Ember" panose="020B0603020204020204" pitchFamily="34" charset="0"/>
              </a:rPr>
              <a:t>Auto Scaling </a:t>
            </a:r>
            <a:r>
              <a:rPr lang="pt-BR" b="0" i="0" dirty="0">
                <a:latin typeface="Amazon Ember" panose="020B0603020204020204" pitchFamily="34" charset="0"/>
                <a:ea typeface="Amazon Ember" panose="020B0603020204020204" pitchFamily="34" charset="0"/>
                <a:cs typeface="Amazon Ember" panose="020B0603020204020204" pitchFamily="34" charset="0"/>
              </a:rPr>
              <a:t>que é </a:t>
            </a:r>
            <a:r>
              <a:rPr lang="pt-BR" b="0" dirty="0">
                <a:latin typeface="Amazon Ember" panose="020B0603020204020204" pitchFamily="34" charset="0"/>
                <a:ea typeface="Amazon Ember" panose="020B0603020204020204" pitchFamily="34" charset="0"/>
                <a:cs typeface="Amazon Ember" panose="020B0603020204020204" pitchFamily="34" charset="0"/>
              </a:rPr>
              <a:t>ativado por padrão. O Auto Scaling do Amazon DynamoDB ajusta automaticamente e sem tempo de inatividade a capacidade de taxa de transferência de leitura e gravação em resposta à evolução dinâmica dos volumes de solicitação. </a:t>
            </a:r>
            <a:r>
              <a:rPr lang="pt-BR" b="0" i="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Com o Auto Scaling do DynamoDB, você define a meta de utilização de taxa de transferência pretendida e os limites mínimos e máximos; ele se encarrega do restante.</a:t>
            </a:r>
          </a:p>
          <a:p>
            <a:pPr rtl="0"/>
            <a:endParaRPr lang="en-US" b="0" i="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rtl="0"/>
            <a:r>
              <a:rPr lang="pt-BR" b="0" i="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O Auto Scaling do DynamoDB funciona com o Amazon CloudWatch para monitorar continuamente o consumo real de taxa de transferência. Ele aumenta ou diminui automaticamente a capacidade quando a utilização real se desvia da meta. </a:t>
            </a:r>
          </a:p>
          <a:p>
            <a:pPr rtl="0"/>
            <a:endParaRPr lang="en-US" b="0" i="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rtl="0"/>
            <a:r>
              <a:rPr lang="pt-BR" b="0" i="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Não há custos adicionais para usar o Auto Scaling do DynamoDB, além do que você já paga pelo DynamoDB e pelos alarmes do CloudWatch. </a:t>
            </a:r>
          </a:p>
          <a:p>
            <a:pPr rtl="0"/>
            <a:endParaRPr lang="en-US" b="0" i="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pt-BR" b="0" i="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Para obter mais informações sobre o Auto Scaling do DynamoDB, consulte </a:t>
            </a:r>
            <a:r>
              <a:rPr lang="pt-BR" u="sng"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hlinkClick r:id="rId3"/>
              </a:rPr>
              <a:t>Gerenciamento automático da capacidade de taxa de transferência com o Auto Scaling do DynamoDB</a:t>
            </a:r>
            <a:r>
              <a:rPr lang="pt-BR" b="0" i="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a:t>
            </a:r>
          </a:p>
        </p:txBody>
      </p:sp>
    </p:spTree>
    <p:extLst>
      <p:ext uri="{BB962C8B-B14F-4D97-AF65-F5344CB8AC3E}">
        <p14:creationId xmlns:p14="http://schemas.microsoft.com/office/powerpoint/2010/main" val="106831488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4002045"/>
          </a:xfrm>
        </p:spPr>
        <p:txBody>
          <a:bodyPr rtlCol="0"/>
          <a:lstStyle/>
          <a:p>
            <a:r>
              <a:rPr lang="pt-BR" dirty="0">
                <a:latin typeface="Amazon Ember" panose="020B0603020204020204" pitchFamily="34" charset="0"/>
                <a:ea typeface="Amazon Ember" panose="020B0603020204020204" pitchFamily="34" charset="0"/>
                <a:cs typeface="Amazon Ember" panose="020B0603020204020204" pitchFamily="34" charset="0"/>
              </a:rPr>
              <a:t>O Auto Scaling do Amazon DynamoDB usa o serviço </a:t>
            </a:r>
            <a:r>
              <a:rPr lang="pt-BR" b="0" i="1" dirty="0">
                <a:latin typeface="Amazon Ember" panose="020B0603020204020204" pitchFamily="34" charset="0"/>
                <a:ea typeface="Amazon Ember" panose="020B0603020204020204" pitchFamily="34" charset="0"/>
                <a:cs typeface="Amazon Ember" panose="020B0603020204020204" pitchFamily="34" charset="0"/>
              </a:rPr>
              <a:t>Application Auto Scaling</a:t>
            </a:r>
            <a:r>
              <a:rPr lang="pt-BR" dirty="0">
                <a:latin typeface="Amazon Ember" panose="020B0603020204020204" pitchFamily="34" charset="0"/>
                <a:ea typeface="Amazon Ember" panose="020B0603020204020204" pitchFamily="34" charset="0"/>
                <a:cs typeface="Amazon Ember" panose="020B0603020204020204" pitchFamily="34" charset="0"/>
              </a:rPr>
              <a:t> para ajustar dinamicamente a capacidade de taxa de transferência provisionada em seu nome, em resposta aos padrões de tráfego reais. Esse serviço permite que uma tabela ou um índice secundário global (GSI) aumente a capacidade provisionada de leitura e gravação para processar aumentos repentinos no tráfego, sem controle de utilização. Quando a carga de trabalho diminui, o Application Auto Scaling reduz a taxa de transferência para que não seja necessário pagar por capacidade provisionada não utilizada. </a:t>
            </a:r>
          </a:p>
          <a:p>
            <a:pPr marL="0" indent="0" rtl="0">
              <a:buFont typeface="+mj-lt"/>
              <a:buNone/>
            </a:pPr>
            <a:endParaRPr lang="en-US" b="0" i="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marL="0" indent="0" rtl="0">
              <a:buFont typeface="+mj-lt"/>
              <a:buNone/>
            </a:pPr>
            <a:r>
              <a:rPr lang="pt-BR" b="0" i="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Para implementar o Auto Scaling do DynamoDB, realize as seguintes etapas:</a:t>
            </a:r>
          </a:p>
          <a:p>
            <a:pPr marL="0" indent="0" rtl="0">
              <a:buFont typeface="+mj-lt"/>
              <a:buNone/>
            </a:pPr>
            <a:endParaRPr lang="en-US" b="0" i="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marL="228600" indent="-228600" rtl="0">
              <a:buFont typeface="+mj-lt"/>
              <a:buAutoNum type="arabicPeriod"/>
            </a:pPr>
            <a:r>
              <a:rPr lang="pt-BR" b="0" i="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Crie uma </a:t>
            </a:r>
            <a:r>
              <a:rPr lang="pt-BR" b="0" i="1"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política de escalabilidade </a:t>
            </a:r>
            <a:r>
              <a:rPr lang="pt-BR" b="0" i="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para a tabela do DynamoDB ou o GSI. A política de escalabilidade especifica se você deseja dimensionar a capacidade de leitura ou a capacidade de gravação (ou ambas), bem como as configurações mínimas e máximas de unidades de capacidade provisionadas para a tabela ou o índice.</a:t>
            </a:r>
          </a:p>
          <a:p>
            <a:pPr marL="228600" indent="-228600" rtl="0">
              <a:buFont typeface="+mj-lt"/>
              <a:buAutoNum type="arabicPeriod"/>
            </a:pPr>
            <a:r>
              <a:rPr lang="pt-BR" b="0" i="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O DynamoDB publica métricas de capacidade consumida no Amazon CloudWatch.</a:t>
            </a:r>
          </a:p>
          <a:p>
            <a:pPr marL="228600" indent="-228600" rtl="0">
              <a:buFont typeface="+mj-lt"/>
              <a:buAutoNum type="arabicPeriod"/>
            </a:pPr>
            <a:r>
              <a:rPr lang="pt-BR" b="0" i="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Se a capacidade consumida da tabela ultrapassar a utilização prevista (ou ficar abaixo dessa meta) por um período específico, o Amazon CloudWatch disparará um alarme. Você pode usar o Amazon Simple Notification Service (Amazon SNS) para visualizar o alarme no console do Amazon CloudWatch e receber notificações.</a:t>
            </a:r>
          </a:p>
          <a:p>
            <a:pPr marL="228600" indent="-228600" rtl="0">
              <a:buFont typeface="+mj-lt"/>
              <a:buAutoNum type="arabicPeriod"/>
            </a:pPr>
            <a:r>
              <a:rPr lang="pt-BR" b="0" i="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O alarme do CloudWatch invoca o Application Auto Scaling para avaliar sua política de escalabilidade.</a:t>
            </a:r>
          </a:p>
          <a:p>
            <a:pPr marL="228600" indent="-228600" rtl="0">
              <a:buFont typeface="+mj-lt"/>
              <a:buAutoNum type="arabicPeriod"/>
            </a:pPr>
            <a:r>
              <a:rPr lang="pt-BR" b="0" i="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O Application Auto Scaling emite uma solicitação</a:t>
            </a:r>
            <a:r>
              <a:rPr lang="pt-BR" b="0" i="1"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UpdateTable</a:t>
            </a:r>
            <a:r>
              <a:rPr lang="pt-BR" b="0" i="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para o DynamoDB ajustar a taxa de transferência provisionada da tabela.</a:t>
            </a:r>
          </a:p>
          <a:p>
            <a:pPr marL="228600" indent="-228600" rtl="0">
              <a:buFont typeface="+mj-lt"/>
              <a:buAutoNum type="arabicPeriod"/>
            </a:pPr>
            <a:r>
              <a:rPr lang="pt-BR" b="0" i="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O DynamoDB processa a solicitação </a:t>
            </a:r>
            <a:r>
              <a:rPr lang="pt-BR" b="0" i="1"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UpdateTable</a:t>
            </a:r>
            <a:r>
              <a:rPr lang="pt-BR" b="0" i="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e aumenta (ou diminui) dinamicamente a capacidade de taxa de transferência provisionada da tabela de modo que ela se aproxime da sua utilização prevista.</a:t>
            </a:r>
          </a:p>
          <a:p>
            <a:pPr rtl="0"/>
            <a:endParaRPr lang="en-US" b="0" i="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pt-BR"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Para obter mais informações sobre como implementar o Auto Scaling do DynamoDB, consulte </a:t>
            </a:r>
            <a:r>
              <a:rPr lang="pt-BR" u="sng"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hlinkClick r:id="rId3"/>
              </a:rPr>
              <a:t>Gerenciamento automático da capacidade de taxa de transferência com o Auto Scaling do DynamoDB</a:t>
            </a:r>
            <a:r>
              <a:rPr lang="pt-BR"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a:t>
            </a:r>
          </a:p>
        </p:txBody>
      </p:sp>
    </p:spTree>
    <p:extLst>
      <p:ext uri="{BB962C8B-B14F-4D97-AF65-F5344CB8AC3E}">
        <p14:creationId xmlns:p14="http://schemas.microsoft.com/office/powerpoint/2010/main" val="98804370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Nem sempre é possível distribuir a atividade de leitura e gravação uniformemente entre partições o tempo todo. Quando o acesso aos dados é desequilibrado, uma partição pode receber um volume maior de tráfego de leitura e gravação em comparação com outras partições (chamada de </a:t>
            </a:r>
            <a:r>
              <a:rPr lang="pt-BR" i="1"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partição dinâmica</a:t>
            </a:r>
            <a:r>
              <a:rPr lang="pt-BR"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Em casos extremos, poderá ocorrer controle de utilização se uma única partição receber mais de três mil unidades de capacidade de leitura (RCUs) ou mil unidades de capacidade de gravação (WCUs).</a:t>
            </a:r>
          </a:p>
          <a:p>
            <a:pPr rtl="0"/>
            <a:r>
              <a:rPr lang="pt-BR"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a:t>
            </a:r>
          </a:p>
          <a:p>
            <a:pPr rtl="0"/>
            <a:r>
              <a:rPr lang="pt-BR"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Para acomodar melhor padrões desiguais de acesso, a capacidade adaptável do DynamoDB permite que a aplicação continue lendo e gravando em partições dinâmicas sem ter a utilização controlada. O tráfego, no entanto, não pode ultrapassar a capacidade total provisionada da tabela ou a capacidade máxima da partição. A capacidade adaptável funciona por meio do aumento automático da capacidade de taxa de transferência para as partições que recebem mais tráfego.</a:t>
            </a:r>
          </a:p>
          <a:p>
            <a:pPr rtl="0"/>
            <a:r>
              <a:rPr lang="pt-BR"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a:t>
            </a:r>
          </a:p>
          <a:p>
            <a:pPr rtl="0"/>
            <a:r>
              <a:rPr lang="pt-BR"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A capacidade adaptável é habilitada automaticamente para cada tabela do DynamoDB para que você não precise habilitá-la ou desabilitá-la explicitamente.</a:t>
            </a:r>
          </a:p>
        </p:txBody>
      </p:sp>
    </p:spTree>
    <p:extLst>
      <p:ext uri="{BB962C8B-B14F-4D97-AF65-F5344CB8AC3E}">
        <p14:creationId xmlns:p14="http://schemas.microsoft.com/office/powerpoint/2010/main" val="67632313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4033767"/>
          </a:xfrm>
        </p:spPr>
        <p:txBody>
          <a:bodyPr rtlCol="0"/>
          <a:lstStyle/>
          <a:p>
            <a:pPr rtl="0"/>
            <a:r>
              <a:rPr lang="pt-BR" kern="120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Este diagrama mostra como a capacidade adaptável funciona. </a:t>
            </a:r>
          </a:p>
          <a:p>
            <a:pPr rtl="0"/>
            <a:endParaRPr lang="en-US"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rtl="0"/>
            <a:r>
              <a:rPr lang="pt-BR" kern="120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A tabela de exemplo é provisionada com 400 WCUs compartilhadas uniformemente em quatro partições, para que cada partição possa comportar até 100 WCUs por segundo. </a:t>
            </a:r>
          </a:p>
        </p:txBody>
      </p:sp>
    </p:spTree>
    <p:extLst>
      <p:ext uri="{BB962C8B-B14F-4D97-AF65-F5344CB8AC3E}">
        <p14:creationId xmlns:p14="http://schemas.microsoft.com/office/powerpoint/2010/main" val="10440723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sz="1100">
                <a:latin typeface="Amazon Ember" panose="020B0603020204020204" pitchFamily="34" charset="0"/>
                <a:ea typeface="Amazon Ember" panose="020B0603020204020204" pitchFamily="34" charset="0"/>
                <a:cs typeface="Amazon Ember" panose="020B0603020204020204" pitchFamily="34" charset="0"/>
              </a:rPr>
              <a:t>Ao final deste módulo, você deverá ser capaz de:</a:t>
            </a:r>
          </a:p>
          <a:p>
            <a:pPr rtl="0"/>
            <a:endParaRPr lang="en-US" sz="1100" dirty="0">
              <a:latin typeface="Amazon Ember" panose="020B0603020204020204" pitchFamily="34" charset="0"/>
              <a:ea typeface="Amazon Ember" panose="020B0603020204020204" pitchFamily="34" charset="0"/>
              <a:cs typeface="Amazon Ember" panose="020B0603020204020204" pitchFamily="34" charset="0"/>
            </a:endParaRPr>
          </a:p>
          <a:p>
            <a:pPr marL="171450" indent="-171450" rtl="0">
              <a:buFont typeface="Arial" panose="020B0604020202020204" pitchFamily="34" charset="0"/>
              <a:buChar char="•"/>
            </a:pPr>
            <a:r>
              <a:rPr lang="pt-BR" sz="1100">
                <a:latin typeface="Amazon Ember" panose="020B0603020204020204" pitchFamily="34" charset="0"/>
                <a:ea typeface="Amazon Ember" panose="020B0603020204020204" pitchFamily="34" charset="0"/>
                <a:cs typeface="Amazon Ember" panose="020B0603020204020204" pitchFamily="34" charset="0"/>
              </a:rPr>
              <a:t>Usar o Amazon EC2 Auto Scaling dentro de uma arquitetura para promover elasticidade</a:t>
            </a:r>
          </a:p>
          <a:p>
            <a:pPr marL="171450" indent="-171450" rtl="0">
              <a:buFont typeface="Arial" panose="020B0604020202020204" pitchFamily="34" charset="0"/>
              <a:buChar char="•"/>
            </a:pPr>
            <a:r>
              <a:rPr lang="pt-BR" sz="1100">
                <a:latin typeface="Amazon Ember" panose="020B0603020204020204" pitchFamily="34" charset="0"/>
                <a:ea typeface="Amazon Ember" panose="020B0603020204020204" pitchFamily="34" charset="0"/>
                <a:cs typeface="Amazon Ember" panose="020B0603020204020204" pitchFamily="34" charset="0"/>
              </a:rPr>
              <a:t>Explicar como dimensionar seus recursos de banco de dados</a:t>
            </a:r>
          </a:p>
          <a:p>
            <a:pPr marL="171450" indent="-171450" rtl="0">
              <a:buFont typeface="Arial" panose="020B0604020202020204" pitchFamily="34" charset="0"/>
              <a:buChar char="•"/>
            </a:pPr>
            <a:r>
              <a:rPr lang="pt-BR" sz="1100">
                <a:latin typeface="Amazon Ember" panose="020B0603020204020204" pitchFamily="34" charset="0"/>
                <a:ea typeface="Amazon Ember" panose="020B0603020204020204" pitchFamily="34" charset="0"/>
                <a:cs typeface="Amazon Ember" panose="020B0603020204020204" pitchFamily="34" charset="0"/>
              </a:rPr>
              <a:t>Implantar um Application Load Balancer para criar um ambiente altamente disponível</a:t>
            </a:r>
          </a:p>
          <a:p>
            <a:pPr marL="171450" indent="-171450" rtl="0">
              <a:buFont typeface="Arial" panose="020B0604020202020204" pitchFamily="34" charset="0"/>
              <a:buChar char="•"/>
            </a:pPr>
            <a:r>
              <a:rPr lang="pt-BR" sz="1100">
                <a:latin typeface="Amazon Ember" panose="020B0603020204020204" pitchFamily="34" charset="0"/>
                <a:ea typeface="Amazon Ember" panose="020B0603020204020204" pitchFamily="34" charset="0"/>
                <a:cs typeface="Amazon Ember" panose="020B0603020204020204" pitchFamily="34" charset="0"/>
              </a:rPr>
              <a:t>Usar o Amazon Route 53 para failover de Domain Name System (</a:t>
            </a:r>
            <a:r>
              <a:rPr lang="pt-BR">
                <a:latin typeface="Amazon Ember" panose="020B0603020204020204" pitchFamily="34" charset="0"/>
                <a:ea typeface="Amazon Ember" panose="020B0603020204020204" pitchFamily="34" charset="0"/>
                <a:cs typeface="Amazon Ember" panose="020B0603020204020204" pitchFamily="34" charset="0"/>
              </a:rPr>
              <a:t>DNS) </a:t>
            </a:r>
          </a:p>
          <a:p>
            <a:pPr marL="171450" indent="-171450" rtl="0">
              <a:buFont typeface="Arial" panose="020B0604020202020204" pitchFamily="34" charset="0"/>
              <a:buChar char="•"/>
            </a:pPr>
            <a:r>
              <a:rPr lang="pt-BR" sz="1100">
                <a:latin typeface="Amazon Ember" panose="020B0603020204020204" pitchFamily="34" charset="0"/>
                <a:ea typeface="Amazon Ember" panose="020B0603020204020204" pitchFamily="34" charset="0"/>
                <a:cs typeface="Amazon Ember" panose="020B0603020204020204" pitchFamily="34" charset="0"/>
              </a:rPr>
              <a:t>Criar um ambiente altamente disponível</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100">
                <a:latin typeface="Amazon Ember" panose="020B0603020204020204" pitchFamily="34" charset="0"/>
                <a:ea typeface="Amazon Ember" panose="020B0603020204020204" pitchFamily="34" charset="0"/>
                <a:cs typeface="Amazon Ember" panose="020B0603020204020204" pitchFamily="34" charset="0"/>
              </a:rPr>
              <a:t>Projetar arquiteturas que usam o Amazon CloudWatch para monitorar recursos e reagir de acordo</a:t>
            </a:r>
          </a:p>
        </p:txBody>
      </p:sp>
    </p:spTree>
    <p:extLst>
      <p:ext uri="{BB962C8B-B14F-4D97-AF65-F5344CB8AC3E}">
        <p14:creationId xmlns:p14="http://schemas.microsoft.com/office/powerpoint/2010/main" val="34565640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kern="120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As partições 1, 2 e 3 recebem cada uma o tráfego de gravação de 50 WCUs por segundo. A partição 4 recebe 150 WCUs por segundo. Essa partição dinâmica pode aceitar tráfego de gravação enquanto tiver capacidade não utilizada, mas em algum momento limitará o tráfego que ultrapassar 100 WCUs por segundo.</a:t>
            </a:r>
          </a:p>
        </p:txBody>
      </p:sp>
    </p:spTree>
    <p:extLst>
      <p:ext uri="{BB962C8B-B14F-4D97-AF65-F5344CB8AC3E}">
        <p14:creationId xmlns:p14="http://schemas.microsoft.com/office/powerpoint/2010/main" val="160927350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kern="120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A capacidade adaptável do DynamoDB responde por meio do aumento da capacidade da partição 4 para que ela comporte uma carga de trabalho maior de 150 WCUs por segundo sem ter a utilização controlada.</a:t>
            </a:r>
          </a:p>
          <a:p>
            <a:pPr rtl="0"/>
            <a:endParaRPr lang="en-US"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pt-BR" kern="120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Para obter mais informações sobre a capacidade adaptável do DynamoDB, consulte </a:t>
            </a:r>
            <a:r>
              <a:rPr lang="pt-BR" sz="1100" u="sng" kern="120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hlinkClick r:id="rId3"/>
              </a:rPr>
              <a:t>Compreensão da capacidade adaptável do DynamoDB</a:t>
            </a:r>
            <a:r>
              <a:rPr lang="pt-BR" kern="120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a:t>
            </a: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322855436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3717839"/>
          </a:xfrm>
        </p:spPr>
        <p:txBody>
          <a:bodyPr rtlCol="0"/>
          <a:lstStyle/>
          <a:p>
            <a:pPr rtl="0"/>
            <a:r>
              <a:rPr lang="pt-BR"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A parte de chave de partição da chave primária de uma tabela determina as partições lógicas onde os dados de uma tabela são armazenados. Esta determinação, por sua vez, afeta as partições físicas subjacentes. A capacidade provisionada de E/S para a tabela é dividida uniformemente entre essas partições físicas. Portanto, um design de chave de partição que não distribui as solicitações de E/S uniformemente pode criar partições dinâmicas que resultam em controle de utilização e uso ineficiente da capacidade provisionada de E/S.</a:t>
            </a:r>
          </a:p>
          <a:p>
            <a:pPr rtl="0"/>
            <a:r>
              <a:rPr lang="pt-BR"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a:t>
            </a:r>
          </a:p>
          <a:p>
            <a:pPr rtl="0"/>
            <a:r>
              <a:rPr lang="pt-BR"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O uso ideal da taxa de transferência provisionada de uma tabela depende dos padrões de carga de trabalho de itens individuais e também do design da chave de partição. Isso não significa que você deve acessar todos os valores de chave de partição para alcançar um nível de taxa de transferência eficiente. Nem mesmo significa que a porcentagem de valores de chave de partição acessados deve ser alta. Isso </a:t>
            </a:r>
            <a:r>
              <a:rPr lang="pt-BR" i="1"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significa </a:t>
            </a:r>
            <a:r>
              <a:rPr lang="pt-BR"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que quanto mais diferentes forem os valores de chave de partição que a carga de trabalho acessa, mais essas solicitações serão espalhadas entre o espaço particionado. Em geral, você usa a taxa de transferência provisionada de modo mais eficiente quando aumenta a proporção entre valores de chaves de partição acessados e o número total de valores de chave de partição.</a:t>
            </a:r>
          </a:p>
          <a:p>
            <a:pPr rtl="0"/>
            <a:endParaRPr lang="en-US"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rtl="0"/>
            <a:r>
              <a:rPr lang="pt-BR"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A tabela mostra uma comparação da eficiência da taxa de transferência provisionada de alguns esquemas comuns de chave de partição.</a:t>
            </a:r>
          </a:p>
          <a:p>
            <a:pPr rtl="0"/>
            <a:r>
              <a:rPr lang="pt-BR"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a:t>
            </a:r>
          </a:p>
          <a:p>
            <a:pPr marL="0" marR="0" lvl="0" indent="0" algn="l" defTabSz="913395" rtl="0" eaLnBrk="1" fontAlgn="auto" latinLnBrk="0" hangingPunct="1">
              <a:lnSpc>
                <a:spcPct val="100000"/>
              </a:lnSpc>
              <a:spcBef>
                <a:spcPts val="0"/>
              </a:spcBef>
              <a:spcAft>
                <a:spcPts val="0"/>
              </a:spcAft>
              <a:buClrTx/>
              <a:buSzTx/>
              <a:buFontTx/>
              <a:buNone/>
              <a:tabLst/>
              <a:defRPr/>
            </a:pPr>
            <a:r>
              <a:rPr lang="pt-BR"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Para obter mais informações sobre como projetar chaves de partição, consulte </a:t>
            </a:r>
            <a:r>
              <a:rPr lang="pt-BR" sz="1100" u="sng"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hlinkClick r:id="rId3"/>
              </a:rPr>
              <a:t>Projeto de chaves de partição para distribuir sua carga de trabalho de modo uniforme</a:t>
            </a:r>
            <a:r>
              <a:rPr lang="pt-BR"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a:t>
            </a: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420003819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latin typeface="Amazon Ember" panose="020B0603020204020204" pitchFamily="34" charset="0"/>
                <a:ea typeface="Amazon Ember" panose="020B0603020204020204" pitchFamily="34" charset="0"/>
                <a:cs typeface="Amazon Ember" panose="020B0603020204020204" pitchFamily="34" charset="0"/>
              </a:rPr>
              <a:t>Algumas das principais lições desta seção do módulo são: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000000"/>
              </a:solidFill>
              <a:latin typeface="Amazon Ember" panose="020B0603020204020204" pitchFamily="34" charset="0"/>
              <a:ea typeface="Amazon Ember" panose="020B0603020204020204" pitchFamily="34" charset="0"/>
              <a:cs typeface="Amazon Ember" panose="020B0603020204020204"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dirty="0">
                <a:latin typeface="Amazon Ember" panose="020B0603020204020204" pitchFamily="34" charset="0"/>
                <a:ea typeface="Amazon Ember" panose="020B0603020204020204" pitchFamily="34" charset="0"/>
                <a:cs typeface="Amazon Ember" panose="020B0603020204020204" pitchFamily="34" charset="0"/>
              </a:rPr>
              <a:t>Você pode usar a escalabilidade com o toque de um botão para dimensionar verticalmente a capacidade computacional para sua instância de banco de dados do RDS</a:t>
            </a:r>
          </a:p>
          <a:p>
            <a:pPr marL="171450" indent="-171450" rtl="0">
              <a:buFont typeface="Arial" panose="020B0604020202020204" pitchFamily="34" charset="0"/>
              <a:buChar char="•"/>
            </a:pPr>
            <a:r>
              <a:rPr lang="pt-BR" dirty="0">
                <a:latin typeface="Amazon Ember" panose="020B0603020204020204" pitchFamily="34" charset="0"/>
                <a:ea typeface="Amazon Ember" panose="020B0603020204020204" pitchFamily="34" charset="0"/>
                <a:cs typeface="Amazon Ember" panose="020B0603020204020204" pitchFamily="34" charset="0"/>
              </a:rPr>
              <a:t>Você pode usar réplicas de leitura ou fragmentos para dimensionar horizontalmente a instância de banco de dados do RDS</a:t>
            </a:r>
          </a:p>
          <a:p>
            <a:pPr marL="171450" indent="-171450" rtl="0">
              <a:buFont typeface="Arial" panose="020B0604020202020204" pitchFamily="34" charset="0"/>
              <a:buChar char="•"/>
            </a:pPr>
            <a:r>
              <a:rPr lang="pt-BR" dirty="0">
                <a:latin typeface="Amazon Ember" panose="020B0603020204020204" pitchFamily="34" charset="0"/>
                <a:ea typeface="Amazon Ember" panose="020B0603020204020204" pitchFamily="34" charset="0"/>
                <a:cs typeface="Amazon Ember" panose="020B0603020204020204" pitchFamily="34" charset="0"/>
              </a:rPr>
              <a:t>Com o Amazon Aurora, você pode escolher o tamanho da classe da instância de banco de dados e o número de réplicas do Aurora (até 15)</a:t>
            </a:r>
          </a:p>
          <a:p>
            <a:pPr marL="171450" indent="-171450" rtl="0">
              <a:buFont typeface="Arial" panose="020B0604020202020204" pitchFamily="34" charset="0"/>
              <a:buChar char="•"/>
            </a:pPr>
            <a:r>
              <a:rPr lang="pt-BR" dirty="0">
                <a:latin typeface="Amazon Ember" panose="020B0603020204020204" pitchFamily="34" charset="0"/>
                <a:ea typeface="Amazon Ember" panose="020B0603020204020204" pitchFamily="34" charset="0"/>
                <a:cs typeface="Amazon Ember" panose="020B0603020204020204" pitchFamily="34" charset="0"/>
              </a:rPr>
              <a:t>O Aurora Serverless dimensiona os recursos automaticamente com base nas especificações de capacidade mínima e máxima</a:t>
            </a:r>
          </a:p>
          <a:p>
            <a:pPr marL="171450" indent="-171450" rtl="0">
              <a:buFont typeface="Arial" panose="020B0604020202020204" pitchFamily="34" charset="0"/>
              <a:buChar char="•"/>
            </a:pPr>
            <a:r>
              <a:rPr lang="pt-BR" dirty="0">
                <a:latin typeface="Amazon Ember" panose="020B0603020204020204" pitchFamily="34" charset="0"/>
                <a:ea typeface="Amazon Ember" panose="020B0603020204020204" pitchFamily="34" charset="0"/>
                <a:cs typeface="Amazon Ember" panose="020B0603020204020204" pitchFamily="34" charset="0"/>
              </a:rPr>
              <a:t>O Amazon DynamoDB On-Demand oferece um modelo de definição de preço de pagamento por solicitação</a:t>
            </a:r>
          </a:p>
          <a:p>
            <a:pPr marL="171450" indent="-171450" rtl="0">
              <a:buFont typeface="Arial" panose="020B0604020202020204" pitchFamily="34" charset="0"/>
              <a:buChar char="•"/>
            </a:pPr>
            <a:r>
              <a:rPr lang="pt-BR" dirty="0">
                <a:latin typeface="Amazon Ember" panose="020B0603020204020204" pitchFamily="34" charset="0"/>
                <a:ea typeface="Amazon Ember" panose="020B0603020204020204" pitchFamily="34" charset="0"/>
                <a:cs typeface="Amazon Ember" panose="020B0603020204020204" pitchFamily="34" charset="0"/>
              </a:rPr>
              <a:t>O Auto Scaling do DynamoDB usa o Amazon Application Auto Scaling para ajustar dinamicamente a capacidade de taxa de transferência provisionada</a:t>
            </a:r>
          </a:p>
          <a:p>
            <a:pPr marL="171450" indent="-171450" rtl="0">
              <a:buFont typeface="Arial" panose="020B0604020202020204" pitchFamily="34" charset="0"/>
              <a:buChar char="•"/>
            </a:pPr>
            <a:r>
              <a:rPr lang="pt-BR" dirty="0">
                <a:latin typeface="Amazon Ember" panose="020B0603020204020204" pitchFamily="34" charset="0"/>
                <a:ea typeface="Amazon Ember" panose="020B0603020204020204" pitchFamily="34" charset="0"/>
                <a:cs typeface="Amazon Ember" panose="020B0603020204020204" pitchFamily="34" charset="0"/>
              </a:rPr>
              <a:t>A capacidade adaptável do DynamoDB funciona por meio do aumento automático da capacidade de taxa de transferência para as partições que recebem mais tráfego</a:t>
            </a:r>
          </a:p>
          <a:p>
            <a:pPr marL="171450" indent="-171450" rtl="0">
              <a:buFont typeface="Arial" panose="020B0604020202020204" pitchFamily="34" charset="0"/>
              <a:buChar char="•"/>
            </a:pP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307757211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sz="1100">
                <a:latin typeface="Amazon Ember" panose="020B0603020204020204" pitchFamily="34" charset="0"/>
                <a:ea typeface="Amazon Ember" panose="020B0603020204020204" pitchFamily="34" charset="0"/>
                <a:cs typeface="Amazon Ember" panose="020B0603020204020204" pitchFamily="34" charset="0"/>
              </a:rPr>
              <a:t>Apresentação da Seção 4: Projetar um ambiente altamente disponível</a:t>
            </a:r>
          </a:p>
        </p:txBody>
      </p:sp>
    </p:spTree>
    <p:extLst>
      <p:ext uri="{BB962C8B-B14F-4D97-AF65-F5344CB8AC3E}">
        <p14:creationId xmlns:p14="http://schemas.microsoft.com/office/powerpoint/2010/main" val="86962181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sz="1100" kern="120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Evitar pontos únicos de falha ao projetar e construir soluções é uma melhor prática. Para segui-la, convém projetar sua arquitetura para que seja altamente disponível. </a:t>
            </a:r>
          </a:p>
          <a:p>
            <a:pPr rtl="0"/>
            <a:endParaRPr lang="en-US"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rtl="0"/>
            <a:r>
              <a:rPr lang="pt-BR" sz="1100" kern="120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Um sistema </a:t>
            </a:r>
            <a:r>
              <a:rPr lang="pt-BR" sz="1100" i="1" kern="120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altamente disponível</a:t>
            </a:r>
            <a:r>
              <a:rPr lang="pt-BR" sz="1100" kern="120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é aquele que pode resistir a alguma medida de degradação enquanto permanece disponível. Em um sistema altamente disponível, o tempo de inatividade é minimizado o máximo possível, com necessidade mínima de intervenção humana. </a:t>
            </a:r>
          </a:p>
          <a:p>
            <a:pPr rtl="0"/>
            <a:endParaRPr lang="en-US"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rtl="0"/>
            <a:r>
              <a:rPr lang="pt-BR" sz="1100" kern="120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Um sistema altamente disponível permite resiliência em uma arquitetura reativa. Uma carga de trabalho resiliente pode se recuperar quando é estressada por carga (mais solicitações de serviço), ataques ou falha de componente. Uma carga de trabalho resiliente se recupera de uma falha ou passa para uma origem secundária </a:t>
            </a:r>
            <a:r>
              <a:rPr lang="pt-BR" sz="1100" i="0" kern="120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dentro de uma quantidade aceitável de tempo de performance degradado</a:t>
            </a:r>
            <a:r>
              <a:rPr lang="pt-BR" sz="1100" kern="120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a:t>
            </a:r>
          </a:p>
        </p:txBody>
      </p:sp>
    </p:spTree>
    <p:extLst>
      <p:ext uri="{BB962C8B-B14F-4D97-AF65-F5344CB8AC3E}">
        <p14:creationId xmlns:p14="http://schemas.microsoft.com/office/powerpoint/2010/main" val="25111508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4310964"/>
          </a:xfrm>
        </p:spPr>
        <p:txBody>
          <a:bodyPr rtlCol="0"/>
          <a:lstStyle/>
          <a:p>
            <a:pPr rtl="0"/>
            <a:r>
              <a:rPr lang="pt-BR"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O </a:t>
            </a:r>
            <a:r>
              <a:rPr lang="pt-BR" i="1"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Elastic Load Balancing </a:t>
            </a:r>
            <a:r>
              <a:rPr lang="pt-BR"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é um componente fundamental da criação de uma arquitetura altamente disponível.</a:t>
            </a:r>
          </a:p>
          <a:p>
            <a:pPr rtl="0"/>
            <a:endParaRPr lang="en-US"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rtl="0"/>
            <a:r>
              <a:rPr lang="pt-BR"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O ELB distribui automaticamente o tráfego de entrada das aplicações entre vários destinos, como instâncias do EC2, contêineres, endereços IP e funções do Lambda. Ele pode processar a carga variável do tráfego das aplicações em uma ou diversas zonas de disponibilidade. </a:t>
            </a:r>
          </a:p>
          <a:p>
            <a:pPr rtl="0"/>
            <a:endParaRPr lang="en-US"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rtl="0"/>
            <a:r>
              <a:rPr lang="pt-BR"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O ELB oferece três tipos de balanceadores de carga. Os balanceadores de carga podem ser externos e distribuir tráfego público de entrada. Eles também podem ser internos e distribuir tráfego privado.</a:t>
            </a:r>
          </a:p>
          <a:p>
            <a:pPr rtl="0"/>
            <a:endParaRPr lang="en-US"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rtl="0"/>
            <a:r>
              <a:rPr lang="pt-BR"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Cada balanceador de carga recebe um nome padrão do Domain Name System (DNS). </a:t>
            </a:r>
          </a:p>
          <a:p>
            <a:pPr rtl="0"/>
            <a:endParaRPr lang="en-US"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rtl="0"/>
            <a:r>
              <a:rPr lang="pt-BR"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Por fim, </a:t>
            </a:r>
            <a:r>
              <a:rPr lang="pt-BR" dirty="0">
                <a:latin typeface="Amazon Ember" panose="020B0603020204020204" pitchFamily="34" charset="0"/>
                <a:ea typeface="Amazon Ember" panose="020B0603020204020204" pitchFamily="34" charset="0"/>
                <a:cs typeface="Amazon Ember" panose="020B0603020204020204" pitchFamily="34" charset="0"/>
              </a:rPr>
              <a:t>o ELB distribui automaticamente o tráfego de entrada entre vários destinos em várias zonas de disponibilidade e envia apenas tráfego para destinos íntegros. </a:t>
            </a:r>
            <a:r>
              <a:rPr lang="pt-BR"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Para descobrir a disponibilidade das instâncias do EC2, o balanceador de carga envia pings, faz tentativas de conexão ou envia solicitações periodicamente para testar as instâncias do EC2. Esses testes são chamados de </a:t>
            </a:r>
            <a:r>
              <a:rPr lang="pt-BR" i="1"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verificações de integridade</a:t>
            </a:r>
            <a:r>
              <a:rPr lang="pt-BR"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Cada instância do EC2 registrada deve responder ao destino da verificação de integridade com um código de status HTTP de 200 para ser considerada íntegra pelo balanceador de carga.</a:t>
            </a:r>
          </a:p>
        </p:txBody>
      </p:sp>
    </p:spTree>
    <p:extLst>
      <p:ext uri="{BB962C8B-B14F-4D97-AF65-F5344CB8AC3E}">
        <p14:creationId xmlns:p14="http://schemas.microsoft.com/office/powerpoint/2010/main" val="9824938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4088542"/>
          </a:xfrm>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O ELB oferece três tipos de balanceadores de carga, todos eles com a alta disponibilidade, a escalabilidade automática e a segurança robusta necessárias para tornar as aplicações tolerantes a falhas.</a:t>
            </a:r>
            <a:r>
              <a:rPr lang="pt-BR" dirty="0">
                <a:effectLst/>
                <a:latin typeface="Amazon Ember" panose="020B0603020204020204" pitchFamily="34" charset="0"/>
                <a:ea typeface="Amazon Ember" panose="020B0603020204020204" pitchFamily="34" charset="0"/>
                <a:cs typeface="Amazon Ember" panose="020B0603020204020204" pitchFamily="34" charset="0"/>
              </a:rPr>
              <a:t> </a:t>
            </a: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100" dirty="0">
                <a:latin typeface="Amazon Ember" panose="020B0603020204020204" pitchFamily="34" charset="0"/>
                <a:ea typeface="Amazon Ember" panose="020B0603020204020204" pitchFamily="34" charset="0"/>
                <a:cs typeface="Amazon Ember" panose="020B0603020204020204" pitchFamily="34" charset="0"/>
              </a:rPr>
              <a:t>Um </a:t>
            </a:r>
            <a:r>
              <a:rPr lang="pt-BR" sz="1100" i="1" dirty="0">
                <a:latin typeface="Amazon Ember" panose="020B0603020204020204" pitchFamily="34" charset="0"/>
                <a:ea typeface="Amazon Ember" panose="020B0603020204020204" pitchFamily="34" charset="0"/>
                <a:cs typeface="Amazon Ember" panose="020B0603020204020204" pitchFamily="34" charset="0"/>
              </a:rPr>
              <a:t>Application Load Balancer</a:t>
            </a:r>
            <a:r>
              <a:rPr lang="pt-BR" sz="1100" dirty="0">
                <a:latin typeface="Amazon Ember" panose="020B0603020204020204" pitchFamily="34" charset="0"/>
                <a:ea typeface="Amazon Ember" panose="020B0603020204020204" pitchFamily="34" charset="0"/>
                <a:cs typeface="Amazon Ember" panose="020B0603020204020204" pitchFamily="34" charset="0"/>
              </a:rPr>
              <a:t> opera no nível da aplicação (Open Systems Interconnection, ou OSI, camada de modelo 7). Ele roteia o tráfego para destinos (instâncias do EC2, contêineres, endereços IP e funções do Lambda) com base no conteúdo da solicitação. Ele funciona bem para o balanceamento de carga avançado do tráfego HTTP e HTTP seguro (HTTPS). Um Application Load Balancer fornece roteamento avançado de solicitações direcionado à entrega de arquiteturas de aplicações modernas, incluindo microsserviços e aplicações baseadas em contêiner. Um Application Load Balancer simplifica e melhora a segurança da aplicação garantindo que as criptografias e os protocolos Secure Sockets Layer/Transport Layer Security (SSL/TLS) mais recentes sejam usados em todos os momentos.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100" dirty="0">
              <a:latin typeface="Amazon Ember" panose="020B0603020204020204" pitchFamily="34" charset="0"/>
              <a:ea typeface="Amazon Ember" panose="020B0603020204020204" pitchFamily="34" charset="0"/>
              <a:cs typeface="Amazon Ember" panose="020B0603020204020204"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100" dirty="0">
                <a:latin typeface="Amazon Ember" panose="020B0603020204020204" pitchFamily="34" charset="0"/>
                <a:ea typeface="Amazon Ember" panose="020B0603020204020204" pitchFamily="34" charset="0"/>
                <a:cs typeface="Amazon Ember" panose="020B0603020204020204" pitchFamily="34" charset="0"/>
              </a:rPr>
              <a:t>Um </a:t>
            </a:r>
            <a:r>
              <a:rPr lang="pt-BR" sz="1100" i="1" dirty="0">
                <a:latin typeface="Amazon Ember" panose="020B0603020204020204" pitchFamily="34" charset="0"/>
                <a:ea typeface="Amazon Ember" panose="020B0603020204020204" pitchFamily="34" charset="0"/>
                <a:cs typeface="Amazon Ember" panose="020B0603020204020204" pitchFamily="34" charset="0"/>
              </a:rPr>
              <a:t>Network Load Balancer</a:t>
            </a:r>
            <a:r>
              <a:rPr lang="pt-BR" sz="1100" dirty="0">
                <a:latin typeface="Amazon Ember" panose="020B0603020204020204" pitchFamily="34" charset="0"/>
                <a:ea typeface="Amazon Ember" panose="020B0603020204020204" pitchFamily="34" charset="0"/>
                <a:cs typeface="Amazon Ember" panose="020B0603020204020204" pitchFamily="34" charset="0"/>
              </a:rPr>
              <a:t> opera no nível de transporte de rede (camada 4 do modelo OSI), encaminhando conexões para destinos como instâncias do EC2, contêineres e endereços IP. Ele funciona bem para o balanceamento de carga do tráfego Transmission Control Protocol (TCP) e do User Datagram Protocol (UDP). Um Network Load Balancer pode tratar milhões se solicitações por segundo mantendo latências ultrabaixas. Um Network Load Balancer é otimizado para lidar com padrões de tráfego de rede súbitos e voláteis.</a:t>
            </a:r>
            <a:endParaRPr lang="en-US" sz="1100" dirty="0">
              <a:latin typeface="Amazon Ember" panose="020B0603020204020204" pitchFamily="34" charset="0"/>
              <a:ea typeface="Amazon Ember" panose="020B0603020204020204" pitchFamily="34" charset="0"/>
              <a:cs typeface="Amazon Ember" panose="020B0603020204020204"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100" dirty="0">
              <a:latin typeface="Amazon Ember" panose="020B0603020204020204" pitchFamily="34" charset="0"/>
              <a:ea typeface="Amazon Ember" panose="020B0603020204020204" pitchFamily="34" charset="0"/>
              <a:cs typeface="Amazon Ember" panose="020B0603020204020204"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Um </a:t>
            </a:r>
            <a:r>
              <a:rPr lang="pt-BR" sz="1100" i="1" dirty="0">
                <a:latin typeface="Amazon Ember" panose="020B0603020204020204" pitchFamily="34" charset="0"/>
                <a:ea typeface="Amazon Ember" panose="020B0603020204020204" pitchFamily="34" charset="0"/>
                <a:cs typeface="Amazon Ember" panose="020B0603020204020204" pitchFamily="34" charset="0"/>
              </a:rPr>
              <a:t>Classic Load Balancer</a:t>
            </a:r>
            <a:r>
              <a:rPr lang="pt-BR" sz="1100" dirty="0">
                <a:latin typeface="Amazon Ember" panose="020B0603020204020204" pitchFamily="34" charset="0"/>
                <a:ea typeface="Amazon Ember" panose="020B0603020204020204" pitchFamily="34" charset="0"/>
                <a:cs typeface="Amazon Ember" panose="020B0603020204020204" pitchFamily="34" charset="0"/>
              </a:rPr>
              <a:t> fornece balanceamento de carga básico em várias instâncias do EC2 e opera tanto no nível da aplicação quanto no nível do transporte de rede. Um Classic Load Balancer oferece suporte ao balanceamento de carga de aplicativos que usam HTTP, HTTPS, TCP e SSL. O Classic Load Balancer é uma implementação mais antiga. Quando possível, a AWS recomenda que você use um Application Load Balancer ou um Network Load Balancer dedicado.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100" dirty="0">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pt-BR" dirty="0">
                <a:latin typeface="Amazon Ember" panose="020B0603020204020204" pitchFamily="34" charset="0"/>
                <a:ea typeface="Amazon Ember" panose="020B0603020204020204" pitchFamily="34" charset="0"/>
                <a:cs typeface="Amazon Ember" panose="020B0603020204020204" pitchFamily="34" charset="0"/>
              </a:rPr>
              <a:t>Usando o emparelhamento de VPC, é possível acessar balanceadores de carga internos (incluindo Classic Load Balancers, Application Load Balancers e Network Load Balancers) a partir de outra VPC. O emparelhamento de VPC está disponível para conectividade intrarregional e inter-regional para VPCs locais ou entre contas.</a:t>
            </a:r>
            <a:endParaRPr lang="en-US" sz="1100" dirty="0">
              <a:latin typeface="Amazon Ember" panose="020B0603020204020204" pitchFamily="34" charset="0"/>
              <a:ea typeface="Amazon Ember" panose="020B0603020204020204" pitchFamily="34" charset="0"/>
              <a:cs typeface="Amazon Ember" panose="020B0603020204020204"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100" kern="1200" baseline="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Para saber mais sobre as diferenças entre os três tipos de balanceadores de carga, consulte </a:t>
            </a:r>
            <a:r>
              <a:rPr lang="pt-BR" sz="1100" i="1"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Comparações entre produtos</a:t>
            </a: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na página </a:t>
            </a:r>
            <a:r>
              <a:rPr lang="pt-BR" sz="1100" dirty="0">
                <a:latin typeface="Amazon Ember" panose="020B0603020204020204" pitchFamily="34" charset="0"/>
                <a:ea typeface="Amazon Ember" panose="020B0603020204020204" pitchFamily="34" charset="0"/>
                <a:cs typeface="Amazon Ember" panose="020B0603020204020204" pitchFamily="34" charset="0"/>
                <a:hlinkClick r:id="rId3"/>
              </a:rPr>
              <a:t>Recursos do Elastic Load Balancing</a:t>
            </a: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a:t>
            </a: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84294101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767266"/>
          </a:xfrm>
        </p:spPr>
        <p:txBody>
          <a:bodyPr rtlCol="0"/>
          <a:lstStyle/>
          <a:p>
            <a:pPr rtl="0"/>
            <a:r>
              <a:rPr lang="pt-BR" sz="1100" b="0" i="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Para criar uma aplicação altamente disponível, é uma melhor prática iniciar recursos em várias zonas de disponibilidade e usar um balanceador de carga para distribuir tráfego entre esses recursos. Executar as suas aplicações entre várias zonas de disponibilidade fornecerá maior disponibilidade em caso de falha em um datacenter.</a:t>
            </a:r>
          </a:p>
          <a:p>
            <a:pPr rtl="0"/>
            <a:endParaRPr lang="en-US" sz="1100" b="0" i="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rtl="0"/>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No padrão básico aqui, dois servidores Web são executados em instâncias do EC2 que estão em zonas de disponibilidade diferentes. As instâncias estão posicionadas atrás de um balanceador de carga do Elastic Load Balancing que distribui o tráfego entre elas. Se um servidor ficar indisponível, o balanceador de carga será configurado para interromper a distribuição de tráfego para a instância não íntegra e iniciar o roteamento do tráfego para a instância íntegra. Dessa forma, a aplicação ainda estará disponível se houver uma falha no datacenter em uma das zonas de disponibilidade.</a:t>
            </a:r>
          </a:p>
          <a:p>
            <a:pPr rtl="0"/>
            <a:endParaRPr lang="en-US" sz="1100" b="0" i="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rtl="0"/>
            <a:r>
              <a:rPr lang="pt-BR"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A maioria das aplicações pode ser projetada para oferecer suporte a duas zonas de disponibilidade por região da AWS. Se você usar fontes de dados que aceitem somente failover primário ou secundário, a aplicação poderá não se beneficiar do uso de mais zonas de disponibilidade. Como as zonas de disponibilidade são distribuídas fisicamente, você não se beneficiará muito da duplicação de seus recursos em três ou mais zonas de disponibilidade em uma região da AWS.</a:t>
            </a:r>
          </a:p>
          <a:p>
            <a:pPr rtl="0"/>
            <a:endParaRPr lang="en-US"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rtl="0"/>
            <a:r>
              <a:rPr lang="pt-BR"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Para uso intensivo da instância spot do Amazon EC2 ou de fontes de dados que vão além do estado ativo ou passivo, como o Amazon DynamoDB, pode haver um benefício em usar mais de duas zonas de disponibilidade.</a:t>
            </a:r>
          </a:p>
        </p:txBody>
      </p:sp>
    </p:spTree>
    <p:extLst>
      <p:ext uri="{BB962C8B-B14F-4D97-AF65-F5344CB8AC3E}">
        <p14:creationId xmlns:p14="http://schemas.microsoft.com/office/powerpoint/2010/main" val="81250864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a:latin typeface="Amazon Ember" panose="020B0603020204020204" pitchFamily="34" charset="0"/>
                <a:ea typeface="Amazon Ember" panose="020B0603020204020204" pitchFamily="34" charset="0"/>
                <a:cs typeface="Amazon Ember" panose="020B0603020204020204" pitchFamily="34" charset="0"/>
              </a:rPr>
              <a:t>Como a arquitetura que você acabou de considerar, </a:t>
            </a:r>
            <a:r>
              <a:rPr lang="pt-BR" sz="1100" kern="120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as instâncias do EC2 são posicionadas atrás de um balanceador de carga, que distribui o tráfego público de entrada entre elas. Se um dos servidores ficar indisponível, o balanceador de carga será configurado para interromper a distribuição de tráfego para as instâncias não íntegras e iniciar o roteamento do tráfego para as íntegras. </a:t>
            </a: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13702780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sz="1100">
                <a:latin typeface="Amazon Ember" panose="020B0603020204020204" pitchFamily="34" charset="0"/>
                <a:ea typeface="Amazon Ember" panose="020B0603020204020204" pitchFamily="34" charset="0"/>
                <a:cs typeface="Amazon Ember" panose="020B0603020204020204" pitchFamily="34" charset="0"/>
              </a:rPr>
              <a:t>Apresentação da seção 1: Necessidade arquitetônica.</a:t>
            </a:r>
          </a:p>
        </p:txBody>
      </p:sp>
    </p:spTree>
    <p:extLst>
      <p:ext uri="{BB962C8B-B14F-4D97-AF65-F5344CB8AC3E}">
        <p14:creationId xmlns:p14="http://schemas.microsoft.com/office/powerpoint/2010/main" val="189065426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a:latin typeface="Amazon Ember" panose="020B0603020204020204" pitchFamily="34" charset="0"/>
                <a:ea typeface="Amazon Ember" panose="020B0603020204020204" pitchFamily="34" charset="0"/>
                <a:cs typeface="Amazon Ember" panose="020B0603020204020204" pitchFamily="34" charset="0"/>
              </a:rPr>
              <a:t>Você pode incluir um segundo balanceador de carga na arquitetura para encaminhar o tráfego de entrada das instâncias nas sub-redes públicas para as instâncias nas sub-redes privadas.</a:t>
            </a:r>
          </a:p>
        </p:txBody>
      </p:sp>
    </p:spTree>
    <p:extLst>
      <p:ext uri="{BB962C8B-B14F-4D97-AF65-F5344CB8AC3E}">
        <p14:creationId xmlns:p14="http://schemas.microsoft.com/office/powerpoint/2010/main" val="325287028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100" b="0" i="0" kern="120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Se você tiver recursos em várias zonas de disponibilidade e eles compartilharem um gateway NAT, caso a zona de disponibilidade do gateway NAT fique inativa, os recursos em outras zonas de disponibilidade perderão o acesso à Internet. É uma melhor prática ter gateways NAT em ambas as zonas de disponibilidade para garantir alta disponibilidade.</a:t>
            </a: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37036248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100">
                <a:latin typeface="Amazon Ember" panose="020B0603020204020204" pitchFamily="34" charset="0"/>
                <a:ea typeface="Amazon Ember" panose="020B0603020204020204" pitchFamily="34" charset="0"/>
                <a:cs typeface="Amazon Ember" panose="020B0603020204020204" pitchFamily="34" charset="0"/>
              </a:rPr>
              <a:t>Agora, o instrutor pode optar por demonstrar </a:t>
            </a:r>
            <a:r>
              <a:rPr lang="pt-BR" sz="1100" kern="120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como criar uma aplicação Web altamente disponível implantando servidores Web por trás de um Application Load Balancer em várias zonas de disponibilidade. </a:t>
            </a:r>
            <a:endParaRPr lang="en-US" sz="1100" dirty="0">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338386958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kern="120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Esta demonstração mostra a você como: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pt-BR" kern="120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Criar e iniciar um servidor Web do EC2 </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pt-BR" kern="120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Criar uma Amazon Machine Image (AMI) a partir do servidor Web do EC2</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pt-BR" kern="120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Criar e configurar um Application Load Balancer</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pt-BR" kern="120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Criar e configurar um grupo de Auto Scaling e implantá-lo em duas zonas de disponibilidade</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pt-BR" kern="120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Testar o Application Load Balancer</a:t>
            </a:r>
          </a:p>
        </p:txBody>
      </p:sp>
    </p:spTree>
    <p:extLst>
      <p:ext uri="{BB962C8B-B14F-4D97-AF65-F5344CB8AC3E}">
        <p14:creationId xmlns:p14="http://schemas.microsoft.com/office/powerpoint/2010/main" val="198069853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804336"/>
          </a:xfrm>
        </p:spPr>
        <p:txBody>
          <a:bodyPr rtlCol="0"/>
          <a:lstStyle/>
          <a:p>
            <a:pPr marL="0" marR="0" lvl="0" indent="0" algn="l" defTabSz="913395" rtl="0" eaLnBrk="1" fontAlgn="auto" latinLnBrk="0" hangingPunct="1">
              <a:lnSpc>
                <a:spcPct val="100000"/>
              </a:lnSpc>
              <a:spcBef>
                <a:spcPts val="0"/>
              </a:spcBef>
              <a:spcAft>
                <a:spcPts val="0"/>
              </a:spcAft>
              <a:buClrTx/>
              <a:buSzTx/>
              <a:buFontTx/>
              <a:buNone/>
              <a:tabLst/>
              <a:defRPr/>
            </a:pPr>
            <a:r>
              <a:rPr lang="pt-BR"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Você também pode implementar tolerância a falhas e alta disponibilidade multirregionais na arquitetura de rede usando o Amazon Route 53. </a:t>
            </a:r>
          </a:p>
          <a:p>
            <a:pPr marL="0" marR="0" lvl="0" indent="0" algn="l" defTabSz="913395" rtl="0" eaLnBrk="1" fontAlgn="auto" latinLnBrk="0" hangingPunct="1">
              <a:lnSpc>
                <a:spcPct val="100000"/>
              </a:lnSpc>
              <a:spcBef>
                <a:spcPts val="0"/>
              </a:spcBef>
              <a:spcAft>
                <a:spcPts val="0"/>
              </a:spcAft>
              <a:buClrTx/>
              <a:buSzTx/>
              <a:buFontTx/>
              <a:buNone/>
              <a:tabLst/>
              <a:defRPr/>
            </a:pPr>
            <a:endParaRPr lang="en-US"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3395" rtl="0" eaLnBrk="1" fontAlgn="auto" latinLnBrk="0" hangingPunct="1">
              <a:lnSpc>
                <a:spcPct val="100000"/>
              </a:lnSpc>
              <a:spcBef>
                <a:spcPts val="0"/>
              </a:spcBef>
              <a:spcAft>
                <a:spcPts val="0"/>
              </a:spcAft>
              <a:buClrTx/>
              <a:buSzTx/>
              <a:buFontTx/>
              <a:buNone/>
              <a:tabLst/>
              <a:defRPr/>
            </a:pPr>
            <a:r>
              <a:rPr lang="pt-BR"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O Amazon Route 53 é um serviço de DNS na nuvem altamente disponível e escalável. O serviço foi projetado para fornecer uma maneira confiável e econômica de encaminhar usuários a aplicações da Internet. Ele converte nomes como </a:t>
            </a:r>
            <a:r>
              <a:rPr lang="pt-BR" i="1"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exemplo.com</a:t>
            </a:r>
            <a:r>
              <a:rPr lang="pt-BR"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em endereços IP numéricos (como </a:t>
            </a:r>
            <a:r>
              <a:rPr lang="pt-BR" i="1"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192.0.2.1) </a:t>
            </a:r>
            <a:r>
              <a:rPr lang="pt-BR"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que os computadores usam se conectar uns aos outros. </a:t>
            </a:r>
          </a:p>
          <a:p>
            <a:pPr marL="0" marR="0" lvl="0" indent="0" algn="l" defTabSz="913395" rtl="0" eaLnBrk="1" fontAlgn="auto" latinLnBrk="0" hangingPunct="1">
              <a:lnSpc>
                <a:spcPct val="100000"/>
              </a:lnSpc>
              <a:spcBef>
                <a:spcPts val="0"/>
              </a:spcBef>
              <a:spcAft>
                <a:spcPts val="0"/>
              </a:spcAft>
              <a:buClrTx/>
              <a:buSzTx/>
              <a:buFontTx/>
              <a:buNone/>
              <a:tabLst/>
              <a:defRPr/>
            </a:pPr>
            <a:endParaRPr lang="en-US"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3395" rtl="0" eaLnBrk="1" fontAlgn="auto" latinLnBrk="0" hangingPunct="1">
              <a:lnSpc>
                <a:spcPct val="100000"/>
              </a:lnSpc>
              <a:spcBef>
                <a:spcPts val="0"/>
              </a:spcBef>
              <a:spcAft>
                <a:spcPts val="0"/>
              </a:spcAft>
              <a:buClrTx/>
              <a:buSzTx/>
              <a:buFontTx/>
              <a:buNone/>
              <a:tabLst/>
              <a:defRPr/>
            </a:pPr>
            <a:r>
              <a:rPr lang="pt-BR"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O Route 53 conecta efetivamente as solicitações do usuário à infraestrutura executada na AWS, como instâncias do EC2, balanceadores de carga do ELB ou buckets do S3. Você também pode usar o Route 53 para encaminhar os usuários para a infraestrutura fora da AWS. </a:t>
            </a:r>
          </a:p>
          <a:p>
            <a:pPr marL="0" marR="0" lvl="0" indent="0" algn="l" defTabSz="913395" rtl="0" eaLnBrk="1" fontAlgn="auto" latinLnBrk="0" hangingPunct="1">
              <a:lnSpc>
                <a:spcPct val="100000"/>
              </a:lnSpc>
              <a:spcBef>
                <a:spcPts val="0"/>
              </a:spcBef>
              <a:spcAft>
                <a:spcPts val="0"/>
              </a:spcAft>
              <a:buClrTx/>
              <a:buSzTx/>
              <a:buFontTx/>
              <a:buNone/>
              <a:tabLst/>
              <a:defRPr/>
            </a:pPr>
            <a:endParaRPr lang="en-US"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3395" rtl="0" eaLnBrk="1" fontAlgn="auto" latinLnBrk="0" hangingPunct="1">
              <a:lnSpc>
                <a:spcPct val="100000"/>
              </a:lnSpc>
              <a:spcBef>
                <a:spcPts val="0"/>
              </a:spcBef>
              <a:spcAft>
                <a:spcPts val="0"/>
              </a:spcAft>
              <a:buClrTx/>
              <a:buSzTx/>
              <a:buFontTx/>
              <a:buNone/>
              <a:tabLst/>
              <a:defRPr/>
            </a:pPr>
            <a:r>
              <a:rPr lang="pt-BR"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Você pode usar o Route 53 para configurar verificações de integridade do DNS e encaminhar o tráfego a endpoints íntegros ou para monitorar independentemente a integridade da aplicação e dos endpoints dela. </a:t>
            </a:r>
          </a:p>
          <a:p>
            <a:pPr marL="0" marR="0" lvl="0" indent="0" algn="l" defTabSz="913395" rtl="0" eaLnBrk="1" fontAlgn="auto" latinLnBrk="0" hangingPunct="1">
              <a:lnSpc>
                <a:spcPct val="100000"/>
              </a:lnSpc>
              <a:spcBef>
                <a:spcPts val="0"/>
              </a:spcBef>
              <a:spcAft>
                <a:spcPts val="0"/>
              </a:spcAft>
              <a:buClrTx/>
              <a:buSzTx/>
              <a:buFontTx/>
              <a:buNone/>
              <a:tabLst/>
              <a:defRPr/>
            </a:pPr>
            <a:endParaRPr lang="en-US"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3395" rtl="0" eaLnBrk="1" fontAlgn="auto" latinLnBrk="0" hangingPunct="1">
              <a:lnSpc>
                <a:spcPct val="100000"/>
              </a:lnSpc>
              <a:spcBef>
                <a:spcPts val="0"/>
              </a:spcBef>
              <a:spcAft>
                <a:spcPts val="0"/>
              </a:spcAft>
              <a:buClrTx/>
              <a:buSzTx/>
              <a:buFontTx/>
              <a:buNone/>
              <a:tabLst/>
              <a:defRPr/>
            </a:pPr>
            <a:r>
              <a:rPr lang="pt-BR" dirty="0">
                <a:latin typeface="Amazon Ember" panose="020B0603020204020204" pitchFamily="34" charset="0"/>
                <a:ea typeface="Amazon Ember" panose="020B0603020204020204" pitchFamily="34" charset="0"/>
                <a:cs typeface="Amazon Ember" panose="020B0603020204020204" pitchFamily="34" charset="0"/>
              </a:rPr>
              <a:t>O Route 53 também oferece registro de nome de domínio. Você pode comprar e gerenciar nomes de domínio, como </a:t>
            </a:r>
            <a:r>
              <a:rPr lang="pt-BR" i="1" dirty="0">
                <a:latin typeface="Amazon Ember" panose="020B0603020204020204" pitchFamily="34" charset="0"/>
                <a:ea typeface="Amazon Ember" panose="020B0603020204020204" pitchFamily="34" charset="0"/>
                <a:cs typeface="Amazon Ember" panose="020B0603020204020204" pitchFamily="34" charset="0"/>
              </a:rPr>
              <a:t>exemplo.com</a:t>
            </a:r>
            <a:r>
              <a:rPr lang="pt-BR" dirty="0">
                <a:latin typeface="Amazon Ember" panose="020B0603020204020204" pitchFamily="34" charset="0"/>
                <a:ea typeface="Amazon Ember" panose="020B0603020204020204" pitchFamily="34" charset="0"/>
                <a:cs typeface="Amazon Ember" panose="020B0603020204020204" pitchFamily="34" charset="0"/>
              </a:rPr>
              <a:t>, e o Amazon Route 53 automaticamente define as configurações de DNS dos seus domínios. </a:t>
            </a:r>
            <a:endParaRPr lang="en-US"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3395" rtl="0" eaLnBrk="1" fontAlgn="auto" latinLnBrk="0" hangingPunct="1">
              <a:lnSpc>
                <a:spcPct val="100000"/>
              </a:lnSpc>
              <a:spcBef>
                <a:spcPts val="0"/>
              </a:spcBef>
              <a:spcAft>
                <a:spcPts val="0"/>
              </a:spcAft>
              <a:buClrTx/>
              <a:buSzTx/>
              <a:buFontTx/>
              <a:buNone/>
              <a:tabLst/>
              <a:defRPr/>
            </a:pPr>
            <a:endParaRPr lang="en-US"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3395" rtl="0" eaLnBrk="1" fontAlgn="auto" latinLnBrk="0" hangingPunct="1">
              <a:lnSpc>
                <a:spcPct val="100000"/>
              </a:lnSpc>
              <a:spcBef>
                <a:spcPts val="0"/>
              </a:spcBef>
              <a:spcAft>
                <a:spcPts val="0"/>
              </a:spcAft>
              <a:buClrTx/>
              <a:buSzTx/>
              <a:buFontTx/>
              <a:buNone/>
              <a:tabLst/>
              <a:defRPr/>
            </a:pPr>
            <a:r>
              <a:rPr lang="pt-BR" b="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O Amazon Route 53 oferece várias opções de roteamento que podem ser combinadas com failover de DNS para permitir arquiteturas de baixa latência e tolerantes a falhas </a:t>
            </a:r>
            <a:r>
              <a:rPr lang="pt-BR"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Para obter detalhes sobre as opções de roteamento do Amazon Route 53, consulte </a:t>
            </a:r>
            <a:r>
              <a:rPr lang="pt-BR" sz="1100" dirty="0">
                <a:latin typeface="Amazon Ember" panose="020B0603020204020204" pitchFamily="34" charset="0"/>
                <a:ea typeface="Amazon Ember" panose="020B0603020204020204" pitchFamily="34" charset="0"/>
                <a:cs typeface="Amazon Ember" panose="020B0603020204020204" pitchFamily="34" charset="0"/>
                <a:hlinkClick r:id="rId3"/>
              </a:rPr>
              <a:t>Escolha de uma política de roteamento</a:t>
            </a:r>
            <a:r>
              <a:rPr lang="pt-BR"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a:t>
            </a:r>
          </a:p>
        </p:txBody>
      </p:sp>
    </p:spTree>
    <p:extLst>
      <p:ext uri="{BB962C8B-B14F-4D97-AF65-F5344CB8AC3E}">
        <p14:creationId xmlns:p14="http://schemas.microsoft.com/office/powerpoint/2010/main" val="65254503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560572"/>
            <a:ext cx="5486401" cy="4225082"/>
          </a:xfrm>
        </p:spPr>
        <p:txBody>
          <a:bodyPr rtlCol="0"/>
          <a:lstStyle/>
          <a:p>
            <a:pPr rtl="0">
              <a:buFont typeface="Arial" panose="020B0604020202020204" pitchFamily="34" charset="0"/>
              <a:buNone/>
            </a:pPr>
            <a:r>
              <a:rPr lang="pt-BR" sz="1100" i="0" dirty="0">
                <a:latin typeface="Amazon Ember" panose="020B0603020204020204" pitchFamily="34" charset="0"/>
                <a:ea typeface="Amazon Ember" panose="020B0603020204020204" pitchFamily="34" charset="0"/>
                <a:cs typeface="Amazon Ember" panose="020B0603020204020204" pitchFamily="34" charset="0"/>
              </a:rPr>
              <a:t>O Amazon Route 53 é compatível com vários tipos de políticas de roteamento, que determinam como o Amazon Route 53 responde às consultas:</a:t>
            </a:r>
          </a:p>
          <a:p>
            <a:pPr rtl="0">
              <a:buFont typeface="Arial" panose="020B0604020202020204" pitchFamily="34" charset="0"/>
              <a:buNone/>
            </a:pPr>
            <a:endParaRPr lang="en-US" sz="1100" i="0" dirty="0">
              <a:latin typeface="Amazon Ember" panose="020B0603020204020204" pitchFamily="34" charset="0"/>
              <a:ea typeface="Amazon Ember" panose="020B0603020204020204" pitchFamily="34" charset="0"/>
              <a:cs typeface="Amazon Ember" panose="020B0603020204020204" pitchFamily="34" charset="0"/>
            </a:endParaRPr>
          </a:p>
          <a:p>
            <a:pPr marL="171450" indent="-171450" rtl="0">
              <a:buFont typeface="Arial" panose="020B0604020202020204" pitchFamily="34" charset="0"/>
              <a:buChar char="•"/>
            </a:pPr>
            <a:r>
              <a:rPr lang="pt-BR" sz="1100" i="1" dirty="0">
                <a:latin typeface="Amazon Ember" panose="020B0603020204020204" pitchFamily="34" charset="0"/>
                <a:ea typeface="Amazon Ember" panose="020B0603020204020204" pitchFamily="34" charset="0"/>
                <a:cs typeface="Amazon Ember" panose="020B0603020204020204" pitchFamily="34" charset="0"/>
              </a:rPr>
              <a:t>Roteamento simples (round robin)</a:t>
            </a:r>
            <a:r>
              <a:rPr lang="pt-BR" sz="1100" i="0" dirty="0">
                <a:latin typeface="Amazon Ember" panose="020B0603020204020204" pitchFamily="34" charset="0"/>
                <a:ea typeface="Amazon Ember" panose="020B0603020204020204" pitchFamily="34" charset="0"/>
                <a:cs typeface="Amazon Ember" panose="020B0603020204020204" pitchFamily="34" charset="0"/>
              </a:rPr>
              <a:t> – distribui o número de solicitações da maneira mais uniforme possível entre todos os servidores participantes</a:t>
            </a:r>
            <a:r>
              <a:rPr lang="pt-BR" sz="1100" dirty="0">
                <a:latin typeface="Amazon Ember" panose="020B0603020204020204" pitchFamily="34" charset="0"/>
                <a:ea typeface="Amazon Ember" panose="020B0603020204020204" pitchFamily="34" charset="0"/>
                <a:cs typeface="Amazon Ember" panose="020B0603020204020204" pitchFamily="34" charset="0"/>
              </a:rPr>
              <a:t>.</a:t>
            </a:r>
          </a:p>
          <a:p>
            <a:pPr marL="171450" indent="-171450" rtl="0">
              <a:buFont typeface="Arial" panose="020B0604020202020204" pitchFamily="34" charset="0"/>
              <a:buChar char="•"/>
            </a:pPr>
            <a:endParaRPr lang="en-US" sz="1100" dirty="0">
              <a:latin typeface="Amazon Ember" panose="020B0603020204020204" pitchFamily="34" charset="0"/>
              <a:ea typeface="Amazon Ember" panose="020B0603020204020204" pitchFamily="34" charset="0"/>
              <a:cs typeface="Amazon Ember" panose="020B0603020204020204" pitchFamily="34" charset="0"/>
            </a:endParaRPr>
          </a:p>
          <a:p>
            <a:pPr marL="171450" indent="-171450" rtl="0">
              <a:buFont typeface="Arial" panose="020B0604020202020204" pitchFamily="34" charset="0"/>
              <a:buChar char="•"/>
            </a:pPr>
            <a:r>
              <a:rPr lang="pt-BR" sz="1100" i="1" dirty="0">
                <a:latin typeface="Amazon Ember" panose="020B0603020204020204" pitchFamily="34" charset="0"/>
                <a:ea typeface="Amazon Ember" panose="020B0603020204020204" pitchFamily="34" charset="0"/>
                <a:cs typeface="Amazon Ember" panose="020B0603020204020204" pitchFamily="34" charset="0"/>
              </a:rPr>
              <a:t>Roteamento round robin ponderado – </a:t>
            </a:r>
            <a:r>
              <a:rPr lang="pt-BR" sz="1100" dirty="0">
                <a:latin typeface="Amazon Ember" panose="020B0603020204020204" pitchFamily="34" charset="0"/>
                <a:ea typeface="Amazon Ember" panose="020B0603020204020204" pitchFamily="34" charset="0"/>
                <a:cs typeface="Amazon Ember" panose="020B0603020204020204" pitchFamily="34" charset="0"/>
              </a:rPr>
              <a:t>permite atribuir pesos a conjuntos de registros de recursos para especificar a frequência em que diferentes respostas são correspondidas. Talvez você queira usar essa capacidade para realizar testes A/B, em que envia uma pequena porção do tráfego para um servidor no qual fez uma alteração de software. Por exemplo, suponha que você tem dois conjuntos de registros associados a um nome de DNS: um com peso 3 e um com peso 1. Nesse caso, durante 75% do tempo, o Amazon Route 53 retornará o conjunto de registros com peso 3, e durante 25% do tempo, o Amazon Route 53 retornará o conjunto de registros com peso 1. Os pesos podem ser qualquer número entre 0 e 255.</a:t>
            </a:r>
          </a:p>
          <a:p>
            <a:pPr marL="171450" indent="-171450" rtl="0">
              <a:buFont typeface="Arial" panose="020B0604020202020204" pitchFamily="34" charset="0"/>
              <a:buChar char="•"/>
            </a:pPr>
            <a:endParaRPr lang="en-US" sz="1100" i="0" dirty="0">
              <a:latin typeface="Amazon Ember" panose="020B0603020204020204" pitchFamily="34" charset="0"/>
              <a:ea typeface="Amazon Ember" panose="020B0603020204020204" pitchFamily="34" charset="0"/>
              <a:cs typeface="Amazon Ember" panose="020B0603020204020204" pitchFamily="34" charset="0"/>
            </a:endParaRPr>
          </a:p>
          <a:p>
            <a:pPr marL="171450" indent="-171450" rtl="0">
              <a:buFont typeface="Arial" panose="020B0604020202020204" pitchFamily="34" charset="0"/>
              <a:buChar char="•"/>
            </a:pPr>
            <a:r>
              <a:rPr lang="pt-BR" sz="1100" i="1" dirty="0">
                <a:latin typeface="Amazon Ember" panose="020B0603020204020204" pitchFamily="34" charset="0"/>
                <a:ea typeface="Amazon Ember" panose="020B0603020204020204" pitchFamily="34" charset="0"/>
                <a:cs typeface="Amazon Ember" panose="020B0603020204020204" pitchFamily="34" charset="0"/>
              </a:rPr>
              <a:t>Roteamento com base em latência (LBR) - </a:t>
            </a:r>
            <a:r>
              <a:rPr lang="pt-BR" sz="1100" dirty="0">
                <a:latin typeface="Amazon Ember" panose="020B0603020204020204" pitchFamily="34" charset="0"/>
                <a:ea typeface="Amazon Ember" panose="020B0603020204020204" pitchFamily="34" charset="0"/>
                <a:cs typeface="Amazon Ember" panose="020B0603020204020204" pitchFamily="34" charset="0"/>
              </a:rPr>
              <a:t>use quando você tiver recursos em várias regiões da AWS e quiser encaminhar o tráfego para a região que fornece a melhor latência. O roteamento de latência funciona encaminhando seus clientes para o endpoint da AWS (por exemplo, instâncias do EC2, endereços IP elásticos</a:t>
            </a:r>
            <a:r>
              <a:rPr lang="pt-BR" sz="1100" b="0" i="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a:t>
            </a:r>
            <a:r>
              <a:rPr lang="pt-BR" sz="1100" dirty="0">
                <a:latin typeface="Amazon Ember" panose="020B0603020204020204" pitchFamily="34" charset="0"/>
                <a:ea typeface="Amazon Ember" panose="020B0603020204020204" pitchFamily="34" charset="0"/>
                <a:cs typeface="Amazon Ember" panose="020B0603020204020204" pitchFamily="34" charset="0"/>
              </a:rPr>
              <a:t>ou balanceadores de carga) que oferece a experiência mais rápida com base nas medidas de performance reais das diferentes regiões da AWS em que a aplicação é executada. </a:t>
            </a:r>
          </a:p>
          <a:p>
            <a:pPr marL="171450" indent="-171450" rtl="0">
              <a:buFont typeface="Arial" panose="020B0604020202020204" pitchFamily="34" charset="0"/>
              <a:buChar char="•"/>
            </a:pPr>
            <a:endParaRPr lang="en-US" sz="1100" dirty="0">
              <a:latin typeface="Amazon Ember" panose="020B0603020204020204" pitchFamily="34" charset="0"/>
              <a:ea typeface="Amazon Ember" panose="020B0603020204020204" pitchFamily="34" charset="0"/>
              <a:cs typeface="Amazon Ember" panose="020B0603020204020204" pitchFamily="34" charset="0"/>
            </a:endParaRPr>
          </a:p>
          <a:p>
            <a:pPr marL="171450" indent="-171450" rtl="0">
              <a:buFont typeface="Arial" panose="020B0604020202020204" pitchFamily="34" charset="0"/>
              <a:buChar char="•"/>
            </a:pPr>
            <a:r>
              <a:rPr lang="pt-BR" sz="1100" i="1" dirty="0">
                <a:latin typeface="Amazon Ember" panose="020B0603020204020204" pitchFamily="34" charset="0"/>
                <a:ea typeface="Amazon Ember" panose="020B0603020204020204" pitchFamily="34" charset="0"/>
                <a:cs typeface="Amazon Ember" panose="020B0603020204020204" pitchFamily="34" charset="0"/>
              </a:rPr>
              <a:t>Roteamento por geolocalização</a:t>
            </a:r>
            <a:r>
              <a:rPr lang="pt-BR" sz="1100" b="0" i="1"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 </a:t>
            </a:r>
            <a:r>
              <a:rPr lang="pt-BR" sz="1100" dirty="0">
                <a:latin typeface="Amazon Ember" panose="020B0603020204020204" pitchFamily="34" charset="0"/>
                <a:ea typeface="Amazon Ember" panose="020B0603020204020204" pitchFamily="34" charset="0"/>
                <a:cs typeface="Amazon Ember" panose="020B0603020204020204" pitchFamily="34" charset="0"/>
              </a:rPr>
              <a:t>permite escolher os recursos que atendem ao tráfego com base na localização geográfica dos usuários ou na origem das consultas de DNS. Quando você usa o roteamento por geolocalização, pode traduzir o conteúdo e apresentar todo o seu site ou parte dele no idioma de seus usuários. Você também pode usar o roteamento de localização geográfica para restringir a distribuição de conteúdo apenas para os locais onde você tem direitos de distribuição. Outro uso possível é o balanceamento da carga entre endpoints de uma forma previsível e fácil de gerenciar, para que cada local de usuário seja encaminhado de forma consistente para o mesmo endpoint. </a:t>
            </a:r>
          </a:p>
          <a:p>
            <a:pPr marL="171450" indent="-171450" rtl="0">
              <a:buFont typeface="Arial" panose="020B0604020202020204" pitchFamily="34" charset="0"/>
              <a:buChar char="•"/>
            </a:pPr>
            <a:endParaRPr lang="en-US" sz="1100" dirty="0">
              <a:latin typeface="Amazon Ember" panose="020B0603020204020204" pitchFamily="34" charset="0"/>
              <a:ea typeface="Amazon Ember" panose="020B0603020204020204" pitchFamily="34" charset="0"/>
              <a:cs typeface="Amazon Ember" panose="020B0603020204020204" pitchFamily="34" charset="0"/>
            </a:endParaRPr>
          </a:p>
          <a:p>
            <a:pPr marL="171450" indent="-171450" rtl="0">
              <a:buFont typeface="Arial" panose="020B0604020202020204" pitchFamily="34" charset="0"/>
              <a:buChar char="•"/>
            </a:pPr>
            <a:r>
              <a:rPr lang="pt-BR" sz="1100" i="1" dirty="0">
                <a:latin typeface="Amazon Ember" panose="020B0603020204020204" pitchFamily="34" charset="0"/>
                <a:ea typeface="Amazon Ember" panose="020B0603020204020204" pitchFamily="34" charset="0"/>
                <a:cs typeface="Amazon Ember" panose="020B0603020204020204" pitchFamily="34" charset="0"/>
              </a:rPr>
              <a:t>Roteamento por geoproximidade</a:t>
            </a:r>
            <a:r>
              <a:rPr lang="pt-BR" sz="1100" i="0" dirty="0">
                <a:latin typeface="Amazon Ember" panose="020B0603020204020204" pitchFamily="34" charset="0"/>
                <a:ea typeface="Amazon Ember" panose="020B0603020204020204" pitchFamily="34" charset="0"/>
                <a:cs typeface="Amazon Ember" panose="020B0603020204020204" pitchFamily="34" charset="0"/>
              </a:rPr>
              <a:t> –</a:t>
            </a:r>
            <a:r>
              <a:rPr lang="pt-BR" sz="1100" dirty="0">
                <a:latin typeface="Amazon Ember" panose="020B0603020204020204" pitchFamily="34" charset="0"/>
                <a:ea typeface="Amazon Ember" panose="020B0603020204020204" pitchFamily="34" charset="0"/>
                <a:cs typeface="Amazon Ember" panose="020B0603020204020204" pitchFamily="34" charset="0"/>
              </a:rPr>
              <a:t> </a:t>
            </a: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permite</a:t>
            </a:r>
            <a:r>
              <a:rPr lang="pt-BR"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encaminhar o tráfego com base na distância física entre os usuários e os recursos, se você estiver usando o fluxo de tráfego do Route 53. Você também pode encaminhar mais ou menos tráfego para cada recurso, especificando um viés positivo ou negativo. Quando você cria uma política de fluxo de tráfego, é possível especificar uma região da AWS (se estiver usando recursos da AWS) ou a latitude e longitude de cada endpoint.</a:t>
            </a:r>
          </a:p>
          <a:p>
            <a:pPr marL="171450" indent="-171450" rtl="0">
              <a:buFont typeface="Arial" panose="020B0604020202020204" pitchFamily="34" charset="0"/>
              <a:buChar char="•"/>
            </a:pPr>
            <a:endParaRPr lang="en-US" sz="1100" i="0" dirty="0">
              <a:latin typeface="Amazon Ember" panose="020B0603020204020204" pitchFamily="34" charset="0"/>
              <a:ea typeface="Amazon Ember" panose="020B0603020204020204" pitchFamily="34" charset="0"/>
              <a:cs typeface="Amazon Ember" panose="020B0603020204020204" pitchFamily="34" charset="0"/>
            </a:endParaRPr>
          </a:p>
          <a:p>
            <a:pPr marL="171450" indent="-171450" rtl="0">
              <a:buFont typeface="Arial" panose="020B0604020202020204" pitchFamily="34" charset="0"/>
              <a:buChar char="•"/>
            </a:pPr>
            <a:r>
              <a:rPr lang="pt-BR" sz="1100" i="1" dirty="0">
                <a:latin typeface="Amazon Ember" panose="020B0603020204020204" pitchFamily="34" charset="0"/>
                <a:ea typeface="Amazon Ember" panose="020B0603020204020204" pitchFamily="34" charset="0"/>
                <a:cs typeface="Amazon Ember" panose="020B0603020204020204" pitchFamily="34" charset="0"/>
              </a:rPr>
              <a:t>Roteamento de failover (failover de DNS) –</a:t>
            </a:r>
            <a:r>
              <a:rPr lang="pt-BR" sz="1100" dirty="0">
                <a:latin typeface="Amazon Ember" panose="020B0603020204020204" pitchFamily="34" charset="0"/>
                <a:ea typeface="Amazon Ember" panose="020B0603020204020204" pitchFamily="34" charset="0"/>
                <a:cs typeface="Amazon Ember" panose="020B0603020204020204" pitchFamily="34" charset="0"/>
              </a:rPr>
              <a:t> use quando quiser configurar o failover ativo-passivo. O Route 53 pode ajudar a detectar quando seu site tem uma interrupção e redirecionar os usuários para locais alternativos em que a aplicação esteja funcionando corretamente. Quando você habilita esse recurso, os agentes de verificação de integridade do Route 53 monitoram cada local ou endpoint da aplicação para determinar a disponibilidade. Você pode usar esse recurso para aumentar a disponibilidade da aplicação voltada ao cliente. </a:t>
            </a:r>
          </a:p>
          <a:p>
            <a:pPr marL="171450" indent="-171450" rtl="0">
              <a:buFont typeface="Arial" panose="020B0604020202020204" pitchFamily="34" charset="0"/>
              <a:buChar char="•"/>
            </a:pPr>
            <a:endParaRPr lang="en-US" sz="1100" dirty="0">
              <a:latin typeface="Amazon Ember" panose="020B0603020204020204" pitchFamily="34" charset="0"/>
              <a:ea typeface="Amazon Ember" panose="020B0603020204020204" pitchFamily="34" charset="0"/>
              <a:cs typeface="Amazon Ember" panose="020B0603020204020204"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100" i="1" dirty="0">
                <a:latin typeface="Amazon Ember" panose="020B0603020204020204" pitchFamily="34" charset="0"/>
                <a:ea typeface="Amazon Ember" panose="020B0603020204020204" pitchFamily="34" charset="0"/>
                <a:cs typeface="Amazon Ember" panose="020B0603020204020204" pitchFamily="34" charset="0"/>
              </a:rPr>
              <a:t>Roteamento de respostas com valores múltiplos</a:t>
            </a:r>
            <a:r>
              <a:rPr lang="pt-BR" sz="1100" i="0" dirty="0">
                <a:latin typeface="Amazon Ember" panose="020B0603020204020204" pitchFamily="34" charset="0"/>
                <a:ea typeface="Amazon Ember" panose="020B0603020204020204" pitchFamily="34" charset="0"/>
                <a:cs typeface="Amazon Ember" panose="020B0603020204020204" pitchFamily="34" charset="0"/>
              </a:rPr>
              <a:t> – Use s</a:t>
            </a:r>
            <a:r>
              <a:rPr lang="pt-BR" sz="1100" dirty="0">
                <a:latin typeface="Amazon Ember" panose="020B0603020204020204" pitchFamily="34" charset="0"/>
                <a:ea typeface="Amazon Ember" panose="020B0603020204020204" pitchFamily="34" charset="0"/>
                <a:cs typeface="Amazon Ember" panose="020B0603020204020204" pitchFamily="34" charset="0"/>
              </a:rPr>
              <a:t>e </a:t>
            </a:r>
            <a:r>
              <a:rPr lang="pt-BR"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você deseja encaminhar o tráfego de modo aproximadamente aleatório para vários recursos, como servidores Web. Você pode criar um registro de resposta de valores múltiplos para cada recurso. Como opção, você também pode associar uma verificação de integridade do Route 53 a cada registro. Por exemplo, imagine que você gerencia um serviço Web HTTP com 12 servidores Web, cada um com o próprio endereço IP. Nenhum servidor Web conseguiria lidar com todo o tráfego. No entanto, se você criar uma dúzia de registros de resposta valores múltiplos, o Route 53 responderá às consultas DNS com até oito registros íntegros em resposta a cada consulta DNS. O Route 53 oferece respostas diferentes para resolvedores de DNS diferentes. Se um servidor Web se tornar indisponível depois que um resolvedor armazenar uma resposta em cache, o software cliente pode tentar outro endereço IP na resposta.</a:t>
            </a:r>
          </a:p>
        </p:txBody>
      </p:sp>
    </p:spTree>
    <p:extLst>
      <p:ext uri="{BB962C8B-B14F-4D97-AF65-F5344CB8AC3E}">
        <p14:creationId xmlns:p14="http://schemas.microsoft.com/office/powerpoint/2010/main" val="146809746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kern="120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Com o </a:t>
            </a:r>
            <a:r>
              <a:rPr lang="pt-BR" b="0" i="1" kern="120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roteamento de failover de DNS</a:t>
            </a:r>
            <a:r>
              <a:rPr lang="pt-BR" b="0" i="0" kern="120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a:t>
            </a:r>
            <a:r>
              <a:rPr lang="pt-BR" b="1" i="0" kern="120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a:t>
            </a:r>
            <a:r>
              <a:rPr lang="pt-BR" kern="120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o Route 53 pode ajudar a detectar uma interrupção do seu site e redirecionar os usuários para locais alternativos em que sua aplicação esteja funcionando corretamente. Quando você habilita esse recurso, os agentes de verificação de integridade do Route 53 monitoram cada local ou endpoint da aplicação para determinar a disponibilidade. Você pode usar esse recurso para aumentar a disponibilidade da aplicação voltada ao cliente.</a:t>
            </a:r>
          </a:p>
        </p:txBody>
      </p:sp>
    </p:spTree>
    <p:extLst>
      <p:ext uri="{BB962C8B-B14F-4D97-AF65-F5344CB8AC3E}">
        <p14:creationId xmlns:p14="http://schemas.microsoft.com/office/powerpoint/2010/main" val="367413331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sz="1100">
                <a:latin typeface="Amazon Ember" panose="020B0603020204020204" pitchFamily="34" charset="0"/>
                <a:ea typeface="Amazon Ember" panose="020B0603020204020204" pitchFamily="34" charset="0"/>
                <a:cs typeface="Amazon Ember" panose="020B0603020204020204" pitchFamily="34" charset="0"/>
              </a:rPr>
              <a:t>Agora, o instrutor pode optar por reproduzir um vídeo que demonstra roteamento simples, de failover e por geolocalização com o Route 53.</a:t>
            </a:r>
          </a:p>
        </p:txBody>
      </p:sp>
    </p:spTree>
    <p:extLst>
      <p:ext uri="{BB962C8B-B14F-4D97-AF65-F5344CB8AC3E}">
        <p14:creationId xmlns:p14="http://schemas.microsoft.com/office/powerpoint/2010/main" val="99829246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a:latin typeface="Amazon Ember" panose="020B0603020204020204" pitchFamily="34" charset="0"/>
                <a:ea typeface="Amazon Ember" panose="020B0603020204020204" pitchFamily="34" charset="0"/>
                <a:cs typeface="Amazon Ember" panose="020B0603020204020204" pitchFamily="34" charset="0"/>
              </a:rPr>
              <a:t>Algumas das principais lições desta seção do módulo são: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000000"/>
              </a:solidFill>
              <a:latin typeface="Amazon Ember" panose="020B0603020204020204" pitchFamily="34" charset="0"/>
              <a:ea typeface="Amazon Ember" panose="020B0603020204020204" pitchFamily="34" charset="0"/>
              <a:cs typeface="Amazon Ember" panose="020B0603020204020204" pitchFamily="34" charset="0"/>
            </a:endParaRPr>
          </a:p>
          <a:p>
            <a:pPr marL="171450" indent="-171450" rtl="0">
              <a:buFont typeface="Arial" panose="020B0604020202020204" pitchFamily="34" charset="0"/>
              <a:buChar char="•"/>
            </a:pPr>
            <a:r>
              <a:rPr lang="pt-BR">
                <a:latin typeface="Amazon Ember" panose="020B0603020204020204" pitchFamily="34" charset="0"/>
                <a:ea typeface="Amazon Ember" panose="020B0603020204020204" pitchFamily="34" charset="0"/>
                <a:cs typeface="Amazon Ember" panose="020B0603020204020204" pitchFamily="34" charset="0"/>
              </a:rPr>
              <a:t>Você pode projetar suas arquiteturas de rede para ficarem altamente disponíveis e evitar pontos únicos de falha</a:t>
            </a:r>
          </a:p>
          <a:p>
            <a:pPr marL="171450" indent="-171450" rtl="0">
              <a:buFont typeface="Arial" panose="020B0604020202020204" pitchFamily="34" charset="0"/>
              <a:buChar char="•"/>
            </a:pPr>
            <a:r>
              <a:rPr lang="pt-BR">
                <a:latin typeface="Amazon Ember" panose="020B0603020204020204" pitchFamily="34" charset="0"/>
                <a:ea typeface="Amazon Ember" panose="020B0603020204020204" pitchFamily="34" charset="0"/>
                <a:cs typeface="Amazon Ember" panose="020B0603020204020204" pitchFamily="34" charset="0"/>
              </a:rPr>
              <a:t>O Route 53 oferece várias opções de roteamento que podem ser combinadas com failover de DNS para permitir uma variedade de arquiteturas de baixa latência e tolerantes a falhas</a:t>
            </a:r>
          </a:p>
        </p:txBody>
      </p:sp>
    </p:spTree>
    <p:extLst>
      <p:ext uri="{BB962C8B-B14F-4D97-AF65-F5344CB8AC3E}">
        <p14:creationId xmlns:p14="http://schemas.microsoft.com/office/powerpoint/2010/main" val="368400609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sz="1100">
                <a:latin typeface="Amazon Ember" panose="020B0603020204020204" pitchFamily="34" charset="0"/>
                <a:ea typeface="Amazon Ember" panose="020B0603020204020204" pitchFamily="34" charset="0"/>
                <a:cs typeface="Amazon Ember" panose="020B0603020204020204" pitchFamily="34" charset="0"/>
              </a:rPr>
              <a:t>Agora você conclui o Módulo 9 – Laboratório guiado: Criar um ambiente altamente disponível.</a:t>
            </a:r>
          </a:p>
        </p:txBody>
      </p:sp>
    </p:spTree>
    <p:extLst>
      <p:ext uri="{BB962C8B-B14F-4D97-AF65-F5344CB8AC3E}">
        <p14:creationId xmlns:p14="http://schemas.microsoft.com/office/powerpoint/2010/main" val="17251485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a:latin typeface="Amazon Ember" panose="020B0603020204020204" pitchFamily="34" charset="0"/>
                <a:ea typeface="Amazon Ember" panose="020B0603020204020204" pitchFamily="34" charset="0"/>
                <a:cs typeface="Amazon Ember" panose="020B0603020204020204" pitchFamily="34" charset="0"/>
              </a:rPr>
              <a:t>Neste módulo, você aprenderá como implementar uma arquitetura reativa elástica, resiliente e responsiva. Os componentes que tornam essa arquitetura escalável e altamente disponível (como a segunda zona de disponibilidade, o Application Load Balancer, o Amazon EC2 Auto Scaling e o Amazon Route 53) são discutidos.</a:t>
            </a:r>
            <a:endParaRPr lang="en-US" b="0" u="none" dirty="0">
              <a:latin typeface="Amazon Ember" panose="020B0603020204020204" pitchFamily="34" charset="0"/>
              <a:ea typeface="Amazon Ember" panose="020B0603020204020204" pitchFamily="34" charset="0"/>
              <a:cs typeface="Amazon Ember" panose="020B0603020204020204" pitchFamily="34" charset="0"/>
            </a:endParaRP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32264980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sz="1100">
                <a:latin typeface="Amazon Ember" panose="020B0603020204020204" pitchFamily="34" charset="0"/>
                <a:ea typeface="Amazon Ember" panose="020B0603020204020204" pitchFamily="34" charset="0"/>
                <a:cs typeface="Amazon Ember" panose="020B0603020204020204" pitchFamily="34" charset="0"/>
              </a:rPr>
              <a:t>Neste laboratório guiado, você concluirá as seguintes tarefas:</a:t>
            </a:r>
          </a:p>
          <a:p>
            <a:pPr rtl="0"/>
            <a:endParaRPr lang="en-US" sz="1100" dirty="0">
              <a:latin typeface="Amazon Ember" panose="020B0603020204020204" pitchFamily="34" charset="0"/>
              <a:ea typeface="Amazon Ember" panose="020B0603020204020204" pitchFamily="34" charset="0"/>
              <a:cs typeface="Amazon Ember" panose="020B0603020204020204" pitchFamily="34" charset="0"/>
            </a:endParaRPr>
          </a:p>
          <a:p>
            <a:pPr marL="228600" indent="-228600" rtl="0">
              <a:buFont typeface="+mj-lt"/>
              <a:buAutoNum type="arabicPeriod"/>
            </a:pPr>
            <a:r>
              <a:rPr lang="pt-BR">
                <a:latin typeface="Amazon Ember" panose="020B0603020204020204" pitchFamily="34" charset="0"/>
                <a:ea typeface="Amazon Ember" panose="020B0603020204020204" pitchFamily="34" charset="0"/>
                <a:cs typeface="Amazon Ember" panose="020B0603020204020204" pitchFamily="34" charset="0"/>
              </a:rPr>
              <a:t>Inspecionar uma VPC fornecida</a:t>
            </a:r>
          </a:p>
          <a:p>
            <a:pPr marL="228600" indent="-228600" rtl="0">
              <a:buFont typeface="+mj-lt"/>
              <a:buAutoNum type="arabicPeriod"/>
            </a:pPr>
            <a:r>
              <a:rPr lang="pt-BR">
                <a:latin typeface="Amazon Ember" panose="020B0603020204020204" pitchFamily="34" charset="0"/>
                <a:ea typeface="Amazon Ember" panose="020B0603020204020204" pitchFamily="34" charset="0"/>
                <a:cs typeface="Amazon Ember" panose="020B0603020204020204" pitchFamily="34" charset="0"/>
              </a:rPr>
              <a:t>Criar um Application Load Balancer</a:t>
            </a:r>
          </a:p>
          <a:p>
            <a:pPr marL="228600" indent="-228600" rtl="0">
              <a:buFont typeface="+mj-lt"/>
              <a:buAutoNum type="arabicPeriod"/>
            </a:pPr>
            <a:r>
              <a:rPr lang="pt-BR">
                <a:latin typeface="Amazon Ember" panose="020B0603020204020204" pitchFamily="34" charset="0"/>
                <a:ea typeface="Amazon Ember" panose="020B0603020204020204" pitchFamily="34" charset="0"/>
                <a:cs typeface="Amazon Ember" panose="020B0603020204020204" pitchFamily="34" charset="0"/>
              </a:rPr>
              <a:t>Criar um grupo de Auto Scaling</a:t>
            </a:r>
          </a:p>
          <a:p>
            <a:pPr marL="228600" indent="-228600" rtl="0">
              <a:buFont typeface="+mj-lt"/>
              <a:buAutoNum type="arabicPeriod"/>
            </a:pPr>
            <a:r>
              <a:rPr lang="pt-BR">
                <a:latin typeface="Amazon Ember" panose="020B0603020204020204" pitchFamily="34" charset="0"/>
                <a:ea typeface="Amazon Ember" panose="020B0603020204020204" pitchFamily="34" charset="0"/>
                <a:cs typeface="Amazon Ember" panose="020B0603020204020204" pitchFamily="34" charset="0"/>
              </a:rPr>
              <a:t>Testar a alta disponibilidade da aplicação</a:t>
            </a:r>
            <a:endParaRPr lang="en-US" sz="1100" dirty="0">
              <a:latin typeface="Amazon Ember" panose="020B0603020204020204" pitchFamily="34" charset="0"/>
              <a:ea typeface="Amazon Ember" panose="020B0603020204020204" pitchFamily="34" charset="0"/>
              <a:cs typeface="Amazon Ember" panose="020B0603020204020204" pitchFamily="34" charset="0"/>
            </a:endParaRPr>
          </a:p>
          <a:p>
            <a:pPr rtl="0"/>
            <a:endParaRPr lang="en-US" sz="1100" dirty="0">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335319236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4384635"/>
          </a:xfrm>
        </p:spPr>
        <p:txBody>
          <a:bodyPr rtlCol="0"/>
          <a:lstStyle/>
          <a:p>
            <a:pPr rtl="0"/>
            <a:r>
              <a:rPr lang="pt-BR" sz="1100">
                <a:latin typeface="Amazon Ember" panose="020B0603020204020204" pitchFamily="34" charset="0"/>
                <a:ea typeface="Amazon Ember" panose="020B0603020204020204" pitchFamily="34" charset="0"/>
                <a:cs typeface="Amazon Ember" panose="020B0603020204020204" pitchFamily="34" charset="0"/>
              </a:rPr>
              <a:t>O diagrama resume o que você vai criar no laboratório. </a:t>
            </a:r>
            <a:endParaRPr lang="en-US" sz="1100" b="0" baseline="0" dirty="0">
              <a:latin typeface="Amazon Ember" panose="020B0603020204020204" pitchFamily="34" charset="0"/>
              <a:ea typeface="Amazon Ember" panose="020B0603020204020204" pitchFamily="34" charset="0"/>
              <a:cs typeface="Amazon Ember" panose="020B0603020204020204" pitchFamily="34" charset="0"/>
            </a:endParaRPr>
          </a:p>
          <a:p>
            <a:pPr rtl="0"/>
            <a:endParaRPr lang="en-US" sz="1100" b="0" baseline="0" dirty="0">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316001912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a:latin typeface="Amazon Ember" panose="020B0603020204020204" pitchFamily="34" charset="0"/>
                <a:ea typeface="Amazon Ember" panose="020B0603020204020204" pitchFamily="34" charset="0"/>
                <a:cs typeface="Amazon Ember" panose="020B0603020204020204" pitchFamily="34" charset="0"/>
              </a:rPr>
              <a:t>Agora é hora de iniciar o laboratório guiado.</a:t>
            </a: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150128971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a:latin typeface="Amazon Ember" panose="020B0603020204020204" pitchFamily="34" charset="0"/>
                <a:ea typeface="Amazon Ember" panose="020B0603020204020204" pitchFamily="34" charset="0"/>
                <a:cs typeface="Amazon Ember" panose="020B0603020204020204" pitchFamily="34" charset="0"/>
              </a:rPr>
              <a:t>O instrutor poderá coordenar uma conversa sobre as principais lições deste laboratório guiado depois que você concluí-lo. </a:t>
            </a:r>
          </a:p>
        </p:txBody>
      </p:sp>
    </p:spTree>
    <p:extLst>
      <p:ext uri="{BB962C8B-B14F-4D97-AF65-F5344CB8AC3E}">
        <p14:creationId xmlns:p14="http://schemas.microsoft.com/office/powerpoint/2010/main" val="327054079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sz="1100">
                <a:latin typeface="Amazon Ember" panose="020B0603020204020204" pitchFamily="34" charset="0"/>
                <a:ea typeface="Amazon Ember" panose="020B0603020204020204" pitchFamily="34" charset="0"/>
                <a:cs typeface="Amazon Ember" panose="020B0603020204020204" pitchFamily="34" charset="0"/>
              </a:rPr>
              <a:t>Apresentação da Seção 5: Monitoramento.</a:t>
            </a:r>
          </a:p>
        </p:txBody>
      </p:sp>
    </p:spTree>
    <p:extLst>
      <p:ext uri="{BB962C8B-B14F-4D97-AF65-F5344CB8AC3E}">
        <p14:creationId xmlns:p14="http://schemas.microsoft.com/office/powerpoint/2010/main" val="47090446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kern="120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O monitoramento é um componente essencial de uma arquitetura reativa.</a:t>
            </a:r>
          </a:p>
          <a:p>
            <a:pPr rtl="0"/>
            <a:endParaRPr lang="en-US"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rtl="0"/>
            <a:r>
              <a:rPr lang="pt-BR" kern="120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O monitoramento pode ajudar a:</a:t>
            </a:r>
          </a:p>
          <a:p>
            <a:pPr rtl="0"/>
            <a:r>
              <a:rPr lang="pt-BR" kern="120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kern="120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Acompanhar como seus recursos estão operando e funcionando</a:t>
            </a:r>
          </a:p>
          <a:p>
            <a:pPr marL="171450" lvl="0" indent="-171450" rtl="0">
              <a:buFont typeface="Arial" panose="020B0604020202020204" pitchFamily="34" charset="0"/>
              <a:buChar char="•"/>
            </a:pPr>
            <a:r>
              <a:rPr lang="pt-BR" kern="120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Acompanhar a utilização de recursos e a performance das aplicações para garantir que sua infraestrutura atenda à demanda</a:t>
            </a:r>
          </a:p>
          <a:p>
            <a:pPr marL="171450" lvl="0" indent="-171450" rtl="0">
              <a:buFont typeface="Arial" panose="020B0604020202020204" pitchFamily="34" charset="0"/>
              <a:buChar char="•"/>
            </a:pPr>
            <a:r>
              <a:rPr lang="pt-BR" kern="120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Decidir quais permissões definir para seus recursos da AWS para atingir as metas de segurança desejadas</a:t>
            </a: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24220946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903191"/>
          </a:xfrm>
        </p:spPr>
        <p:txBody>
          <a:bodyPr rtlCol="0"/>
          <a:lstStyle/>
          <a:p>
            <a:pPr marL="0" marR="0" lvl="0" indent="0" algn="l" defTabSz="913395" rtl="0" eaLnBrk="1" fontAlgn="auto" latinLnBrk="0" hangingPunct="1">
              <a:lnSpc>
                <a:spcPct val="100000"/>
              </a:lnSpc>
              <a:spcBef>
                <a:spcPts val="0"/>
              </a:spcBef>
              <a:spcAft>
                <a:spcPts val="0"/>
              </a:spcAft>
              <a:buClrTx/>
              <a:buSzTx/>
              <a:buFontTx/>
              <a:buNone/>
              <a:tabLst/>
              <a:defRPr/>
            </a:pPr>
            <a:r>
              <a:rPr lang="pt-BR" b="0" dirty="0">
                <a:latin typeface="Amazon Ember" panose="020B0603020204020204" pitchFamily="34" charset="0"/>
                <a:ea typeface="Amazon Ember" panose="020B0603020204020204" pitchFamily="34" charset="0"/>
                <a:cs typeface="Amazon Ember" panose="020B0603020204020204" pitchFamily="34" charset="0"/>
              </a:rPr>
              <a:t>O monitoramento também pode ajudar a entender e gerenciar o custo de sua infraestrutura da AWS. A AWS oferece ferramentas de monitoramento e emissão de relatórios, incluindo as seguintes:</a:t>
            </a:r>
          </a:p>
          <a:p>
            <a:pPr marL="0" marR="0" lvl="0" indent="0" algn="l" defTabSz="913395" rtl="0" eaLnBrk="1" fontAlgn="auto" latinLnBrk="0" hangingPunct="1">
              <a:lnSpc>
                <a:spcPct val="100000"/>
              </a:lnSpc>
              <a:spcBef>
                <a:spcPts val="0"/>
              </a:spcBef>
              <a:spcAft>
                <a:spcPts val="0"/>
              </a:spcAft>
              <a:buClrTx/>
              <a:buSzTx/>
              <a:buFontTx/>
              <a:buNone/>
              <a:tabLst/>
              <a:defRPr/>
            </a:pPr>
            <a:endParaRPr lang="en-US" b="0" dirty="0">
              <a:latin typeface="Amazon Ember" panose="020B0603020204020204" pitchFamily="34" charset="0"/>
              <a:ea typeface="Amazon Ember" panose="020B0603020204020204" pitchFamily="34" charset="0"/>
              <a:cs typeface="Amazon Ember" panose="020B0603020204020204" pitchFamily="34" charset="0"/>
            </a:endParaRPr>
          </a:p>
          <a:p>
            <a:r>
              <a:rPr lang="pt-BR" dirty="0">
                <a:latin typeface="Amazon Ember" panose="020B0603020204020204" pitchFamily="34" charset="0"/>
                <a:ea typeface="Amazon Ember" panose="020B0603020204020204" pitchFamily="34" charset="0"/>
                <a:cs typeface="Amazon Ember" panose="020B0603020204020204" pitchFamily="34" charset="0"/>
                <a:hlinkClick r:id="rId3"/>
              </a:rPr>
              <a:t>O AWS Cost Explorer</a:t>
            </a:r>
            <a:r>
              <a:rPr lang="pt-BR" b="0" dirty="0">
                <a:latin typeface="Amazon Ember" panose="020B0603020204020204" pitchFamily="34" charset="0"/>
                <a:ea typeface="Amazon Ember" panose="020B0603020204020204" pitchFamily="34" charset="0"/>
                <a:cs typeface="Amazon Ember" panose="020B0603020204020204" pitchFamily="34" charset="0"/>
              </a:rPr>
              <a:t> ajuda você a visualizar, entender e gerenciar os custos e o uso da AWS com uma granularidade diária ou mensal. Você pode usá-lo para </a:t>
            </a:r>
            <a:r>
              <a:rPr lang="pt-BR" b="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visualizar dados até os últimos 13 meses, o que permite ver padrões de como você gasta os recursos da AWS ao longo do tempo. </a:t>
            </a:r>
          </a:p>
          <a:p>
            <a:pPr marL="171450" marR="0" lvl="0" indent="-171450" algn="l" defTabSz="913395"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0" dirty="0">
              <a:latin typeface="Amazon Ember" panose="020B0603020204020204" pitchFamily="34" charset="0"/>
              <a:ea typeface="Amazon Ember" panose="020B0603020204020204" pitchFamily="34" charset="0"/>
              <a:cs typeface="Amazon Ember" panose="020B0603020204020204" pitchFamily="34" charset="0"/>
            </a:endParaRPr>
          </a:p>
          <a:p>
            <a:r>
              <a:rPr lang="pt-BR" dirty="0">
                <a:latin typeface="Amazon Ember" panose="020B0603020204020204" pitchFamily="34" charset="0"/>
                <a:ea typeface="Amazon Ember" panose="020B0603020204020204" pitchFamily="34" charset="0"/>
                <a:cs typeface="Amazon Ember" panose="020B0603020204020204" pitchFamily="34" charset="0"/>
                <a:hlinkClick r:id="rId4"/>
              </a:rPr>
              <a:t>O Orçamentos da AWS</a:t>
            </a:r>
            <a:r>
              <a:rPr lang="pt-BR" b="0" dirty="0">
                <a:latin typeface="Amazon Ember" panose="020B0603020204020204" pitchFamily="34" charset="0"/>
                <a:ea typeface="Amazon Ember" panose="020B0603020204020204" pitchFamily="34" charset="0"/>
                <a:cs typeface="Amazon Ember" panose="020B0603020204020204" pitchFamily="34" charset="0"/>
              </a:rPr>
              <a:t> permite que você defina orçamentos personalizados que enviam alertas quando o uso ou os custos ultrapassam (ou têm previsão de ultrapassar) o valor orçado.</a:t>
            </a:r>
          </a:p>
          <a:p>
            <a:pPr marL="171450" marR="0" lvl="0" indent="-171450" algn="l" defTabSz="913395"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0" dirty="0">
              <a:latin typeface="Amazon Ember" panose="020B0603020204020204" pitchFamily="34" charset="0"/>
              <a:ea typeface="Amazon Ember" panose="020B0603020204020204" pitchFamily="34" charset="0"/>
              <a:cs typeface="Amazon Ember" panose="020B0603020204020204" pitchFamily="34" charset="0"/>
            </a:endParaRPr>
          </a:p>
          <a:p>
            <a:r>
              <a:rPr lang="pt-BR" dirty="0">
                <a:latin typeface="Amazon Ember" panose="020B0603020204020204" pitchFamily="34" charset="0"/>
                <a:ea typeface="Amazon Ember" panose="020B0603020204020204" pitchFamily="34" charset="0"/>
                <a:cs typeface="Amazon Ember" panose="020B0603020204020204" pitchFamily="34" charset="0"/>
                <a:hlinkClick r:id="rId5"/>
              </a:rPr>
              <a:t>O Relatório de custos e uso da AWS</a:t>
            </a:r>
            <a:r>
              <a:rPr lang="pt-BR" b="0" dirty="0">
                <a:latin typeface="Amazon Ember" panose="020B0603020204020204" pitchFamily="34" charset="0"/>
                <a:ea typeface="Amazon Ember" panose="020B0603020204020204" pitchFamily="34" charset="0"/>
                <a:cs typeface="Amazon Ember" panose="020B0603020204020204" pitchFamily="34" charset="0"/>
              </a:rPr>
              <a:t> contém o conjunto mais abrangente de dados de custos e uso da AWS disponíveis, incluindo metadados adicionais sobre serviços, definição de preço e reservas da AWS.</a:t>
            </a:r>
          </a:p>
          <a:p>
            <a:pPr marL="171450" marR="0" lvl="0" indent="-171450" algn="l" defTabSz="913395"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0" dirty="0">
              <a:latin typeface="Amazon Ember" panose="020B0603020204020204" pitchFamily="34" charset="0"/>
              <a:ea typeface="Amazon Ember" panose="020B0603020204020204" pitchFamily="34" charset="0"/>
              <a:cs typeface="Amazon Ember" panose="020B0603020204020204" pitchFamily="34" charset="0"/>
            </a:endParaRPr>
          </a:p>
          <a:p>
            <a:pPr marL="171450" marR="0" lvl="0" indent="-171450" algn="l" defTabSz="913395"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b="0" dirty="0">
                <a:latin typeface="Amazon Ember" panose="020B0603020204020204" pitchFamily="34" charset="0"/>
                <a:ea typeface="Amazon Ember" panose="020B0603020204020204" pitchFamily="34" charset="0"/>
                <a:cs typeface="Amazon Ember" panose="020B0603020204020204" pitchFamily="34" charset="0"/>
              </a:rPr>
              <a:t>O </a:t>
            </a:r>
            <a:r>
              <a:rPr lang="pt-BR" dirty="0">
                <a:latin typeface="Amazon Ember" panose="020B0603020204020204" pitchFamily="34" charset="0"/>
                <a:ea typeface="Amazon Ember" panose="020B0603020204020204" pitchFamily="34" charset="0"/>
                <a:cs typeface="Amazon Ember" panose="020B0603020204020204" pitchFamily="34" charset="0"/>
                <a:hlinkClick r:id="rId6"/>
              </a:rPr>
              <a:t>Cost Optimization Monitor</a:t>
            </a:r>
            <a:r>
              <a:rPr lang="pt-BR" b="0" dirty="0">
                <a:latin typeface="Amazon Ember" panose="020B0603020204020204" pitchFamily="34" charset="0"/>
                <a:ea typeface="Amazon Ember" panose="020B0603020204020204" pitchFamily="34" charset="0"/>
                <a:cs typeface="Amazon Ember" panose="020B0603020204020204" pitchFamily="34" charset="0"/>
              </a:rPr>
              <a:t> é uma arquitetura de solução que processa automaticamente relatórios detalhados de faturamento para fornecer métricas granulares que você pode pesquisar, analisar e visualizar em um painel personalizável. A solução fornece </a:t>
            </a:r>
            <a:r>
              <a:rPr lang="pt-BR"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informações sobre o uso e o custo do serviço que podem ser divididas por período, conta, recurso ou tag.</a:t>
            </a:r>
          </a:p>
          <a:p>
            <a:pPr marL="0" marR="0" lvl="0" indent="0" algn="l" defTabSz="913395" rtl="0" eaLnBrk="1" fontAlgn="auto" latinLnBrk="0" hangingPunct="1">
              <a:lnSpc>
                <a:spcPct val="100000"/>
              </a:lnSpc>
              <a:spcBef>
                <a:spcPts val="0"/>
              </a:spcBef>
              <a:spcAft>
                <a:spcPts val="0"/>
              </a:spcAft>
              <a:buClrTx/>
              <a:buSzTx/>
              <a:buFontTx/>
              <a:buNone/>
              <a:tabLst/>
              <a:defRPr/>
            </a:pPr>
            <a:endParaRPr lang="en-US"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pt-BR" b="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Para saber mais sobre como você pode monitorar o custo da infraestrutura da AWS, consulte </a:t>
            </a:r>
            <a:r>
              <a:rPr lang="pt-BR" dirty="0">
                <a:latin typeface="Amazon Ember" panose="020B0603020204020204" pitchFamily="34" charset="0"/>
                <a:ea typeface="Amazon Ember" panose="020B0603020204020204" pitchFamily="34" charset="0"/>
                <a:cs typeface="Amazon Ember" panose="020B0603020204020204" pitchFamily="34" charset="0"/>
                <a:hlinkClick r:id="rId7"/>
              </a:rPr>
              <a:t>Serviços de gerenciamento de custos da AWS</a:t>
            </a:r>
            <a:r>
              <a:rPr lang="pt-BR" b="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a:t>
            </a: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220387941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310066"/>
          </a:xfrm>
        </p:spPr>
        <p:txBody>
          <a:bodyPr rtlCol="0"/>
          <a:lstStyle/>
          <a:p>
            <a:pPr rtl="0"/>
            <a:r>
              <a:rPr lang="pt-BR" dirty="0">
                <a:latin typeface="Amazon Ember" panose="020B0603020204020204" pitchFamily="34" charset="0"/>
                <a:ea typeface="Amazon Ember" panose="020B0603020204020204" pitchFamily="34" charset="0"/>
                <a:cs typeface="Amazon Ember" panose="020B0603020204020204" pitchFamily="34" charset="0"/>
              </a:rPr>
              <a:t>O Amazon CloudWatch é um serviço de monitoramento e observação criado para engenheiros de DevOps, desenvolvedores, engenheiros de confiabilidade de sites e gerentes de tecnologia da informação. O CloudWatch fornece informações e dados práticos para monitorar as aplicações, responder às alterações de performance em todo o sistema, otimizar a utilização de recursos e obter uma visualização unificada da integridade operacional.</a:t>
            </a:r>
          </a:p>
          <a:p>
            <a:pPr rtl="0"/>
            <a:endParaRPr lang="en-US"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rtl="0"/>
            <a:r>
              <a:rPr lang="pt-BR"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É possível usar o CloudWatch para coletar e monitorar métricas, que são as variáveis que você pode medir para avaliar seus recursos e suas aplicações. Você pode criar alarmes do CloudWatch que observam métricas e enviam notificações. Além disso, quando um limite é violado, o CloudWatch pode alterar automaticamente os recursos que você está monitorando. </a:t>
            </a:r>
          </a:p>
          <a:p>
            <a:pPr rtl="0"/>
            <a:endParaRPr lang="en-US"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rtl="0"/>
            <a:r>
              <a:rPr lang="pt-BR"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Por exemplo, você pode monitorar o uso da CPU e as leituras e gravações do disco das instâncias do EC2. Em seguida, você pode usar esses dados para determinar se deve executar mais instâncias para lidar com uma carga maior. Também é possível usar esses dados para interromper instâncias subutilizadas para economizar dinheiro. </a:t>
            </a:r>
          </a:p>
          <a:p>
            <a:pPr rtl="0"/>
            <a:endParaRPr lang="en-US"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rtl="0"/>
            <a:r>
              <a:rPr lang="pt-BR"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Além de monitorar as métricas incorporadas que vêm com a AWS, você pode monitorar suas próprias métricas personalizadas. Com o CloudWatch, você ganha visibilidade integral do sistema da utilização de recursos, da performance de aplicações e da integridade operacional.</a:t>
            </a:r>
          </a:p>
          <a:p>
            <a:pPr rtl="0"/>
            <a:endParaRPr lang="en-US"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pt-BR"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Para obter mais informações sobre o CloudWatch, consulte </a:t>
            </a:r>
            <a:r>
              <a:rPr lang="pt-BR" sz="1100" u="sng"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hlinkClick r:id="rId3"/>
              </a:rPr>
              <a:t>O que é o Amazon CloudWatch?</a:t>
            </a: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423630115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kern="120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Você pode usar vários</a:t>
            </a:r>
            <a:r>
              <a:rPr lang="pt-BR">
                <a:latin typeface="Amazon Ember" panose="020B0603020204020204" pitchFamily="34" charset="0"/>
                <a:ea typeface="Amazon Ember" panose="020B0603020204020204" pitchFamily="34" charset="0"/>
                <a:cs typeface="Amazon Ember" panose="020B0603020204020204" pitchFamily="34" charset="0"/>
              </a:rPr>
              <a:t> componentes do CloudWatch para monitorar os recursos e as aplicações e para responder a eventos. </a:t>
            </a:r>
          </a:p>
        </p:txBody>
      </p:sp>
    </p:spTree>
    <p:extLst>
      <p:ext uri="{BB962C8B-B14F-4D97-AF65-F5344CB8AC3E}">
        <p14:creationId xmlns:p14="http://schemas.microsoft.com/office/powerpoint/2010/main" val="348773965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b="0" i="1" kern="120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Métricas</a:t>
            </a:r>
            <a:r>
              <a:rPr lang="pt-BR" b="0" i="0" kern="120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são dados sobre a performance de seus sistemas. Por padrão, muitos serviços da AWS fornecem métricas para recursos, como instâncias do Amazon EC2, volumes do Amazon Elastic Block Store (Amazon EBS) e instâncias de banco de dados do Amazon RDS. Você também pode habilitar o monitoramento detalhado de alguns recursos, como instâncias do EC2, ou publicar suas próprias métricas de aplicações. O CloudWatch pode carregar todas as métricas em sua conta (métricas de recursos da AWS e métricas de aplicações que você fornecer) para pesquisa, criação de gráficos e alarmes.</a:t>
            </a:r>
          </a:p>
          <a:p>
            <a:pPr rtl="0"/>
            <a:r>
              <a:rPr lang="en-US" dirty="0">
                <a:latin typeface="Amazon Ember" panose="020B0603020204020204" pitchFamily="34" charset="0"/>
                <a:ea typeface="Amazon Ember" panose="020B0603020204020204" pitchFamily="34" charset="0"/>
                <a:cs typeface="Amazon Ember" panose="020B0603020204020204" pitchFamily="34" charset="0"/>
              </a:rPr>
              <a:t/>
            </a:r>
            <a:br>
              <a:rPr lang="en-US" dirty="0">
                <a:latin typeface="Amazon Ember" panose="020B0603020204020204" pitchFamily="34" charset="0"/>
                <a:ea typeface="Amazon Ember" panose="020B0603020204020204" pitchFamily="34" charset="0"/>
                <a:cs typeface="Amazon Ember" panose="020B0603020204020204" pitchFamily="34" charset="0"/>
              </a:rPr>
            </a:br>
            <a:r>
              <a:rPr lang="pt-BR">
                <a:latin typeface="Amazon Ember" panose="020B0603020204020204" pitchFamily="34" charset="0"/>
                <a:ea typeface="Amazon Ember" panose="020B0603020204020204" pitchFamily="34" charset="0"/>
                <a:cs typeface="Amazon Ember" panose="020B0603020204020204" pitchFamily="34" charset="0"/>
              </a:rPr>
              <a:t>Os dados das métricas são mantidos por 15 meses, o que permite que você visualize os dados mais recentes e dados históricos.</a:t>
            </a: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pt-BR">
                <a:latin typeface="Amazon Ember" panose="020B0603020204020204" pitchFamily="34" charset="0"/>
                <a:ea typeface="Amazon Ember" panose="020B0603020204020204" pitchFamily="34" charset="0"/>
                <a:cs typeface="Amazon Ember" panose="020B0603020204020204" pitchFamily="34" charset="0"/>
              </a:rPr>
              <a:t>Para obter mais informações sobre métricas, consulte </a:t>
            </a:r>
            <a:r>
              <a:rPr lang="pt-BR" sz="1100">
                <a:latin typeface="Amazon Ember" panose="020B0603020204020204" pitchFamily="34" charset="0"/>
                <a:ea typeface="Amazon Ember" panose="020B0603020204020204" pitchFamily="34" charset="0"/>
                <a:cs typeface="Amazon Ember" panose="020B0603020204020204" pitchFamily="34" charset="0"/>
                <a:hlinkClick r:id="rId3"/>
              </a:rPr>
              <a:t>Uso de métricas do Amazon CloudWatch</a:t>
            </a:r>
            <a:r>
              <a:rPr lang="pt-BR">
                <a:latin typeface="Amazon Ember" panose="020B0603020204020204" pitchFamily="34" charset="0"/>
                <a:ea typeface="Amazon Ember" panose="020B0603020204020204" pitchFamily="34" charset="0"/>
                <a:cs typeface="Amazon Ember" panose="020B0603020204020204" pitchFamily="34" charset="0"/>
              </a:rPr>
              <a:t>.</a:t>
            </a:r>
          </a:p>
        </p:txBody>
      </p:sp>
    </p:spTree>
    <p:extLst>
      <p:ext uri="{BB962C8B-B14F-4D97-AF65-F5344CB8AC3E}">
        <p14:creationId xmlns:p14="http://schemas.microsoft.com/office/powerpoint/2010/main" val="32815973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dirty="0">
                <a:latin typeface="Amazon Ember" panose="020B0603020204020204" pitchFamily="34" charset="0"/>
                <a:ea typeface="Amazon Ember" panose="020B0603020204020204" pitchFamily="34" charset="0"/>
                <a:cs typeface="Amazon Ember" panose="020B0603020204020204" pitchFamily="34" charset="0"/>
              </a:rPr>
              <a:t>A cafeteria será apresentada em breve em um famoso programa de TV de culinária. Quando ele for ao ar, Sofía e Nikhil esperam que o servidor Web da cafeteria tenha um pico temporário no número de usuários, talvez chegando a dezenas de milhares de usuários. Atualmente, o servidor Web da cafeteria está implantado em uma zona de disponibilidade, e eles estão preocupados que ela não consiga lidar com o aumento esperado no tráfego. Eles querem garantir que os clientes tenham uma ótima experiência quando visitarem o site e que não tenham nenhum problema como demoras ou atrasos na realização de pedidos. </a:t>
            </a:r>
            <a:r>
              <a:rPr lang="en-US" dirty="0">
                <a:latin typeface="Amazon Ember" panose="020B0603020204020204" pitchFamily="34" charset="0"/>
                <a:ea typeface="Amazon Ember" panose="020B0603020204020204" pitchFamily="34" charset="0"/>
                <a:cs typeface="Amazon Ember" panose="020B0603020204020204" pitchFamily="34" charset="0"/>
              </a:rPr>
              <a:t/>
            </a:r>
            <a:br>
              <a:rPr lang="en-US" dirty="0">
                <a:latin typeface="Amazon Ember" panose="020B0603020204020204" pitchFamily="34" charset="0"/>
                <a:ea typeface="Amazon Ember" panose="020B0603020204020204" pitchFamily="34" charset="0"/>
                <a:cs typeface="Amazon Ember" panose="020B0603020204020204" pitchFamily="34" charset="0"/>
              </a:rPr>
            </a:br>
            <a:r>
              <a:rPr lang="en-US" dirty="0">
                <a:latin typeface="Amazon Ember" panose="020B0603020204020204" pitchFamily="34" charset="0"/>
                <a:ea typeface="Amazon Ember" panose="020B0603020204020204" pitchFamily="34" charset="0"/>
                <a:cs typeface="Amazon Ember" panose="020B0603020204020204" pitchFamily="34" charset="0"/>
              </a:rPr>
              <a:t/>
            </a:r>
            <a:br>
              <a:rPr lang="en-US" dirty="0">
                <a:latin typeface="Amazon Ember" panose="020B0603020204020204" pitchFamily="34" charset="0"/>
                <a:ea typeface="Amazon Ember" panose="020B0603020204020204" pitchFamily="34" charset="0"/>
                <a:cs typeface="Amazon Ember" panose="020B0603020204020204" pitchFamily="34" charset="0"/>
              </a:rPr>
            </a:br>
            <a:r>
              <a:rPr lang="pt-BR" dirty="0">
                <a:latin typeface="Amazon Ember" panose="020B0603020204020204" pitchFamily="34" charset="0"/>
                <a:ea typeface="Amazon Ember" panose="020B0603020204020204" pitchFamily="34" charset="0"/>
                <a:cs typeface="Amazon Ember" panose="020B0603020204020204" pitchFamily="34" charset="0"/>
              </a:rPr>
              <a:t>Para garantir essa experiência, o site precisa ser responsivo, aumentar e reduzir a escalar para atender à demanda flutuante dos clientes e estar altamente disponível. Ele também precisa incorporar o balanceamento de carga. Em vez de sobrecarregar um único servidor, a arquitetura precisa distribuir solicitações de pedidos de clientes em vários servidores de aplicações para que possa lidar com o aumento da demanda.</a:t>
            </a:r>
          </a:p>
        </p:txBody>
      </p:sp>
    </p:spTree>
    <p:extLst>
      <p:ext uri="{BB962C8B-B14F-4D97-AF65-F5344CB8AC3E}">
        <p14:creationId xmlns:p14="http://schemas.microsoft.com/office/powerpoint/2010/main" val="50742459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b="0" i="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Você pode usar o Amazon CloudWatch Logs para monitorar, armazenar e acessar os seus arquivos de fontes como instâncias do EC2, AWS CloudTrail, Route 53 e outros serviços da AWS.</a:t>
            </a:r>
          </a:p>
          <a:p>
            <a:pPr rtl="0"/>
            <a:endParaRPr lang="en-US" b="0" i="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rtl="0"/>
            <a:r>
              <a:rPr lang="pt-BR" b="0" i="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Por exemplo, você pode usar o CloudWatch Logs para monitorar aplicações e sistemas usando dados de log. O CloudWatch Logs pode acompanhar o número de erros que ocorrem nos logs da aplicação. Ele envia uma notificação quando a taxa de erro ultrapassa um limite especificado por você.</a:t>
            </a:r>
          </a:p>
          <a:p>
            <a:pPr rtl="0"/>
            <a:endParaRPr lang="en-US" b="0" i="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rtl="0"/>
            <a:r>
              <a:rPr lang="pt-BR" b="0" i="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Além disso, você pode usar o CloudWatch Logs Insights para analisar seus logs em segundos. Ele oferece </a:t>
            </a:r>
            <a:r>
              <a:rPr lang="pt-BR"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consultas e visualizações rápidas e interativas. Você pode usar gráficos de linha ou área empilhada para visualizar os resultados da consulta e adicionar essas consultas a um painel do CloudWatch.</a:t>
            </a:r>
            <a:endParaRPr lang="en-US" b="0" i="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rtl="0"/>
            <a:endParaRPr lang="en-US" b="0" i="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3395" rtl="0" eaLnBrk="1" fontAlgn="auto" latinLnBrk="0" hangingPunct="1">
              <a:lnSpc>
                <a:spcPct val="100000"/>
              </a:lnSpc>
              <a:spcBef>
                <a:spcPts val="0"/>
              </a:spcBef>
              <a:spcAft>
                <a:spcPts val="0"/>
              </a:spcAft>
              <a:buClrTx/>
              <a:buSzTx/>
              <a:buFontTx/>
              <a:buNone/>
              <a:tabLst/>
              <a:defRPr/>
            </a:pPr>
            <a:r>
              <a:rPr lang="pt-BR" b="0" i="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Para obter mais informações sobre o CloudWatch Logs, consulte os seguintes recursos:</a:t>
            </a:r>
          </a:p>
          <a:p>
            <a:pPr marL="171450" marR="0" lvl="0" indent="-171450" algn="l" defTabSz="913395"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dirty="0">
                <a:latin typeface="Amazon Ember" panose="020B0603020204020204" pitchFamily="34" charset="0"/>
                <a:ea typeface="Amazon Ember" panose="020B0603020204020204" pitchFamily="34" charset="0"/>
                <a:cs typeface="Amazon Ember" panose="020B0603020204020204" pitchFamily="34" charset="0"/>
                <a:hlinkClick r:id="rId3"/>
              </a:rPr>
              <a:t>Amazon CloudWatch Logs</a:t>
            </a: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marL="171450" marR="0" lvl="0" indent="-171450" algn="l" defTabSz="913395"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dirty="0">
                <a:latin typeface="Amazon Ember" panose="020B0603020204020204" pitchFamily="34" charset="0"/>
                <a:ea typeface="Amazon Ember" panose="020B0603020204020204" pitchFamily="34" charset="0"/>
                <a:cs typeface="Amazon Ember" panose="020B0603020204020204" pitchFamily="34" charset="0"/>
                <a:hlinkClick r:id="rId4"/>
              </a:rPr>
              <a:t>Amazon CloudWatch Logs Insights</a:t>
            </a: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61599984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4175039"/>
          </a:xfrm>
        </p:spPr>
        <p:txBody>
          <a:bodyPr rtlCol="0"/>
          <a:lstStyle/>
          <a:p>
            <a:pPr rtl="0"/>
            <a:r>
              <a:rPr lang="pt-BR"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É possível usar um </a:t>
            </a:r>
            <a:r>
              <a:rPr lang="pt-BR" i="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alarme </a:t>
            </a:r>
            <a:r>
              <a:rPr lang="pt-BR"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para iniciar automaticamente ações em seu nome. Um </a:t>
            </a:r>
            <a:r>
              <a:rPr lang="pt-BR" i="1"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alarme</a:t>
            </a:r>
            <a:r>
              <a:rPr lang="pt-BR"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observa uma única métrica durante um período especificado. Ele realiza uma ou mais ações especificadas, com base no valor da métrica em relação a um limite ao longo do tempo. A ação é uma notificação que é enviada para um tópico do Amazon SNS ou uma política do Auto Scaling. Você também pode adicionar alarmes a painéis.</a:t>
            </a:r>
          </a:p>
          <a:p>
            <a:pPr rtl="0"/>
            <a:endParaRPr lang="en-US"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3395" rtl="0" eaLnBrk="1" fontAlgn="auto" latinLnBrk="0" hangingPunct="1">
              <a:lnSpc>
                <a:spcPct val="100000"/>
              </a:lnSpc>
              <a:spcBef>
                <a:spcPts val="0"/>
              </a:spcBef>
              <a:spcAft>
                <a:spcPts val="0"/>
              </a:spcAft>
              <a:buClrTx/>
              <a:buSzTx/>
              <a:buFontTx/>
              <a:buNone/>
              <a:tabLst/>
              <a:defRPr/>
            </a:pPr>
            <a:r>
              <a:rPr lang="pt-BR"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Alarmes invocam ações apenas para alterações de estado mantidas. Os alarmes do CloudWatch não invocam ações só porque estão em um determinado estado. O estado deve ter sido alterado e mantido por uma quantidade especificada de períodos.</a:t>
            </a:r>
          </a:p>
          <a:p>
            <a:pPr marL="0" marR="0" lvl="0" indent="0" algn="l" defTabSz="913395" rtl="0" eaLnBrk="1" fontAlgn="auto" latinLnBrk="0" hangingPunct="1">
              <a:lnSpc>
                <a:spcPct val="100000"/>
              </a:lnSpc>
              <a:spcBef>
                <a:spcPts val="0"/>
              </a:spcBef>
              <a:spcAft>
                <a:spcPts val="0"/>
              </a:spcAft>
              <a:buClrTx/>
              <a:buSzTx/>
              <a:buFontTx/>
              <a:buNone/>
              <a:tabLst/>
              <a:defRPr/>
            </a:pPr>
            <a:endParaRPr lang="en-US"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pt-BR"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No exemplo mostrado, um alarme é acionado quando a </a:t>
            </a:r>
            <a:r>
              <a:rPr lang="pt-BR" sz="1100" dirty="0">
                <a:latin typeface="Amazon Ember" panose="020B0603020204020204" pitchFamily="34" charset="0"/>
                <a:ea typeface="Amazon Ember" panose="020B0603020204020204" pitchFamily="34" charset="0"/>
                <a:cs typeface="Amazon Ember" panose="020B0603020204020204" pitchFamily="34" charset="0"/>
                <a:hlinkClick r:id="rId3"/>
              </a:rPr>
              <a:t>métrica CPUUtilization</a:t>
            </a:r>
            <a:r>
              <a:rPr lang="pt-BR"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(isto é, a porcentagem de unidades de processamento EC2 alocadas que estão atualmente em uso na instância) é maior que 50% por 5 minutos. O alarme aciona uma ação, como executar uma política de Auto Scaling ou enviar uma notificação para a equipe de desenvolvimento.</a:t>
            </a:r>
          </a:p>
          <a:p>
            <a:pPr rtl="0"/>
            <a:r>
              <a:rPr lang="pt-BR"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a:t>
            </a:r>
          </a:p>
          <a:p>
            <a:pPr rtl="0"/>
            <a:r>
              <a:rPr lang="pt-BR"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As ações também poderão ser executadas quando um alarme </a:t>
            </a:r>
            <a:r>
              <a:rPr lang="pt-BR" i="1"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não</a:t>
            </a:r>
            <a:r>
              <a:rPr lang="pt-BR"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for acionado.</a:t>
            </a:r>
          </a:p>
          <a:p>
            <a:pPr marL="0" marR="0" lvl="0" indent="0" algn="l" defTabSz="913395" rtl="0" eaLnBrk="1" fontAlgn="auto" latinLnBrk="0" hangingPunct="1">
              <a:lnSpc>
                <a:spcPct val="100000"/>
              </a:lnSpc>
              <a:spcBef>
                <a:spcPts val="0"/>
              </a:spcBef>
              <a:spcAft>
                <a:spcPts val="0"/>
              </a:spcAft>
              <a:buClrTx/>
              <a:buSzTx/>
              <a:buFontTx/>
              <a:buNone/>
              <a:tabLst/>
              <a:defRPr/>
            </a:pPr>
            <a:endParaRPr lang="en-US"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pt-BR"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Para obter mais informações sobre alarmes do CloudWatch, consulte </a:t>
            </a:r>
            <a:r>
              <a:rPr lang="pt-BR" sz="1100" dirty="0">
                <a:latin typeface="Amazon Ember" panose="020B0603020204020204" pitchFamily="34" charset="0"/>
                <a:ea typeface="Amazon Ember" panose="020B0603020204020204" pitchFamily="34" charset="0"/>
                <a:cs typeface="Amazon Ember" panose="020B0603020204020204" pitchFamily="34" charset="0"/>
                <a:hlinkClick r:id="rId4"/>
              </a:rPr>
              <a:t>Uso de alarmes do Amazon CloudWatch</a:t>
            </a:r>
            <a:r>
              <a:rPr lang="pt-BR"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a:t>
            </a:r>
          </a:p>
        </p:txBody>
      </p:sp>
    </p:spTree>
    <p:extLst>
      <p:ext uri="{BB962C8B-B14F-4D97-AF65-F5344CB8AC3E}">
        <p14:creationId xmlns:p14="http://schemas.microsoft.com/office/powerpoint/2010/main" val="305282578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4039115"/>
          </a:xfrm>
        </p:spPr>
        <p:txBody>
          <a:bodyPr rtlCol="0"/>
          <a:lstStyle/>
          <a:p>
            <a:pPr rtl="0"/>
            <a:r>
              <a:rPr lang="pt-BR" b="0" i="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O Amazon EventBridge (antigo Amazon CloudWatch Events) </a:t>
            </a:r>
            <a:r>
              <a:rPr lang="pt-BR" dirty="0">
                <a:latin typeface="Amazon Ember" panose="020B0603020204020204" pitchFamily="34" charset="0"/>
                <a:ea typeface="Amazon Ember" panose="020B0603020204020204" pitchFamily="34" charset="0"/>
                <a:cs typeface="Amazon Ember" panose="020B0603020204020204" pitchFamily="34" charset="0"/>
              </a:rPr>
              <a:t>ingere um stream de dados em tempo real das próprias aplicações, aplicações de software como serviço (SaaS) e serviços da AWS. Em seguida, ele encaminha esses dados para os destinos, como o AWS Lambda.</a:t>
            </a:r>
            <a:r>
              <a:rPr lang="pt-BR" b="0" i="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a:t>
            </a:r>
          </a:p>
          <a:p>
            <a:pPr rtl="0"/>
            <a:endParaRPr lang="en-US" b="0" i="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rtl="0"/>
            <a:r>
              <a:rPr lang="pt-BR" dirty="0">
                <a:latin typeface="Amazon Ember" panose="020B0603020204020204" pitchFamily="34" charset="0"/>
                <a:ea typeface="Amazon Ember" panose="020B0603020204020204" pitchFamily="34" charset="0"/>
                <a:cs typeface="Amazon Ember" panose="020B0603020204020204" pitchFamily="34" charset="0"/>
              </a:rPr>
              <a:t>Um </a:t>
            </a:r>
            <a:r>
              <a:rPr lang="pt-BR" i="1" dirty="0">
                <a:latin typeface="Amazon Ember" panose="020B0603020204020204" pitchFamily="34" charset="0"/>
                <a:ea typeface="Amazon Ember" panose="020B0603020204020204" pitchFamily="34" charset="0"/>
                <a:cs typeface="Amazon Ember" panose="020B0603020204020204" pitchFamily="34" charset="0"/>
              </a:rPr>
              <a:t>evento</a:t>
            </a:r>
            <a:r>
              <a:rPr lang="pt-BR" dirty="0">
                <a:latin typeface="Amazon Ember" panose="020B0603020204020204" pitchFamily="34" charset="0"/>
                <a:ea typeface="Amazon Ember" panose="020B0603020204020204" pitchFamily="34" charset="0"/>
                <a:cs typeface="Amazon Ember" panose="020B0603020204020204" pitchFamily="34" charset="0"/>
              </a:rPr>
              <a:t> indica uma alteração em um ambiente. Isso pode ser um ambiente da AWS, um serviço ou uma aplicação de parceiro de SaaS ou um dos próprios serviços ou aplicações personalizados. </a:t>
            </a:r>
            <a:r>
              <a:rPr lang="pt-BR" b="0" i="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Por exemplo, o Amazon EC2 gera um evento quando o estado de uma instância do EC2 muda de </a:t>
            </a:r>
            <a:r>
              <a:rPr lang="pt-BR" b="0" i="1"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pendente </a:t>
            </a:r>
            <a:r>
              <a:rPr lang="pt-BR" b="0" i="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para </a:t>
            </a:r>
            <a:r>
              <a:rPr lang="en-US" i="1" dirty="0" err="1">
                <a:latin typeface="Amazon Ember" panose="020B0603020204020204" pitchFamily="34" charset="0"/>
                <a:ea typeface="Amazon Ember" panose="020B0603020204020204" pitchFamily="34" charset="0"/>
                <a:cs typeface="Amazon Ember" panose="020B0603020204020204" pitchFamily="34" charset="0"/>
              </a:rPr>
              <a:t>em</a:t>
            </a:r>
            <a:r>
              <a:rPr lang="en-US" i="1" dirty="0">
                <a:latin typeface="Amazon Ember" panose="020B0603020204020204" pitchFamily="34" charset="0"/>
                <a:ea typeface="Amazon Ember" panose="020B0603020204020204" pitchFamily="34" charset="0"/>
                <a:cs typeface="Amazon Ember" panose="020B0603020204020204" pitchFamily="34" charset="0"/>
              </a:rPr>
              <a:t> </a:t>
            </a:r>
            <a:r>
              <a:rPr lang="en-US" i="1" dirty="0" err="1">
                <a:latin typeface="Amazon Ember" panose="020B0603020204020204" pitchFamily="34" charset="0"/>
                <a:ea typeface="Amazon Ember" panose="020B0603020204020204" pitchFamily="34" charset="0"/>
                <a:cs typeface="Amazon Ember" panose="020B0603020204020204" pitchFamily="34" charset="0"/>
              </a:rPr>
              <a:t>execução</a:t>
            </a:r>
            <a:r>
              <a:rPr lang="en-US" i="1" dirty="0">
                <a:latin typeface="Amazon Ember" panose="020B0603020204020204" pitchFamily="34" charset="0"/>
                <a:ea typeface="Amazon Ember" panose="020B0603020204020204" pitchFamily="34" charset="0"/>
                <a:cs typeface="Amazon Ember" panose="020B0603020204020204" pitchFamily="34" charset="0"/>
              </a:rPr>
              <a:t>, </a:t>
            </a:r>
            <a:r>
              <a:rPr lang="en-US" b="0" i="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e o Amazon EC2 Auto Scaling </a:t>
            </a:r>
            <a:r>
              <a:rPr lang="en-US" b="0" i="0" kern="1200" dirty="0" err="1">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gera</a:t>
            </a:r>
            <a:r>
              <a:rPr lang="en-US" b="0" i="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a:t>
            </a:r>
            <a:r>
              <a:rPr lang="en-US" b="0" i="0" kern="1200" dirty="0" err="1">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eventos</a:t>
            </a:r>
            <a:r>
              <a:rPr lang="en-US" b="0" i="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a:t>
            </a:r>
            <a:r>
              <a:rPr lang="en-US" b="0" i="0" kern="1200" dirty="0" err="1">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quando</a:t>
            </a:r>
            <a:r>
              <a:rPr lang="en-US" b="0" i="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a:t>
            </a:r>
            <a:r>
              <a:rPr lang="en-US" b="0" i="0" kern="1200" dirty="0" err="1">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ele</a:t>
            </a:r>
            <a:r>
              <a:rPr lang="en-US" b="0" i="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a:t>
            </a:r>
            <a:r>
              <a:rPr lang="en-US" b="0" i="0" kern="1200" dirty="0" err="1">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inicia</a:t>
            </a:r>
            <a:r>
              <a:rPr lang="en-US" b="0" i="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a:t>
            </a:r>
            <a:r>
              <a:rPr lang="en-US" b="0" i="0" kern="1200" dirty="0" err="1">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ou</a:t>
            </a:r>
            <a:r>
              <a:rPr lang="en-US" b="0" i="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a:t>
            </a:r>
            <a:r>
              <a:rPr lang="en-US" b="0" i="0" kern="1200" dirty="0" err="1">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encerra</a:t>
            </a:r>
            <a:r>
              <a:rPr lang="en-US" b="0" i="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a:t>
            </a:r>
            <a:r>
              <a:rPr lang="en-US" b="0" i="0" kern="1200" dirty="0" err="1">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instâncias</a:t>
            </a:r>
            <a:r>
              <a:rPr lang="en-US" b="0" i="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a:t>
            </a:r>
            <a:r>
              <a:rPr lang="pt-BR" dirty="0">
                <a:latin typeface="Amazon Ember" panose="020B0603020204020204" pitchFamily="34" charset="0"/>
                <a:ea typeface="Amazon Ember" panose="020B0603020204020204" pitchFamily="34" charset="0"/>
                <a:cs typeface="Amazon Ember" panose="020B0603020204020204" pitchFamily="34" charset="0"/>
              </a:rPr>
              <a:t>O AWS CloudTrail publica eventos quando você faz chamadas de API. Você também pode configurar eventos programados a serem gerados periodicamente. </a:t>
            </a:r>
          </a:p>
          <a:p>
            <a:pPr rtl="0"/>
            <a:endParaRPr lang="en-US" b="0" i="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rtl="0"/>
            <a:r>
              <a:rPr lang="pt-BR" dirty="0">
                <a:latin typeface="Amazon Ember" panose="020B0603020204020204" pitchFamily="34" charset="0"/>
                <a:ea typeface="Amazon Ember" panose="020B0603020204020204" pitchFamily="34" charset="0"/>
                <a:cs typeface="Amazon Ember" panose="020B0603020204020204" pitchFamily="34" charset="0"/>
              </a:rPr>
              <a:t>Os usuários existentes do CloudWatch Events podem acessar as regras, os eventos e o barramento padrão existentes no novo console do EventBridge e no console do CloudWatch Events. O EventBridge usa a mesma API do CloudWatch Events. Portanto, toda a utilização atual da API do CloudWatch Events permanecerá a mesma. </a:t>
            </a:r>
            <a:endParaRPr lang="en-US" b="0" i="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rtl="0"/>
            <a:endParaRPr lang="en-US" b="0" i="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pt-BR" b="0" i="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Para obter mais informações sobre o EventBridge, consulte </a:t>
            </a:r>
            <a:r>
              <a:rPr lang="pt-BR" sz="1100" dirty="0">
                <a:latin typeface="Amazon Ember" panose="020B0603020204020204" pitchFamily="34" charset="0"/>
                <a:ea typeface="Amazon Ember" panose="020B0603020204020204" pitchFamily="34" charset="0"/>
                <a:cs typeface="Amazon Ember" panose="020B0603020204020204" pitchFamily="34" charset="0"/>
                <a:hlinkClick r:id="rId3"/>
              </a:rPr>
              <a:t>O que é o Amazon EventBridge?</a:t>
            </a:r>
            <a:endParaRPr lang="en-US" sz="1100" dirty="0">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331725441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latin typeface="Amazon Ember" panose="020B0603020204020204" pitchFamily="34" charset="0"/>
                <a:ea typeface="Amazon Ember" panose="020B0603020204020204" pitchFamily="34" charset="0"/>
                <a:cs typeface="Amazon Ember" panose="020B0603020204020204" pitchFamily="34" charset="0"/>
              </a:rPr>
              <a:t>Você pode configurar regras de encaminhamento que determinam o destino dos dados para criar arquiteturas de aplicações que reagem, em tempo real, a todas as fontes de dados.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rtl="0"/>
            <a:r>
              <a:rPr lang="pt-BR"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Uma </a:t>
            </a:r>
            <a:r>
              <a:rPr lang="pt-BR" i="1"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regra</a:t>
            </a:r>
            <a:r>
              <a:rPr lang="pt-BR"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faz a correspondência de eventos de entrada e os encaminha aos destinos para o processamento. Uma única regra pode encaminhar para vários destinos, que são todos processados paralelamente. As regras não são processadas em uma ordem específica. Assim, diferentes partes de uma organização podem procurar e processar os eventos que as interessam. Uma regra pode personalizar o JSON (JavaScript Object Notation) que é enviado para o destino transmitindo apenas determinadas partes ou substituindo-o por uma constante.</a:t>
            </a:r>
          </a:p>
        </p:txBody>
      </p:sp>
    </p:spTree>
    <p:extLst>
      <p:ext uri="{BB962C8B-B14F-4D97-AF65-F5344CB8AC3E}">
        <p14:creationId xmlns:p14="http://schemas.microsoft.com/office/powerpoint/2010/main" val="398329941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kern="120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Um </a:t>
            </a:r>
            <a:r>
              <a:rPr lang="pt-BR" i="1" kern="120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destino</a:t>
            </a:r>
            <a:r>
              <a:rPr lang="pt-BR" kern="120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processa eventos. Os destinos podem incluir instâncias do EC2, funções do Lambda, Amazon Kinesis Streams, tarefas do Amazon Elastic Container Service (Amazon ECS), máquinas de estado do AWS Step Functions, tópicos do SNS, filas do Amazon Simple Queue Service (Amazon SQS) e destinos integrados. Um destino recebe eventos no formato JSON. </a:t>
            </a:r>
          </a:p>
          <a:p>
            <a:pPr rtl="0"/>
            <a:endParaRPr lang="en-US"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rtl="0"/>
            <a:r>
              <a:rPr lang="pt-BR">
                <a:latin typeface="Amazon Ember" panose="020B0603020204020204" pitchFamily="34" charset="0"/>
                <a:ea typeface="Amazon Ember" panose="020B0603020204020204" pitchFamily="34" charset="0"/>
                <a:cs typeface="Amazon Ember" panose="020B0603020204020204" pitchFamily="34" charset="0"/>
              </a:rPr>
              <a:t>Ao criar uma regra, você a associa a um </a:t>
            </a:r>
            <a:r>
              <a:rPr lang="pt-BR" i="1">
                <a:latin typeface="Amazon Ember" panose="020B0603020204020204" pitchFamily="34" charset="0"/>
                <a:ea typeface="Amazon Ember" panose="020B0603020204020204" pitchFamily="34" charset="0"/>
                <a:cs typeface="Amazon Ember" panose="020B0603020204020204" pitchFamily="34" charset="0"/>
              </a:rPr>
              <a:t>barramento de eventos</a:t>
            </a:r>
            <a:r>
              <a:rPr lang="pt-BR">
                <a:latin typeface="Amazon Ember" panose="020B0603020204020204" pitchFamily="34" charset="0"/>
                <a:ea typeface="Amazon Ember" panose="020B0603020204020204" pitchFamily="34" charset="0"/>
                <a:cs typeface="Amazon Ember" panose="020B0603020204020204" pitchFamily="34" charset="0"/>
              </a:rPr>
              <a:t> específico, e a regra é correspondida apenas aos eventos recebidos por esse barramento de eventos. </a:t>
            </a:r>
            <a:endParaRPr lang="en-US"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54698448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marL="0" marR="0" lvl="0" indent="0" algn="l" defTabSz="913395" rtl="0" eaLnBrk="1" fontAlgn="auto" latinLnBrk="0" hangingPunct="1">
              <a:lnSpc>
                <a:spcPct val="100000"/>
              </a:lnSpc>
              <a:spcBef>
                <a:spcPts val="0"/>
              </a:spcBef>
              <a:spcAft>
                <a:spcPts val="0"/>
              </a:spcAft>
              <a:buClrTx/>
              <a:buSzTx/>
              <a:buFontTx/>
              <a:buNone/>
              <a:tabLst/>
              <a:defRPr/>
            </a:pPr>
            <a:r>
              <a:rPr lang="pt-BR"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Essa arquitetura mostra como o CloudWatch e o EventBridge funcionam, em um grau elevado. </a:t>
            </a:r>
          </a:p>
          <a:p>
            <a:pPr marL="0" marR="0" lvl="0" indent="0" algn="l" defTabSz="913395" rtl="0" eaLnBrk="1" fontAlgn="auto" latinLnBrk="0" hangingPunct="1">
              <a:lnSpc>
                <a:spcPct val="100000"/>
              </a:lnSpc>
              <a:spcBef>
                <a:spcPts val="0"/>
              </a:spcBef>
              <a:spcAft>
                <a:spcPts val="0"/>
              </a:spcAft>
              <a:buClrTx/>
              <a:buSzTx/>
              <a:buFontTx/>
              <a:buNone/>
              <a:tabLst/>
              <a:defRPr/>
            </a:pPr>
            <a:endParaRPr lang="en-US"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3395" rtl="0" eaLnBrk="1" fontAlgn="auto" latinLnBrk="0" hangingPunct="1">
              <a:lnSpc>
                <a:spcPct val="100000"/>
              </a:lnSpc>
              <a:spcBef>
                <a:spcPts val="0"/>
              </a:spcBef>
              <a:spcAft>
                <a:spcPts val="0"/>
              </a:spcAft>
              <a:buClrTx/>
              <a:buSzTx/>
              <a:buFontTx/>
              <a:buNone/>
              <a:tabLst/>
              <a:defRPr/>
            </a:pPr>
            <a:r>
              <a:rPr lang="pt-BR"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O CloudWatch atua como um repositório de métricas. Um serviço da AWS, como o Amazon EC2, coloca métricas no repositório e você recupera as estatísticas com base nessas métricas. Se você colocar suas próprias métricas personalizadas no repositório, também poderá recuperar as estatísticas sobre essas métricas.</a:t>
            </a:r>
          </a:p>
          <a:p>
            <a:pPr rtl="0"/>
            <a:r>
              <a:rPr lang="pt-BR"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a:t>
            </a:r>
          </a:p>
          <a:p>
            <a:pPr rtl="0"/>
            <a:r>
              <a:rPr lang="pt-BR" dirty="0">
                <a:latin typeface="Amazon Ember" panose="020B0603020204020204" pitchFamily="34" charset="0"/>
                <a:ea typeface="Amazon Ember" panose="020B0603020204020204" pitchFamily="34" charset="0"/>
                <a:cs typeface="Amazon Ember" panose="020B0603020204020204" pitchFamily="34" charset="0"/>
              </a:rPr>
              <a:t>Você pode usar as métricas para calcular estatísticas e, em seguida, apresentar os dados graficamente no console do CloudWatch.</a:t>
            </a: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dirty="0">
                <a:latin typeface="Amazon Ember" panose="020B0603020204020204" pitchFamily="34" charset="0"/>
                <a:ea typeface="Amazon Ember" panose="020B0603020204020204" pitchFamily="34" charset="0"/>
                <a:cs typeface="Amazon Ember" panose="020B0603020204020204" pitchFamily="34" charset="0"/>
              </a:rPr>
              <a:t>Você pode criar uma regra no EventBridge que corresponda a eventos de entrada e encaminhá-los aos destinos para processamento. </a:t>
            </a:r>
          </a:p>
          <a:p>
            <a:pPr rtl="0"/>
            <a:endParaRPr lang="en-US"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rtl="0"/>
            <a:r>
              <a:rPr lang="pt-BR" dirty="0">
                <a:latin typeface="Amazon Ember" panose="020B0603020204020204" pitchFamily="34" charset="0"/>
                <a:ea typeface="Amazon Ember" panose="020B0603020204020204" pitchFamily="34" charset="0"/>
                <a:cs typeface="Amazon Ember" panose="020B0603020204020204" pitchFamily="34" charset="0"/>
              </a:rPr>
              <a:t>Você pode configurar ações de alarmes para interromper, iniciar ou encerrar uma instância do EC2 quando determinados critérios são atendidos. Além disso, você pode criar alarmes que iniciam ações do Amazon EC2 Auto Scaling e do Amazon SNS em seu nome. </a:t>
            </a:r>
          </a:p>
        </p:txBody>
      </p:sp>
    </p:spTree>
    <p:extLst>
      <p:ext uri="{BB962C8B-B14F-4D97-AF65-F5344CB8AC3E}">
        <p14:creationId xmlns:p14="http://schemas.microsoft.com/office/powerpoint/2010/main" val="235845293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latin typeface="Amazon Ember" panose="020B0603020204020204" pitchFamily="34" charset="0"/>
                <a:ea typeface="Amazon Ember" panose="020B0603020204020204" pitchFamily="34" charset="0"/>
                <a:cs typeface="Amazon Ember" panose="020B0603020204020204" pitchFamily="34" charset="0"/>
              </a:rPr>
              <a:t>Algumas das principais lições desta seção do módulo são: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000000"/>
              </a:solidFill>
              <a:latin typeface="Amazon Ember" panose="020B0603020204020204" pitchFamily="34" charset="0"/>
              <a:ea typeface="Amazon Ember" panose="020B0603020204020204" pitchFamily="34" charset="0"/>
              <a:cs typeface="Amazon Ember" panose="020B0603020204020204" pitchFamily="34" charset="0"/>
            </a:endParaRPr>
          </a:p>
          <a:p>
            <a:pPr marL="171450" indent="-171450" rtl="0">
              <a:buFont typeface="Arial" panose="020B0604020202020204" pitchFamily="34" charset="0"/>
              <a:buChar char="•"/>
            </a:pPr>
            <a:r>
              <a:rPr lang="pt-BR" dirty="0">
                <a:latin typeface="Amazon Ember" panose="020B0603020204020204" pitchFamily="34" charset="0"/>
                <a:ea typeface="Amazon Ember" panose="020B0603020204020204" pitchFamily="34" charset="0"/>
                <a:cs typeface="Amazon Ember" panose="020B0603020204020204" pitchFamily="34" charset="0"/>
              </a:rPr>
              <a:t>O AWS Cost Explorer, os orçamentos da AWS, o relatório de custos e uso da AWS e o Cost Optimization Monitor podem ajudar você a entender e gerenciar o custo de sua infraestrutura da AWS.</a:t>
            </a:r>
          </a:p>
          <a:p>
            <a:pPr marL="171450" indent="-171450" rtl="0">
              <a:buFont typeface="Arial" panose="020B0604020202020204" pitchFamily="34" charset="0"/>
              <a:buChar char="•"/>
            </a:pPr>
            <a:r>
              <a:rPr lang="pt-BR" dirty="0">
                <a:latin typeface="Amazon Ember" panose="020B0603020204020204" pitchFamily="34" charset="0"/>
                <a:ea typeface="Amazon Ember" panose="020B0603020204020204" pitchFamily="34" charset="0"/>
                <a:cs typeface="Amazon Ember" panose="020B0603020204020204" pitchFamily="34" charset="0"/>
              </a:rPr>
              <a:t>O CloudWatch coleta dados operacionais e de monitoramento na forma de logs, métricas e eventos. Ele visualiza os dados usando painéis automatizados para que você possa ter uma visão unificada dos recursos, das aplicações e dos serviços da AWS executados na AWS e on-premises.</a:t>
            </a:r>
          </a:p>
          <a:p>
            <a:pPr marL="171450" indent="-171450" rtl="0">
              <a:buFont typeface="Arial" panose="020B0604020202020204" pitchFamily="34" charset="0"/>
              <a:buChar char="•"/>
            </a:pPr>
            <a:r>
              <a:rPr lang="pt-BR" dirty="0">
                <a:latin typeface="Amazon Ember" panose="020B0603020204020204" pitchFamily="34" charset="0"/>
                <a:ea typeface="Amazon Ember" panose="020B0603020204020204" pitchFamily="34" charset="0"/>
                <a:cs typeface="Amazon Ember" panose="020B0603020204020204" pitchFamily="34" charset="0"/>
              </a:rPr>
              <a:t>O EventBridge é um serviço de barramento de eventos sem servidor que torna mais fácil conectar as aplicações aos dados de diversas origens. O EventBridge ingere um stream de dados em tempo real de suas próprias aplicações, aplicações SaaS e serviços da AWS. Em seguida, encaminha esses dados para os alvos.</a:t>
            </a:r>
          </a:p>
        </p:txBody>
      </p:sp>
    </p:spTree>
    <p:extLst>
      <p:ext uri="{BB962C8B-B14F-4D97-AF65-F5344CB8AC3E}">
        <p14:creationId xmlns:p14="http://schemas.microsoft.com/office/powerpoint/2010/main" val="96558477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sz="1100">
                <a:latin typeface="Amazon Ember" panose="020B0603020204020204" pitchFamily="34" charset="0"/>
                <a:ea typeface="Amazon Ember" panose="020B0603020204020204" pitchFamily="34" charset="0"/>
                <a:cs typeface="Amazon Ember" panose="020B0603020204020204" pitchFamily="34" charset="0"/>
              </a:rPr>
              <a:t>Agora você concluirá o Módulo 9 – Laboratório de desafio: Criar um ambiente escalável e altamente disponível para a cafeteria</a:t>
            </a:r>
          </a:p>
        </p:txBody>
      </p:sp>
    </p:spTree>
    <p:extLst>
      <p:ext uri="{BB962C8B-B14F-4D97-AF65-F5344CB8AC3E}">
        <p14:creationId xmlns:p14="http://schemas.microsoft.com/office/powerpoint/2010/main" val="260591976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dirty="0">
                <a:latin typeface="Amazon Ember" panose="020B0603020204020204" pitchFamily="34" charset="0"/>
                <a:ea typeface="Amazon Ember" panose="020B0603020204020204" pitchFamily="34" charset="0"/>
                <a:cs typeface="Amazon Ember" panose="020B0603020204020204" pitchFamily="34" charset="0"/>
              </a:rPr>
              <a:t>A cafeteria será apresentada em breve em um famoso programa de TV de culinária. Quando ele for ao ar, Sof</a:t>
            </a:r>
            <a:r>
              <a:rPr lang="pt-BR" sz="11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í</a:t>
            </a:r>
            <a:r>
              <a:rPr lang="pt-BR" dirty="0">
                <a:latin typeface="Amazon Ember" panose="020B0603020204020204" pitchFamily="34" charset="0"/>
                <a:ea typeface="Amazon Ember" panose="020B0603020204020204" pitchFamily="34" charset="0"/>
                <a:cs typeface="Amazon Ember" panose="020B0603020204020204" pitchFamily="34" charset="0"/>
              </a:rPr>
              <a:t>a e Nikhil esperam que o servidor Web da cafeteria tenha um pico temporário no número de usuários, talvez chegando a dezenas de milhares de usuários. Atualmente, o servidor Web da cafeteria está implantado em uma zona de disponibilidade, e eles estão preocupados que ela não consiga lidar com o aumento esperado no tráfego. Eles querem garantir que os clientes tenham uma ótima experiência quando visitarem o site e que não tenham nenhum problema como demoras ou atrasos na realização de pedidos. </a:t>
            </a:r>
            <a:r>
              <a:rPr lang="en-US" dirty="0">
                <a:latin typeface="Amazon Ember" panose="020B0603020204020204" pitchFamily="34" charset="0"/>
                <a:ea typeface="Amazon Ember" panose="020B0603020204020204" pitchFamily="34" charset="0"/>
                <a:cs typeface="Amazon Ember" panose="020B0603020204020204" pitchFamily="34" charset="0"/>
              </a:rPr>
              <a:t/>
            </a:r>
            <a:br>
              <a:rPr lang="en-US" dirty="0">
                <a:latin typeface="Amazon Ember" panose="020B0603020204020204" pitchFamily="34" charset="0"/>
                <a:ea typeface="Amazon Ember" panose="020B0603020204020204" pitchFamily="34" charset="0"/>
                <a:cs typeface="Amazon Ember" panose="020B0603020204020204" pitchFamily="34" charset="0"/>
              </a:rPr>
            </a:br>
            <a:r>
              <a:rPr lang="en-US" dirty="0">
                <a:latin typeface="Amazon Ember" panose="020B0603020204020204" pitchFamily="34" charset="0"/>
                <a:ea typeface="Amazon Ember" panose="020B0603020204020204" pitchFamily="34" charset="0"/>
                <a:cs typeface="Amazon Ember" panose="020B0603020204020204" pitchFamily="34" charset="0"/>
              </a:rPr>
              <a:t/>
            </a:r>
            <a:br>
              <a:rPr lang="en-US" dirty="0">
                <a:latin typeface="Amazon Ember" panose="020B0603020204020204" pitchFamily="34" charset="0"/>
                <a:ea typeface="Amazon Ember" panose="020B0603020204020204" pitchFamily="34" charset="0"/>
                <a:cs typeface="Amazon Ember" panose="020B0603020204020204" pitchFamily="34" charset="0"/>
              </a:rPr>
            </a:br>
            <a:r>
              <a:rPr lang="pt-BR" dirty="0">
                <a:latin typeface="Amazon Ember" panose="020B0603020204020204" pitchFamily="34" charset="0"/>
                <a:ea typeface="Amazon Ember" panose="020B0603020204020204" pitchFamily="34" charset="0"/>
                <a:cs typeface="Amazon Ember" panose="020B0603020204020204" pitchFamily="34" charset="0"/>
              </a:rPr>
              <a:t>Para garantir essa experiência, o site precisa ser responsivo, aumentar e reduzir a escalar para atender à demanda flutuante dos clientes e estar altamente disponível. Ele também precisa incorporar o balanceamento de carga. Em vez de sobrecarregar um único servidor, a arquitetura precisa distribuir solicitações de pedidos de clientes em vários servidores de aplicações para que possa lidar com o aumento da demanda.</a:t>
            </a:r>
            <a:r>
              <a:rPr lang="en-US" dirty="0">
                <a:latin typeface="Amazon Ember" panose="020B0603020204020204" pitchFamily="34" charset="0"/>
                <a:ea typeface="Amazon Ember" panose="020B0603020204020204" pitchFamily="34" charset="0"/>
                <a:cs typeface="Amazon Ember" panose="020B0603020204020204" pitchFamily="34" charset="0"/>
              </a:rPr>
              <a:t/>
            </a:r>
            <a:br>
              <a:rPr lang="en-US" dirty="0">
                <a:latin typeface="Amazon Ember" panose="020B0603020204020204" pitchFamily="34" charset="0"/>
                <a:ea typeface="Amazon Ember" panose="020B0603020204020204" pitchFamily="34" charset="0"/>
                <a:cs typeface="Amazon Ember" panose="020B0603020204020204" pitchFamily="34" charset="0"/>
              </a:rPr>
            </a:br>
            <a:endParaRPr lang="en-US" sz="1100" dirty="0">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411140511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sz="1100">
                <a:latin typeface="Amazon Ember" panose="020B0603020204020204" pitchFamily="34" charset="0"/>
                <a:ea typeface="Amazon Ember" panose="020B0603020204020204" pitchFamily="34" charset="0"/>
                <a:cs typeface="Amazon Ember" panose="020B0603020204020204" pitchFamily="34" charset="0"/>
              </a:rPr>
              <a:t>Neste laboratório de desafio, você realizará as seguintes tarefas:</a:t>
            </a:r>
          </a:p>
          <a:p>
            <a:pPr rtl="0"/>
            <a:endParaRPr lang="en-US" sz="1100" dirty="0">
              <a:latin typeface="Amazon Ember" panose="020B0603020204020204" pitchFamily="34" charset="0"/>
              <a:ea typeface="Amazon Ember" panose="020B0603020204020204" pitchFamily="34" charset="0"/>
              <a:cs typeface="Amazon Ember" panose="020B0603020204020204" pitchFamily="34" charset="0"/>
            </a:endParaRPr>
          </a:p>
          <a:p>
            <a:pPr marL="228600" indent="-228600" rtl="0">
              <a:buAutoNum type="arabicPeriod"/>
            </a:pPr>
            <a:r>
              <a:rPr lang="pt-BR">
                <a:latin typeface="Amazon Ember" panose="020B0603020204020204" pitchFamily="34" charset="0"/>
                <a:ea typeface="Amazon Ember" panose="020B0603020204020204" pitchFamily="34" charset="0"/>
                <a:cs typeface="Amazon Ember" panose="020B0603020204020204" pitchFamily="34" charset="0"/>
              </a:rPr>
              <a:t>Criação de um gateway NAT para a segunda zona de disponibilidade</a:t>
            </a:r>
          </a:p>
          <a:p>
            <a:pPr marL="228600" indent="-228600" rtl="0">
              <a:buAutoNum type="arabicPeriod"/>
            </a:pPr>
            <a:r>
              <a:rPr lang="pt-BR">
                <a:latin typeface="Amazon Ember" panose="020B0603020204020204" pitchFamily="34" charset="0"/>
                <a:ea typeface="Amazon Ember" panose="020B0603020204020204" pitchFamily="34" charset="0"/>
                <a:cs typeface="Amazon Ember" panose="020B0603020204020204" pitchFamily="34" charset="0"/>
              </a:rPr>
              <a:t>Criação de uma instância de host bastion em uma sub-rede pública</a:t>
            </a:r>
          </a:p>
          <a:p>
            <a:pPr marL="228600" indent="-228600" rtl="0">
              <a:buAutoNum type="arabicPeriod"/>
            </a:pPr>
            <a:r>
              <a:rPr lang="pt-BR">
                <a:latin typeface="Amazon Ember" panose="020B0603020204020204" pitchFamily="34" charset="0"/>
                <a:ea typeface="Amazon Ember" panose="020B0603020204020204" pitchFamily="34" charset="0"/>
                <a:cs typeface="Amazon Ember" panose="020B0603020204020204" pitchFamily="34" charset="0"/>
              </a:rPr>
              <a:t>Criação de um modelo de execução</a:t>
            </a: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marL="228600" indent="-228600" rtl="0">
              <a:buAutoNum type="arabicPeriod"/>
            </a:pPr>
            <a:r>
              <a:rPr lang="pt-BR">
                <a:latin typeface="Amazon Ember" panose="020B0603020204020204" pitchFamily="34" charset="0"/>
                <a:ea typeface="Amazon Ember" panose="020B0603020204020204" pitchFamily="34" charset="0"/>
                <a:cs typeface="Amazon Ember" panose="020B0603020204020204" pitchFamily="34" charset="0"/>
              </a:rPr>
              <a:t>Criação de um grupo de Auto Scaling</a:t>
            </a:r>
          </a:p>
          <a:p>
            <a:pPr marL="228600" indent="-228600" rtl="0">
              <a:buAutoNum type="arabicPeriod"/>
            </a:pPr>
            <a:r>
              <a:rPr lang="pt-BR">
                <a:latin typeface="Amazon Ember" panose="020B0603020204020204" pitchFamily="34" charset="0"/>
                <a:ea typeface="Amazon Ember" panose="020B0603020204020204" pitchFamily="34" charset="0"/>
                <a:cs typeface="Amazon Ember" panose="020B0603020204020204" pitchFamily="34" charset="0"/>
              </a:rPr>
              <a:t>Criação de balanceador de carga</a:t>
            </a:r>
          </a:p>
          <a:p>
            <a:pPr marL="228600" indent="-228600" rtl="0">
              <a:buAutoNum type="arabicPeriod"/>
            </a:pPr>
            <a:r>
              <a:rPr lang="pt-BR">
                <a:latin typeface="Amazon Ember" panose="020B0603020204020204" pitchFamily="34" charset="0"/>
                <a:ea typeface="Amazon Ember" panose="020B0603020204020204" pitchFamily="34" charset="0"/>
                <a:cs typeface="Amazon Ember" panose="020B0603020204020204" pitchFamily="34" charset="0"/>
              </a:rPr>
              <a:t>Testar a aplicação Web</a:t>
            </a:r>
          </a:p>
          <a:p>
            <a:pPr marL="228600" indent="-228600" rtl="0">
              <a:buAutoNum type="arabicPeriod"/>
            </a:pPr>
            <a:r>
              <a:rPr lang="pt-BR">
                <a:latin typeface="Amazon Ember" panose="020B0603020204020204" pitchFamily="34" charset="0"/>
                <a:ea typeface="Amazon Ember" panose="020B0603020204020204" pitchFamily="34" charset="0"/>
                <a:cs typeface="Amazon Ember" panose="020B0603020204020204" pitchFamily="34" charset="0"/>
              </a:rPr>
              <a:t>Teste de escalabilidade automática sob carga</a:t>
            </a:r>
            <a:endParaRPr lang="en-US" sz="1100" dirty="0">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7906422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a:latin typeface="Amazon Ember" panose="020B0603020204020204" pitchFamily="34" charset="0"/>
                <a:ea typeface="Amazon Ember" panose="020B0603020204020204" pitchFamily="34" charset="0"/>
                <a:cs typeface="Amazon Ember" panose="020B0603020204020204" pitchFamily="34" charset="0"/>
              </a:rPr>
              <a:t>As aplicações modernas precisam conseguir lidar com grandes quantidades de dados, sem tempo de inatividade e com tempos de resposta de subsegundos. Para atender a esses requisitos, você pode implementar um </a:t>
            </a:r>
            <a:r>
              <a:rPr lang="pt-BR" sz="1100">
                <a:latin typeface="Amazon Ember" panose="020B0603020204020204" pitchFamily="34" charset="0"/>
                <a:ea typeface="Amazon Ember" panose="020B0603020204020204" pitchFamily="34" charset="0"/>
                <a:cs typeface="Amazon Ember" panose="020B0603020204020204" pitchFamily="34" charset="0"/>
                <a:hlinkClick r:id="rId3"/>
              </a:rPr>
              <a:t>sistema reativo</a:t>
            </a:r>
            <a:r>
              <a:rPr lang="pt-BR" sz="1100">
                <a:latin typeface="Amazon Ember" panose="020B0603020204020204" pitchFamily="34" charset="0"/>
                <a:ea typeface="Amazon Ember" panose="020B0603020204020204" pitchFamily="34" charset="0"/>
                <a:cs typeface="Amazon Ember" panose="020B0603020204020204" pitchFamily="34" charset="0"/>
              </a:rPr>
              <a:t> que seja </a:t>
            </a:r>
            <a:r>
              <a:rPr lang="pt-BR">
                <a:latin typeface="Amazon Ember" panose="020B0603020204020204" pitchFamily="34" charset="0"/>
                <a:ea typeface="Amazon Ember" panose="020B0603020204020204" pitchFamily="34" charset="0"/>
                <a:cs typeface="Amazon Ember" panose="020B0603020204020204" pitchFamily="34" charset="0"/>
              </a:rPr>
              <a:t>elástico, resiliente, responsivo e orientado por mensagens. </a:t>
            </a:r>
            <a:r>
              <a:rPr lang="pt-BR" kern="120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Uma arquitetura reativa bem projetada pode economizar dinheiro e proporcionar uma melhor experiência para seus usuários.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pt-BR">
                <a:latin typeface="Amazon Ember" panose="020B0603020204020204" pitchFamily="34" charset="0"/>
                <a:ea typeface="Amazon Ember" panose="020B0603020204020204" pitchFamily="34" charset="0"/>
                <a:cs typeface="Amazon Ember" panose="020B0603020204020204" pitchFamily="34" charset="0"/>
              </a:rPr>
              <a:t>Neste módulo, você aprenderá a criar arquiteturas reativas na AWS que são elásticas, resilientes e responsivas. Você aprenderá sobre componentes orientados por mensagens para criar arquiteturas desacopladas em um módulo posterior.</a:t>
            </a: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390829390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4384635"/>
          </a:xfrm>
        </p:spPr>
        <p:txBody>
          <a:bodyPr rtlCol="0"/>
          <a:lstStyle/>
          <a:p>
            <a:pPr rtl="0"/>
            <a:r>
              <a:rPr lang="pt-BR" sz="1100">
                <a:latin typeface="Amazon Ember" panose="020B0603020204020204" pitchFamily="34" charset="0"/>
                <a:ea typeface="Amazon Ember" panose="020B0603020204020204" pitchFamily="34" charset="0"/>
                <a:cs typeface="Amazon Ember" panose="020B0603020204020204" pitchFamily="34" charset="0"/>
              </a:rPr>
              <a:t>O diagrama resume o que você terá criado depois de concluir o laboratório. </a:t>
            </a:r>
          </a:p>
        </p:txBody>
      </p:sp>
    </p:spTree>
    <p:extLst>
      <p:ext uri="{BB962C8B-B14F-4D97-AF65-F5344CB8AC3E}">
        <p14:creationId xmlns:p14="http://schemas.microsoft.com/office/powerpoint/2010/main" val="230667017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a:latin typeface="Amazon Ember" panose="020B0603020204020204" pitchFamily="34" charset="0"/>
                <a:ea typeface="Amazon Ember" panose="020B0603020204020204" pitchFamily="34" charset="0"/>
                <a:cs typeface="Amazon Ember" panose="020B0603020204020204" pitchFamily="34" charset="0"/>
              </a:rPr>
              <a:t>Agora é hora de começar o laboratório de desafio.</a:t>
            </a: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51407126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a:latin typeface="Amazon Ember" panose="020B0603020204020204" pitchFamily="34" charset="0"/>
                <a:ea typeface="Amazon Ember" panose="020B0603020204020204" pitchFamily="34" charset="0"/>
                <a:cs typeface="Amazon Ember" panose="020B0603020204020204" pitchFamily="34" charset="0"/>
              </a:rPr>
              <a:t>O instrutor pode promover uma conversa sobre as principais lições deste laboratório de desafio depois de você concluí-lo. </a:t>
            </a:r>
          </a:p>
        </p:txBody>
      </p:sp>
    </p:spTree>
    <p:extLst>
      <p:ext uri="{BB962C8B-B14F-4D97-AF65-F5344CB8AC3E}">
        <p14:creationId xmlns:p14="http://schemas.microsoft.com/office/powerpoint/2010/main" val="338151388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a:latin typeface="Amazon Ember" panose="020B0603020204020204" pitchFamily="34" charset="0"/>
                <a:ea typeface="Amazon Ember" panose="020B0603020204020204" pitchFamily="34" charset="0"/>
                <a:cs typeface="Amazon Ember" panose="020B0603020204020204" pitchFamily="34" charset="0"/>
              </a:rPr>
              <a:t>Agora é hora de revisar o módulo e encerrar com um teste de conhecimento e discussão sobre uma pergunta simulada do teste de certificação.</a:t>
            </a:r>
          </a:p>
        </p:txBody>
      </p:sp>
    </p:spTree>
    <p:extLst>
      <p:ext uri="{BB962C8B-B14F-4D97-AF65-F5344CB8AC3E}">
        <p14:creationId xmlns:p14="http://schemas.microsoft.com/office/powerpoint/2010/main" val="22354085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sz="1100">
                <a:latin typeface="Amazon Ember" panose="020B0603020204020204" pitchFamily="34" charset="0"/>
                <a:ea typeface="Amazon Ember" panose="020B0603020204020204" pitchFamily="34" charset="0"/>
                <a:cs typeface="Amazon Ember" panose="020B0603020204020204" pitchFamily="34" charset="0"/>
              </a:rPr>
              <a:t>Em resumo, neste módulo você aprendeu a:</a:t>
            </a:r>
          </a:p>
          <a:p>
            <a:pPr rtl="0"/>
            <a:endParaRPr lang="en-US" sz="1100" dirty="0">
              <a:latin typeface="Amazon Ember" panose="020B0603020204020204" pitchFamily="34" charset="0"/>
              <a:ea typeface="Amazon Ember" panose="020B0603020204020204" pitchFamily="34" charset="0"/>
              <a:cs typeface="Amazon Ember" panose="020B0603020204020204" pitchFamily="34" charset="0"/>
            </a:endParaRPr>
          </a:p>
          <a:p>
            <a:pPr marL="171450" indent="-171450" rtl="0">
              <a:buFont typeface="Arial" panose="020B0604020202020204" pitchFamily="34" charset="0"/>
              <a:buChar char="•"/>
            </a:pPr>
            <a:r>
              <a:rPr lang="pt-BR" sz="1100">
                <a:latin typeface="Amazon Ember" panose="020B0603020204020204" pitchFamily="34" charset="0"/>
                <a:ea typeface="Amazon Ember" panose="020B0603020204020204" pitchFamily="34" charset="0"/>
                <a:cs typeface="Amazon Ember" panose="020B0603020204020204" pitchFamily="34" charset="0"/>
              </a:rPr>
              <a:t>Usar o Amazon EC2 Auto Scaling dentro de uma arquitetura para promover elasticidade</a:t>
            </a:r>
          </a:p>
          <a:p>
            <a:pPr marL="171450" indent="-171450" rtl="0">
              <a:buFont typeface="Arial" panose="020B0604020202020204" pitchFamily="34" charset="0"/>
              <a:buChar char="•"/>
            </a:pPr>
            <a:r>
              <a:rPr lang="pt-BR" sz="1100">
                <a:latin typeface="Amazon Ember" panose="020B0603020204020204" pitchFamily="34" charset="0"/>
                <a:ea typeface="Amazon Ember" panose="020B0603020204020204" pitchFamily="34" charset="0"/>
                <a:cs typeface="Amazon Ember" panose="020B0603020204020204" pitchFamily="34" charset="0"/>
              </a:rPr>
              <a:t>Explicar como dimensionar seus recursos de banco de dados</a:t>
            </a:r>
          </a:p>
          <a:p>
            <a:pPr marL="171450" indent="-171450" rtl="0">
              <a:buFont typeface="Arial" panose="020B0604020202020204" pitchFamily="34" charset="0"/>
              <a:buChar char="•"/>
            </a:pPr>
            <a:r>
              <a:rPr lang="pt-BR" sz="1100">
                <a:latin typeface="Amazon Ember" panose="020B0603020204020204" pitchFamily="34" charset="0"/>
                <a:ea typeface="Amazon Ember" panose="020B0603020204020204" pitchFamily="34" charset="0"/>
                <a:cs typeface="Amazon Ember" panose="020B0603020204020204" pitchFamily="34" charset="0"/>
              </a:rPr>
              <a:t>Implantar um Application Load Balancer para criar um ambiente altamente disponível</a:t>
            </a:r>
          </a:p>
          <a:p>
            <a:pPr marL="171450" indent="-171450" rtl="0">
              <a:buFont typeface="Arial" panose="020B0604020202020204" pitchFamily="34" charset="0"/>
              <a:buChar char="•"/>
            </a:pPr>
            <a:r>
              <a:rPr lang="pt-BR" sz="1100">
                <a:latin typeface="Amazon Ember" panose="020B0603020204020204" pitchFamily="34" charset="0"/>
                <a:ea typeface="Amazon Ember" panose="020B0603020204020204" pitchFamily="34" charset="0"/>
                <a:cs typeface="Amazon Ember" panose="020B0603020204020204" pitchFamily="34" charset="0"/>
              </a:rPr>
              <a:t>Usar o Amazon Route 53 para failover de DNS</a:t>
            </a:r>
          </a:p>
          <a:p>
            <a:pPr marL="171450" indent="-171450" rtl="0">
              <a:buFont typeface="Arial" panose="020B0604020202020204" pitchFamily="34" charset="0"/>
              <a:buChar char="•"/>
            </a:pPr>
            <a:r>
              <a:rPr lang="pt-BR" sz="1100">
                <a:latin typeface="Amazon Ember" panose="020B0603020204020204" pitchFamily="34" charset="0"/>
                <a:ea typeface="Amazon Ember" panose="020B0603020204020204" pitchFamily="34" charset="0"/>
                <a:cs typeface="Amazon Ember" panose="020B0603020204020204" pitchFamily="34" charset="0"/>
              </a:rPr>
              <a:t>Criar um ambiente altamente disponível</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100">
                <a:latin typeface="Amazon Ember" panose="020B0603020204020204" pitchFamily="34" charset="0"/>
                <a:ea typeface="Amazon Ember" panose="020B0603020204020204" pitchFamily="34" charset="0"/>
                <a:cs typeface="Amazon Ember" panose="020B0603020204020204" pitchFamily="34" charset="0"/>
              </a:rPr>
              <a:t>Projetar arquiteturas que usam o Amazon CloudWatch para monitorar recursos e reagir de acordo</a:t>
            </a:r>
          </a:p>
        </p:txBody>
      </p:sp>
    </p:spTree>
    <p:extLst>
      <p:ext uri="{BB962C8B-B14F-4D97-AF65-F5344CB8AC3E}">
        <p14:creationId xmlns:p14="http://schemas.microsoft.com/office/powerpoint/2010/main" val="71854473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a:latin typeface="Amazon Ember" panose="020B0603020204020204" pitchFamily="34" charset="0"/>
                <a:ea typeface="Amazon Ember" panose="020B0603020204020204" pitchFamily="34" charset="0"/>
                <a:cs typeface="Amazon Ember" panose="020B0603020204020204" pitchFamily="34" charset="0"/>
              </a:rPr>
              <a:t>Está na hora de fazer o teste de conhecimento deste módulo.</a:t>
            </a:r>
          </a:p>
        </p:txBody>
      </p:sp>
    </p:spTree>
    <p:extLst>
      <p:ext uri="{BB962C8B-B14F-4D97-AF65-F5344CB8AC3E}">
        <p14:creationId xmlns:p14="http://schemas.microsoft.com/office/powerpoint/2010/main" val="167319743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a:latin typeface="Amazon Ember" panose="020B0603020204020204" pitchFamily="34" charset="0"/>
                <a:ea typeface="Amazon Ember" panose="020B0603020204020204" pitchFamily="34" charset="0"/>
                <a:cs typeface="Amazon Ember" panose="020B0603020204020204" pitchFamily="34" charset="0"/>
              </a:rPr>
              <a:t>Leia as respostas oferecidas e exclua as erradas com base nas palavras-chave destacadas anteriormente.</a:t>
            </a: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pt-BR" b="1" i="1" kern="120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A resposta correta é a C</a:t>
            </a:r>
            <a:r>
              <a:rPr lang="pt-BR" i="1" kern="120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instância do EC2. </a:t>
            </a:r>
            <a:r>
              <a:rPr lang="pt-BR" kern="120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Uma única instância do EC2 não é dimensionada e é um único ponto de falha na arquitetura. Uma solução melhor seria ter instâncias do EC2 em um grupo de Auto Scaling em duas zonas de disponibilidade e fazer com que elas leiam mensagens da fila. As outras respostas são todos os serviços gerenciados que podem ser configurados para serem dimensionados ou que são dimensionados automaticamente.</a:t>
            </a: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345887816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100">
                <a:latin typeface="Amazon Ember" panose="020B0603020204020204" pitchFamily="34" charset="0"/>
                <a:ea typeface="Amazon Ember" panose="020B0603020204020204" pitchFamily="34" charset="0"/>
                <a:cs typeface="Amazon Ember" panose="020B0603020204020204" pitchFamily="34" charset="0"/>
              </a:rPr>
              <a:t>Se quiser saber mais sobre os tópicos abordados neste módulo, estes recursos adicionais podem ser úteis: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dirty="0">
              <a:latin typeface="Amazon Ember" panose="020B0603020204020204" pitchFamily="34" charset="0"/>
              <a:ea typeface="Amazon Ember" panose="020B0603020204020204" pitchFamily="34" charset="0"/>
              <a:cs typeface="Amazon Ember" panose="020B0603020204020204" pitchFamily="34" charset="0"/>
            </a:endParaRPr>
          </a:p>
          <a:p>
            <a:pPr marL="171450" indent="-171450" rtl="0">
              <a:buFont typeface="Arial" panose="020B0604020202020204" pitchFamily="34" charset="0"/>
              <a:buChar char="•"/>
            </a:pPr>
            <a:r>
              <a:rPr lang="pt-BR">
                <a:latin typeface="Amazon Ember" panose="020B0603020204020204" pitchFamily="34" charset="0"/>
                <a:ea typeface="Amazon Ember" panose="020B0603020204020204" pitchFamily="34" charset="0"/>
                <a:cs typeface="Amazon Ember" panose="020B0603020204020204" pitchFamily="34" charset="0"/>
                <a:hlinkClick r:id="rId3"/>
              </a:rPr>
              <a:t>Fácil de criar: políticas de monitoramento de alvo do Auto Scaling</a:t>
            </a: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marL="171450" indent="-171450" rtl="0">
              <a:buFont typeface="Arial" panose="020B0604020202020204" pitchFamily="34" charset="0"/>
              <a:buChar char="•"/>
            </a:pPr>
            <a:r>
              <a:rPr lang="pt-BR">
                <a:latin typeface="Amazon Ember" panose="020B0603020204020204" pitchFamily="34" charset="0"/>
                <a:ea typeface="Amazon Ember" panose="020B0603020204020204" pitchFamily="34" charset="0"/>
                <a:cs typeface="Amazon Ember" panose="020B0603020204020204" pitchFamily="34" charset="0"/>
                <a:hlinkClick r:id="rId4"/>
              </a:rPr>
              <a:t>Introdução ao Amazon Elastic Load Balancer – aplicação</a:t>
            </a: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marL="171450" indent="-171450" rtl="0">
              <a:buFont typeface="Arial" panose="020B0604020202020204" pitchFamily="34" charset="0"/>
              <a:buChar char="•"/>
            </a:pPr>
            <a:r>
              <a:rPr lang="pt-BR">
                <a:latin typeface="Amazon Ember" panose="020B0603020204020204" pitchFamily="34" charset="0"/>
                <a:ea typeface="Amazon Ember" panose="020B0603020204020204" pitchFamily="34" charset="0"/>
                <a:cs typeface="Amazon Ember" panose="020B0603020204020204" pitchFamily="34" charset="0"/>
                <a:hlinkClick r:id="rId5"/>
              </a:rPr>
              <a:t>Configuração do grupo de Auto Scaling com ELB Elastic Load Balancer</a:t>
            </a: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marL="171450" indent="-171450" rtl="0">
              <a:buFont typeface="Arial" panose="020B0604020202020204" pitchFamily="34" charset="0"/>
              <a:buChar char="•"/>
            </a:pPr>
            <a:r>
              <a:rPr lang="pt-BR" sz="1100">
                <a:latin typeface="Amazon Ember" panose="020B0603020204020204" pitchFamily="34" charset="0"/>
                <a:ea typeface="Amazon Ember" panose="020B0603020204020204" pitchFamily="34" charset="0"/>
                <a:cs typeface="Amazon Ember" panose="020B0603020204020204" pitchFamily="34" charset="0"/>
                <a:hlinkClick r:id="rId6"/>
              </a:rPr>
              <a:t>O que é um Application Load Balancer?</a:t>
            </a:r>
            <a:r>
              <a:rPr lang="pt-BR">
                <a:latin typeface="Amazon Ember" panose="020B0603020204020204" pitchFamily="34" charset="0"/>
                <a:ea typeface="Amazon Ember" panose="020B0603020204020204" pitchFamily="34" charset="0"/>
                <a:cs typeface="Amazon Ember" panose="020B0603020204020204" pitchFamily="34" charset="0"/>
              </a:rPr>
              <a:t> </a:t>
            </a: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marL="171450" indent="-171450" rtl="0">
              <a:buFont typeface="Arial" panose="020B0604020202020204" pitchFamily="34" charset="0"/>
              <a:buChar char="•"/>
            </a:pP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424382349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sz="1100">
                <a:latin typeface="Amazon Ember" panose="020B0603020204020204" pitchFamily="34" charset="0"/>
                <a:ea typeface="Amazon Ember" panose="020B0603020204020204" pitchFamily="34" charset="0"/>
                <a:cs typeface="Amazon Ember" panose="020B0603020204020204" pitchFamily="34" charset="0"/>
              </a:rPr>
              <a:t>Agradecemos por concluir este módulo.</a:t>
            </a:r>
            <a:endParaRPr lang="en-US" sz="1100" dirty="0">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13269370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sz="1100">
                <a:latin typeface="Amazon Ember" panose="020B0603020204020204" pitchFamily="34" charset="0"/>
                <a:ea typeface="Amazon Ember" panose="020B0603020204020204" pitchFamily="34" charset="0"/>
                <a:cs typeface="Amazon Ember" panose="020B0603020204020204" pitchFamily="34" charset="0"/>
              </a:rPr>
              <a:t>Apresentação da Seção 2: Dimensionar recursos de computação.</a:t>
            </a:r>
          </a:p>
        </p:txBody>
      </p:sp>
    </p:spTree>
    <p:extLst>
      <p:ext uri="{BB962C8B-B14F-4D97-AF65-F5344CB8AC3E}">
        <p14:creationId xmlns:p14="http://schemas.microsoft.com/office/powerpoint/2010/main" val="37589076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dirty="0">
                <a:latin typeface="Amazon Ember" panose="020B0603020204020204" pitchFamily="34" charset="0"/>
                <a:ea typeface="Amazon Ember" panose="020B0603020204020204" pitchFamily="34" charset="0"/>
                <a:cs typeface="Amazon Ember" panose="020B0603020204020204" pitchFamily="34" charset="0"/>
              </a:rPr>
              <a:t>Uma característica de uma arquitetura reativa é a elasticidade. </a:t>
            </a:r>
            <a:r>
              <a:rPr lang="pt-BR" i="1" dirty="0">
                <a:latin typeface="Amazon Ember" panose="020B0603020204020204" pitchFamily="34" charset="0"/>
                <a:ea typeface="Amazon Ember" panose="020B0603020204020204" pitchFamily="34" charset="0"/>
                <a:cs typeface="Amazon Ember" panose="020B0603020204020204" pitchFamily="34" charset="0"/>
              </a:rPr>
              <a:t>Elasticidade</a:t>
            </a:r>
            <a:r>
              <a:rPr lang="pt-BR" dirty="0">
                <a:latin typeface="Amazon Ember" panose="020B0603020204020204" pitchFamily="34" charset="0"/>
                <a:ea typeface="Amazon Ember" panose="020B0603020204020204" pitchFamily="34" charset="0"/>
                <a:cs typeface="Amazon Ember" panose="020B0603020204020204" pitchFamily="34" charset="0"/>
              </a:rPr>
              <a:t> significa que a infraestrutura pode se expandir e contrair quando as necessidades de capacidade mudam. Você pode adquirir recursos quando precisar e liberar recursos quando não precisar. </a:t>
            </a: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rtl="0"/>
            <a:r>
              <a:rPr lang="pt-BR" dirty="0">
                <a:latin typeface="Amazon Ember" panose="020B0603020204020204" pitchFamily="34" charset="0"/>
                <a:ea typeface="Amazon Ember" panose="020B0603020204020204" pitchFamily="34" charset="0"/>
                <a:cs typeface="Amazon Ember" panose="020B0603020204020204" pitchFamily="34" charset="0"/>
              </a:rPr>
              <a:t>A elasticidade permite:</a:t>
            </a:r>
          </a:p>
          <a:p>
            <a:pPr rtl="0"/>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marL="171450" indent="-171450" rtl="0">
              <a:buFont typeface="Arial" panose="020B0604020202020204" pitchFamily="34" charset="0"/>
              <a:buChar char="•"/>
            </a:pPr>
            <a:r>
              <a:rPr lang="pt-BR" dirty="0">
                <a:latin typeface="Amazon Ember" panose="020B0603020204020204" pitchFamily="34" charset="0"/>
                <a:ea typeface="Amazon Ember" panose="020B0603020204020204" pitchFamily="34" charset="0"/>
                <a:cs typeface="Amazon Ember" panose="020B0603020204020204" pitchFamily="34" charset="0"/>
              </a:rPr>
              <a:t>Aumentar o número de servidores Web quando o tráfego para sua aplicação aumentar</a:t>
            </a:r>
          </a:p>
          <a:p>
            <a:pPr marL="171450" indent="-171450" rtl="0">
              <a:buFont typeface="Arial" panose="020B0604020202020204" pitchFamily="34" charset="0"/>
              <a:buChar char="•"/>
            </a:pPr>
            <a:r>
              <a:rPr lang="pt-BR" dirty="0">
                <a:latin typeface="Amazon Ember" panose="020B0603020204020204" pitchFamily="34" charset="0"/>
                <a:ea typeface="Amazon Ember" panose="020B0603020204020204" pitchFamily="34" charset="0"/>
                <a:cs typeface="Amazon Ember" panose="020B0603020204020204" pitchFamily="34" charset="0"/>
              </a:rPr>
              <a:t>Reduzir a capacidade de gravação em seu banco de dados quando esse tráfego diminuir</a:t>
            </a:r>
          </a:p>
          <a:p>
            <a:pPr marL="171450" indent="-171450" rtl="0">
              <a:buFont typeface="Arial" panose="020B0604020202020204" pitchFamily="34" charset="0"/>
              <a:buChar char="•"/>
            </a:pPr>
            <a:r>
              <a:rPr lang="pt-BR" dirty="0">
                <a:latin typeface="Amazon Ember" panose="020B0603020204020204" pitchFamily="34" charset="0"/>
                <a:ea typeface="Amazon Ember" panose="020B0603020204020204" pitchFamily="34" charset="0"/>
                <a:cs typeface="Amazon Ember" panose="020B0603020204020204" pitchFamily="34" charset="0"/>
              </a:rPr>
              <a:t>Lidar com a flutuação diária da demanda em toda a sua arquitetura</a:t>
            </a:r>
          </a:p>
          <a:p>
            <a:pPr marL="171450" indent="-171450" rtl="0">
              <a:buFont typeface="Arial" panose="020B0604020202020204" pitchFamily="34" charset="0"/>
              <a:buChar char="•"/>
            </a:pP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marL="0" indent="0" rtl="0">
              <a:buFont typeface="Arial" panose="020B0604020202020204" pitchFamily="34" charset="0"/>
              <a:buNone/>
            </a:pPr>
            <a:r>
              <a:rPr lang="pt-BR" dirty="0">
                <a:latin typeface="Amazon Ember" panose="020B0603020204020204" pitchFamily="34" charset="0"/>
                <a:ea typeface="Amazon Ember" panose="020B0603020204020204" pitchFamily="34" charset="0"/>
                <a:cs typeface="Amazon Ember" panose="020B0603020204020204" pitchFamily="34" charset="0"/>
              </a:rPr>
              <a:t>No exemplo da cafeteria, a elasticidade é importante porque, após o programa de TV ir ao ar, o site poderá sentir um aumento imediato no tráfego. O tráfego pode cair para níveis normais após uma semana ou aumentar novamente durante a época de férias.</a:t>
            </a:r>
          </a:p>
        </p:txBody>
      </p:sp>
    </p:spTree>
    <p:extLst>
      <p:ext uri="{BB962C8B-B14F-4D97-AF65-F5344CB8AC3E}">
        <p14:creationId xmlns:p14="http://schemas.microsoft.com/office/powerpoint/2010/main" val="299383350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2.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3.xml"/><Relationship Id="rId4"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4.xml"/><Relationship Id="rId4"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5.xml"/><Relationship Id="rId4"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Master" Target="../slideMasters/slideMaster1.xml"/><Relationship Id="rId1" Type="http://schemas.openxmlformats.org/officeDocument/2006/relationships/tags" Target="../tags/tag16.xml"/><Relationship Id="rId4"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7.xml"/><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8.xml"/><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9.xml"/><Relationship Id="rId4"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20.xml"/><Relationship Id="rId4"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2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2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23.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24.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Master" Target="../slideMasters/slideMaster1.xml"/><Relationship Id="rId1" Type="http://schemas.openxmlformats.org/officeDocument/2006/relationships/tags" Target="../tags/tag25.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Master" Target="../slideMasters/slideMaster1.xml"/><Relationship Id="rId1" Type="http://schemas.openxmlformats.org/officeDocument/2006/relationships/tags" Target="../tags/tag6.xml"/><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7.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8.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9.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0.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8C3AF6D-2BEF-7049-86B4-BA8E93A54A93}"/>
              </a:ext>
              <a:ext uri="{C183D7F6-B498-43B3-948B-1728B52AA6E4}">
                <adec:decorative xmlns:adec="http://schemas.microsoft.com/office/drawing/2017/decorative" xmlns="" val="1"/>
              </a:ext>
            </a:extLst>
          </p:cNvPr>
          <p:cNvPicPr>
            <a:picLocks noChangeAspect="1"/>
          </p:cNvPicPr>
          <p:nvPr userDrawn="1"/>
        </p:nvPicPr>
        <p:blipFill>
          <a:blip r:embed="rId3"/>
          <a:stretch>
            <a:fillRect/>
          </a:stretch>
        </p:blipFill>
        <p:spPr>
          <a:xfrm>
            <a:off x="-81023" y="-47919"/>
            <a:ext cx="12361762" cy="6958182"/>
          </a:xfrm>
          <a:prstGeom prst="rect">
            <a:avLst/>
          </a:prstGeom>
        </p:spPr>
      </p:pic>
      <p:pic>
        <p:nvPicPr>
          <p:cNvPr id="7" name="Picture 6">
            <a:extLst>
              <a:ext uri="{FF2B5EF4-FFF2-40B4-BE49-F238E27FC236}">
                <a16:creationId xmlns:a16="http://schemas.microsoft.com/office/drawing/2014/main" id="{63FC9937-4309-1345-9FFE-12A8DD2FC6B5}"/>
              </a:ext>
              <a:ext uri="{C183D7F6-B498-43B3-948B-1728B52AA6E4}">
                <adec:decorative xmlns:adec="http://schemas.microsoft.com/office/drawing/2017/decorative" xmlns="" val="1"/>
              </a:ext>
            </a:extLst>
          </p:cNvPr>
          <p:cNvPicPr>
            <a:picLocks noChangeAspect="1"/>
          </p:cNvPicPr>
          <p:nvPr userDrawn="1"/>
        </p:nvPicPr>
        <p:blipFill>
          <a:blip r:embed="rId4"/>
          <a:stretch>
            <a:fillRect/>
          </a:stretch>
        </p:blipFill>
        <p:spPr>
          <a:xfrm>
            <a:off x="9931098" y="6089839"/>
            <a:ext cx="1772656" cy="449073"/>
          </a:xfrm>
          <a:prstGeom prst="rect">
            <a:avLst/>
          </a:prstGeom>
        </p:spPr>
      </p:pic>
      <p:sp>
        <p:nvSpPr>
          <p:cNvPr id="5" name="Text Placeholder 3">
            <a:extLst>
              <a:ext uri="{FF2B5EF4-FFF2-40B4-BE49-F238E27FC236}">
                <a16:creationId xmlns:a16="http://schemas.microsoft.com/office/drawing/2014/main" id="{984EADBC-1FCF-4148-AFB8-F0370FE66BDA}"/>
              </a:ext>
            </a:extLst>
          </p:cNvPr>
          <p:cNvSpPr>
            <a:spLocks noGrp="1"/>
          </p:cNvSpPr>
          <p:nvPr>
            <p:ph type="body" sz="quarter" idx="10" hasCustomPrompt="1"/>
          </p:nvPr>
        </p:nvSpPr>
        <p:spPr>
          <a:xfrm>
            <a:off x="419100" y="2554356"/>
            <a:ext cx="8059738" cy="488498"/>
          </a:xfrm>
        </p:spPr>
        <p:txBody>
          <a:bodyPr rtlCol="0">
            <a:normAutofit/>
          </a:bodyPr>
          <a:lstStyle>
            <a:lvl1pPr marL="0" indent="0">
              <a:buNone/>
              <a:defRPr sz="2000" b="0" spc="300">
                <a:solidFill>
                  <a:schemeClr val="bg1"/>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rtl="0"/>
            <a:r>
              <a:rPr lang="pt-BR"/>
              <a:t>CLICK TO EDIT MASTER TITLE STYLE</a:t>
            </a:r>
          </a:p>
        </p:txBody>
      </p:sp>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191940"/>
            <a:ext cx="11353800" cy="474119"/>
          </a:xfrm>
        </p:spPr>
        <p:txBody>
          <a:bodyPr rtlCol="0">
            <a:noAutofit/>
          </a:bodyPr>
          <a:lstStyle>
            <a:lvl1pPr>
              <a:defRPr sz="6000">
                <a:solidFill>
                  <a:schemeClr val="bg1"/>
                </a:solidFill>
              </a:defRPr>
            </a:lvl1pPr>
          </a:lstStyle>
          <a:p>
            <a:pPr rtl="0"/>
            <a:r>
              <a:rPr lang="pt-BR"/>
              <a:t>Click to edit Master title style</a:t>
            </a:r>
            <a:endParaRPr lang="en-US" dirty="0"/>
          </a:p>
        </p:txBody>
      </p:sp>
    </p:spTree>
    <p:custDataLst>
      <p:tags r:id="rId1"/>
    </p:custDataLst>
    <p:extLst>
      <p:ext uri="{BB962C8B-B14F-4D97-AF65-F5344CB8AC3E}">
        <p14:creationId xmlns:p14="http://schemas.microsoft.com/office/powerpoint/2010/main" val="3333185800"/>
      </p:ext>
    </p:extLst>
  </p:cSld>
  <p:clrMapOvr>
    <a:masterClrMapping/>
  </p:clrMapOvr>
  <p:extLst mod="1">
    <p:ext uri="{DCECCB84-F9BA-43D5-87BE-67443E8EF086}">
      <p15:sldGuideLst xmlns:p15="http://schemas.microsoft.com/office/powerpoint/2012/main">
        <p15:guide id="1" orient="horz" pos="216">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Cod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EC45EB5-28C4-4544-A323-D73218CA9315}"/>
              </a:ext>
              <a:ext uri="{C183D7F6-B498-43B3-948B-1728B52AA6E4}">
                <adec:decorative xmlns:adec="http://schemas.microsoft.com/office/drawing/2017/decorative" xmlns="" val="1"/>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p:spPr>
        <p:txBody>
          <a:bodyPr rtlCol="0">
            <a:noAutofit/>
          </a:bodyPr>
          <a:lstStyle>
            <a:lvl1pPr>
              <a:defRPr sz="4000">
                <a:solidFill>
                  <a:schemeClr val="bg1"/>
                </a:solidFill>
              </a:defRPr>
            </a:lvl1pPr>
          </a:lstStyle>
          <a:p>
            <a:pPr rtl="0"/>
            <a:r>
              <a:rPr lang="pt-BR"/>
              <a:t>Click to edit Master title style</a:t>
            </a:r>
            <a:endParaRPr lang="en-US" dirty="0"/>
          </a:p>
        </p:txBody>
      </p:sp>
      <p:pic>
        <p:nvPicPr>
          <p:cNvPr id="8" name="Picture 7">
            <a:extLst>
              <a:ext uri="{FF2B5EF4-FFF2-40B4-BE49-F238E27FC236}">
                <a16:creationId xmlns:a16="http://schemas.microsoft.com/office/drawing/2014/main" id="{FD64CDEF-A244-5649-B243-5BDF609659DF}"/>
              </a:ext>
              <a:ext uri="{C183D7F6-B498-43B3-948B-1728B52AA6E4}">
                <adec:decorative xmlns:adec="http://schemas.microsoft.com/office/drawing/2017/decorative" xmlns="" val="1"/>
              </a:ext>
            </a:extLst>
          </p:cNvPr>
          <p:cNvPicPr>
            <a:picLocks noChangeAspect="1"/>
          </p:cNvPicPr>
          <p:nvPr userDrawn="1"/>
        </p:nvPicPr>
        <p:blipFill>
          <a:blip r:embed="rId4"/>
          <a:stretch>
            <a:fillRect/>
          </a:stretch>
        </p:blipFill>
        <p:spPr>
          <a:xfrm>
            <a:off x="9909198" y="365125"/>
            <a:ext cx="1772656" cy="449073"/>
          </a:xfrm>
          <a:prstGeom prst="rect">
            <a:avLst/>
          </a:prstGeom>
        </p:spPr>
      </p:pic>
      <p:sp>
        <p:nvSpPr>
          <p:cNvPr id="3" name="Content Placeholder 2">
            <a:extLst>
              <a:ext uri="{FF2B5EF4-FFF2-40B4-BE49-F238E27FC236}">
                <a16:creationId xmlns:a16="http://schemas.microsoft.com/office/drawing/2014/main" id="{4FBB0127-ED7F-7C41-B530-EB0C6E8B5AE1}"/>
              </a:ext>
            </a:extLst>
          </p:cNvPr>
          <p:cNvSpPr>
            <a:spLocks noGrp="1"/>
          </p:cNvSpPr>
          <p:nvPr>
            <p:ph idx="1" hasCustomPrompt="1"/>
          </p:nvPr>
        </p:nvSpPr>
        <p:spPr>
          <a:xfrm>
            <a:off x="419100" y="1528175"/>
            <a:ext cx="11353800" cy="4648788"/>
          </a:xfrm>
        </p:spPr>
        <p:txBody>
          <a:bodyPr rtlCol="0">
            <a:noAutofit/>
          </a:bodyPr>
          <a:lstStyle>
            <a:lvl1pPr marL="0" indent="0">
              <a:buNone/>
              <a:defRPr sz="1400">
                <a:solidFill>
                  <a:schemeClr val="tx1"/>
                </a:solidFill>
                <a:latin typeface="Courier New" panose="02070309020205020404" pitchFamily="49" charset="0"/>
              </a:defRPr>
            </a:lvl1pPr>
          </a:lstStyle>
          <a:p>
            <a:pPr lvl="0" rtl="0"/>
            <a:r>
              <a:rPr lang="pt-BR" dirty="0"/>
              <a:t>; </a:t>
            </a:r>
            <a:r>
              <a:rPr lang="pt-BR" dirty="0" err="1"/>
              <a:t>Syntax</a:t>
            </a:r>
            <a:r>
              <a:rPr lang="pt-BR" dirty="0"/>
              <a:t> Test file for 68k Assembly </a:t>
            </a:r>
            <a:r>
              <a:rPr lang="pt-BR" dirty="0" err="1"/>
              <a:t>code</a:t>
            </a:r>
            <a:endParaRPr lang="pt-BR" dirty="0"/>
          </a:p>
          <a:p>
            <a:pPr lvl="0" rtl="0"/>
            <a:r>
              <a:rPr lang="pt-BR" dirty="0"/>
              <a:t>; Some </a:t>
            </a:r>
            <a:r>
              <a:rPr lang="pt-BR" dirty="0" err="1"/>
              <a:t>comments</a:t>
            </a:r>
            <a:r>
              <a:rPr lang="pt-BR" dirty="0"/>
              <a:t> </a:t>
            </a:r>
            <a:r>
              <a:rPr lang="pt-BR" dirty="0" err="1"/>
              <a:t>about</a:t>
            </a:r>
            <a:r>
              <a:rPr lang="pt-BR" dirty="0"/>
              <a:t> </a:t>
            </a:r>
            <a:r>
              <a:rPr lang="pt-BR" dirty="0" err="1"/>
              <a:t>this</a:t>
            </a:r>
            <a:r>
              <a:rPr lang="pt-BR" dirty="0"/>
              <a:t> file</a:t>
            </a:r>
          </a:p>
          <a:p>
            <a:pPr lvl="0" rtl="0"/>
            <a:r>
              <a:rPr lang="pt-BR" dirty="0"/>
              <a:t>.D0 00000000</a:t>
            </a:r>
          </a:p>
          <a:p>
            <a:pPr lvl="0" rtl="0"/>
            <a:r>
              <a:rPr lang="pt-BR" dirty="0"/>
              <a:t>MS 2100 00000002</a:t>
            </a:r>
          </a:p>
          <a:p>
            <a:pPr lvl="0" rtl="0"/>
            <a:r>
              <a:rPr lang="pt-BR" dirty="0"/>
              <a:t>MM 2000;DI</a:t>
            </a:r>
          </a:p>
          <a:p>
            <a:pPr lvl="0" rtl="0"/>
            <a:r>
              <a:rPr lang="pt-BR" dirty="0"/>
              <a:t>LEA.L $002100,A1</a:t>
            </a:r>
          </a:p>
          <a:p>
            <a:pPr lvl="0" rtl="0"/>
            <a:r>
              <a:rPr lang="pt-BR" dirty="0"/>
              <a:t>MOVE.L #2,-(A1)</a:t>
            </a:r>
          </a:p>
          <a:p>
            <a:pPr lvl="0" rtl="0"/>
            <a:r>
              <a:rPr lang="pt-BR" dirty="0"/>
              <a:t>BSR $00002050</a:t>
            </a:r>
          </a:p>
          <a:p>
            <a:pPr lvl="0" rtl="0"/>
            <a:r>
              <a:rPr lang="pt-BR" dirty="0"/>
              <a:t>MM 2050;DI</a:t>
            </a:r>
          </a:p>
          <a:p>
            <a:pPr lvl="0" rtl="0"/>
            <a:r>
              <a:rPr lang="pt-BR" dirty="0"/>
              <a:t>MOVE.L (A1)+,D1</a:t>
            </a:r>
          </a:p>
          <a:p>
            <a:pPr lvl="0" rtl="0"/>
            <a:r>
              <a:rPr lang="pt-BR" dirty="0"/>
              <a:t>MOVE.L (A1),D2</a:t>
            </a:r>
          </a:p>
          <a:p>
            <a:pPr lvl="0" rtl="0"/>
            <a:r>
              <a:rPr lang="pt-BR" dirty="0"/>
              <a:t>ADD.L D1,D2</a:t>
            </a:r>
          </a:p>
          <a:p>
            <a:pPr lvl="0" rtl="0"/>
            <a:r>
              <a:rPr lang="pt-BR" dirty="0"/>
              <a:t>MOVE.L D2,D0</a:t>
            </a:r>
          </a:p>
          <a:p>
            <a:pPr lvl="0" rtl="0"/>
            <a:r>
              <a:rPr lang="pt-BR" dirty="0"/>
              <a:t>RTS</a:t>
            </a:r>
          </a:p>
        </p:txBody>
      </p:sp>
      <p:sp>
        <p:nvSpPr>
          <p:cNvPr id="7" name="Footer Placeholder 4">
            <a:extLst>
              <a:ext uri="{FF2B5EF4-FFF2-40B4-BE49-F238E27FC236}">
                <a16:creationId xmlns:a16="http://schemas.microsoft.com/office/drawing/2014/main" id="{BE8EE179-7D32-EC44-9957-395A214B62CF}"/>
              </a:ext>
              <a:ext uri="{C183D7F6-B498-43B3-948B-1728B52AA6E4}">
                <adec:decorative xmlns:adec="http://schemas.microsoft.com/office/drawing/2017/decorative" xmlns=""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r>
              <a:rPr lang="pt-BR"/>
              <a:t>© 2020, Amazon Web Services, Inc. or its Affiliates. All rights reserved.</a:t>
            </a:r>
          </a:p>
        </p:txBody>
      </p:sp>
      <p:sp>
        <p:nvSpPr>
          <p:cNvPr id="6" name="Slide Number Placeholder 5">
            <a:extLst>
              <a:ext uri="{FF2B5EF4-FFF2-40B4-BE49-F238E27FC236}">
                <a16:creationId xmlns:a16="http://schemas.microsoft.com/office/drawing/2014/main" id="{F93D8A33-23FE-0C4F-9E8F-25B4C5AE7E2D}"/>
              </a:ext>
              <a:ext uri="{C183D7F6-B498-43B3-948B-1728B52AA6E4}">
                <adec:decorative xmlns:adec="http://schemas.microsoft.com/office/drawing/2017/decorative" xmlns="" val="1"/>
              </a:ext>
            </a:extLst>
          </p:cNvPr>
          <p:cNvSpPr>
            <a:spLocks noGrp="1"/>
          </p:cNvSpPr>
          <p:nvPr>
            <p:ph type="sldNum" sz="quarter" idx="12"/>
          </p:nvPr>
        </p:nvSpPr>
        <p:spPr/>
        <p:txBody>
          <a:bodyPr rtlCol="0"/>
          <a:lstStyle/>
          <a:p>
            <a:pPr rtl="0"/>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21459530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de 2 Up">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1350FA4A-B00E-C044-8FFB-45BB9BA4C7DB}"/>
              </a:ext>
              <a:ext uri="{C183D7F6-B498-43B3-948B-1728B52AA6E4}">
                <adec:decorative xmlns:adec="http://schemas.microsoft.com/office/drawing/2017/decorative" xmlns="" val="1"/>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rtlCol="0">
            <a:noAutofit/>
          </a:bodyPr>
          <a:lstStyle>
            <a:lvl1pPr>
              <a:defRPr sz="4000">
                <a:solidFill>
                  <a:schemeClr val="bg1"/>
                </a:solidFill>
              </a:defRPr>
            </a:lvl1pPr>
          </a:lstStyle>
          <a:p>
            <a:pPr rtl="0"/>
            <a:r>
              <a:rPr lang="pt-BR"/>
              <a:t>Click to edit Master title style</a:t>
            </a:r>
            <a:endParaRPr lang="en-US" dirty="0"/>
          </a:p>
        </p:txBody>
      </p:sp>
      <p:pic>
        <p:nvPicPr>
          <p:cNvPr id="16" name="Picture 15">
            <a:extLst>
              <a:ext uri="{FF2B5EF4-FFF2-40B4-BE49-F238E27FC236}">
                <a16:creationId xmlns:a16="http://schemas.microsoft.com/office/drawing/2014/main" id="{B49C5B5F-9EDC-CD4D-BA0B-49411FD11BBC}"/>
              </a:ext>
              <a:ext uri="{C183D7F6-B498-43B3-948B-1728B52AA6E4}">
                <adec:decorative xmlns:adec="http://schemas.microsoft.com/office/drawing/2017/decorative" xmlns="" val="1"/>
              </a:ext>
            </a:extLst>
          </p:cNvPr>
          <p:cNvPicPr>
            <a:picLocks noChangeAspect="1"/>
          </p:cNvPicPr>
          <p:nvPr userDrawn="1"/>
        </p:nvPicPr>
        <p:blipFill>
          <a:blip r:embed="rId4"/>
          <a:stretch>
            <a:fillRect/>
          </a:stretch>
        </p:blipFill>
        <p:spPr>
          <a:xfrm>
            <a:off x="9909198" y="365125"/>
            <a:ext cx="1772656" cy="449073"/>
          </a:xfrm>
          <a:prstGeom prst="rect">
            <a:avLst/>
          </a:prstGeom>
        </p:spPr>
      </p:pic>
      <p:sp>
        <p:nvSpPr>
          <p:cNvPr id="10" name="Content Placeholder 2">
            <a:extLst>
              <a:ext uri="{FF2B5EF4-FFF2-40B4-BE49-F238E27FC236}">
                <a16:creationId xmlns:a16="http://schemas.microsoft.com/office/drawing/2014/main" id="{F3BB2B80-1B59-A143-BE75-CCD366DF7CE5}"/>
              </a:ext>
            </a:extLst>
          </p:cNvPr>
          <p:cNvSpPr>
            <a:spLocks noGrp="1"/>
          </p:cNvSpPr>
          <p:nvPr>
            <p:ph idx="1" hasCustomPrompt="1"/>
          </p:nvPr>
        </p:nvSpPr>
        <p:spPr>
          <a:xfrm>
            <a:off x="419100" y="1528175"/>
            <a:ext cx="5504688" cy="4648788"/>
          </a:xfrm>
        </p:spPr>
        <p:txBody>
          <a:bodyPr rtlCol="0">
            <a:noAutofit/>
          </a:bodyPr>
          <a:lstStyle>
            <a:lvl1pPr marL="0" indent="0">
              <a:buNone/>
              <a:defRPr sz="1400">
                <a:solidFill>
                  <a:schemeClr val="tx1"/>
                </a:solidFill>
                <a:latin typeface="Courier New" panose="02070309020205020404" pitchFamily="49"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rtl="0"/>
            <a:r>
              <a:rPr lang="pt-BR" dirty="0"/>
              <a:t>; </a:t>
            </a:r>
            <a:r>
              <a:rPr lang="pt-BR" dirty="0" err="1"/>
              <a:t>Syntax</a:t>
            </a:r>
            <a:r>
              <a:rPr lang="pt-BR" dirty="0"/>
              <a:t> Test file for 68k Assembly </a:t>
            </a:r>
            <a:r>
              <a:rPr lang="pt-BR" dirty="0" err="1"/>
              <a:t>code</a:t>
            </a:r>
            <a:endParaRPr lang="pt-BR" dirty="0"/>
          </a:p>
          <a:p>
            <a:pPr lvl="0" rtl="0"/>
            <a:r>
              <a:rPr lang="pt-BR" dirty="0"/>
              <a:t>; Some </a:t>
            </a:r>
            <a:r>
              <a:rPr lang="pt-BR" dirty="0" err="1"/>
              <a:t>comments</a:t>
            </a:r>
            <a:r>
              <a:rPr lang="pt-BR" dirty="0"/>
              <a:t> </a:t>
            </a:r>
            <a:r>
              <a:rPr lang="pt-BR" dirty="0" err="1"/>
              <a:t>about</a:t>
            </a:r>
            <a:r>
              <a:rPr lang="pt-BR" dirty="0"/>
              <a:t> </a:t>
            </a:r>
            <a:r>
              <a:rPr lang="pt-BR" dirty="0" err="1"/>
              <a:t>this</a:t>
            </a:r>
            <a:r>
              <a:rPr lang="pt-BR" dirty="0"/>
              <a:t> file</a:t>
            </a:r>
          </a:p>
          <a:p>
            <a:pPr lvl="0" rtl="0"/>
            <a:r>
              <a:rPr lang="pt-BR" dirty="0"/>
              <a:t>.D0 00000000</a:t>
            </a:r>
          </a:p>
          <a:p>
            <a:pPr lvl="0" rtl="0"/>
            <a:r>
              <a:rPr lang="pt-BR" dirty="0"/>
              <a:t>MS 2100 00000002</a:t>
            </a:r>
          </a:p>
          <a:p>
            <a:pPr lvl="0" rtl="0"/>
            <a:r>
              <a:rPr lang="pt-BR" dirty="0"/>
              <a:t>MM 2000;DI</a:t>
            </a:r>
          </a:p>
          <a:p>
            <a:pPr lvl="0" rtl="0"/>
            <a:r>
              <a:rPr lang="pt-BR" dirty="0"/>
              <a:t>LEA.L $002100,A1</a:t>
            </a:r>
          </a:p>
          <a:p>
            <a:pPr lvl="0" rtl="0"/>
            <a:r>
              <a:rPr lang="pt-BR" dirty="0"/>
              <a:t>MOVE.L #2,-(A1)</a:t>
            </a:r>
          </a:p>
          <a:p>
            <a:pPr lvl="0" rtl="0"/>
            <a:r>
              <a:rPr lang="pt-BR" dirty="0"/>
              <a:t>BSR $00002050</a:t>
            </a:r>
          </a:p>
          <a:p>
            <a:pPr lvl="0" rtl="0"/>
            <a:r>
              <a:rPr lang="pt-BR" dirty="0"/>
              <a:t>MM 2050;DI</a:t>
            </a:r>
          </a:p>
          <a:p>
            <a:pPr lvl="0" rtl="0"/>
            <a:r>
              <a:rPr lang="pt-BR" dirty="0"/>
              <a:t>MOVE.L (A1)+,D1</a:t>
            </a:r>
          </a:p>
          <a:p>
            <a:pPr lvl="0" rtl="0"/>
            <a:r>
              <a:rPr lang="pt-BR" dirty="0"/>
              <a:t>MOVE.L (A1),D2</a:t>
            </a:r>
          </a:p>
          <a:p>
            <a:pPr lvl="0" rtl="0"/>
            <a:r>
              <a:rPr lang="pt-BR" dirty="0"/>
              <a:t>ADD.L D1,D2</a:t>
            </a:r>
          </a:p>
          <a:p>
            <a:pPr lvl="0" rtl="0"/>
            <a:r>
              <a:rPr lang="pt-BR" dirty="0"/>
              <a:t>MOVE.L D2,D0</a:t>
            </a:r>
          </a:p>
          <a:p>
            <a:pPr lvl="0" rtl="0"/>
            <a:r>
              <a:rPr lang="pt-BR" dirty="0"/>
              <a:t>RTS</a:t>
            </a:r>
          </a:p>
          <a:p>
            <a:pPr lvl="0" rtl="0"/>
            <a:endParaRPr lang="en-US" dirty="0"/>
          </a:p>
        </p:txBody>
      </p:sp>
      <p:sp>
        <p:nvSpPr>
          <p:cNvPr id="12" name="Content Placeholder 2">
            <a:extLst>
              <a:ext uri="{FF2B5EF4-FFF2-40B4-BE49-F238E27FC236}">
                <a16:creationId xmlns:a16="http://schemas.microsoft.com/office/drawing/2014/main" id="{D773890F-7993-BE4F-83AC-886113878E8D}"/>
              </a:ext>
            </a:extLst>
          </p:cNvPr>
          <p:cNvSpPr>
            <a:spLocks noGrp="1"/>
          </p:cNvSpPr>
          <p:nvPr>
            <p:ph idx="13" hasCustomPrompt="1"/>
          </p:nvPr>
        </p:nvSpPr>
        <p:spPr>
          <a:xfrm>
            <a:off x="6246312" y="1524228"/>
            <a:ext cx="5504688" cy="4648788"/>
          </a:xfrm>
        </p:spPr>
        <p:txBody>
          <a:bodyPr rtlCol="0">
            <a:noAutofit/>
          </a:bodyPr>
          <a:lstStyle>
            <a:lvl1pPr marL="0" indent="0">
              <a:buNone/>
              <a:defRPr sz="1400">
                <a:solidFill>
                  <a:schemeClr val="tx1"/>
                </a:solidFill>
                <a:latin typeface="Courier New" panose="02070309020205020404" pitchFamily="49"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rtl="0"/>
            <a:r>
              <a:rPr lang="pt-BR" dirty="0"/>
              <a:t>; </a:t>
            </a:r>
            <a:r>
              <a:rPr lang="pt-BR" dirty="0" err="1"/>
              <a:t>Syntax</a:t>
            </a:r>
            <a:r>
              <a:rPr lang="pt-BR" dirty="0"/>
              <a:t> Test file for 68k Assembly </a:t>
            </a:r>
            <a:r>
              <a:rPr lang="pt-BR" dirty="0" err="1"/>
              <a:t>code</a:t>
            </a:r>
            <a:endParaRPr lang="pt-BR" dirty="0"/>
          </a:p>
          <a:p>
            <a:pPr lvl="0" rtl="0"/>
            <a:r>
              <a:rPr lang="pt-BR" dirty="0"/>
              <a:t>; Some </a:t>
            </a:r>
            <a:r>
              <a:rPr lang="pt-BR" dirty="0" err="1"/>
              <a:t>comments</a:t>
            </a:r>
            <a:r>
              <a:rPr lang="pt-BR" dirty="0"/>
              <a:t> </a:t>
            </a:r>
            <a:r>
              <a:rPr lang="pt-BR" dirty="0" err="1"/>
              <a:t>about</a:t>
            </a:r>
            <a:r>
              <a:rPr lang="pt-BR" dirty="0"/>
              <a:t> </a:t>
            </a:r>
            <a:r>
              <a:rPr lang="pt-BR" dirty="0" err="1"/>
              <a:t>this</a:t>
            </a:r>
            <a:r>
              <a:rPr lang="pt-BR" dirty="0"/>
              <a:t> file</a:t>
            </a:r>
          </a:p>
          <a:p>
            <a:pPr lvl="0" rtl="0"/>
            <a:r>
              <a:rPr lang="pt-BR" dirty="0"/>
              <a:t>.D0 00000000</a:t>
            </a:r>
          </a:p>
          <a:p>
            <a:pPr lvl="0" rtl="0"/>
            <a:r>
              <a:rPr lang="pt-BR" dirty="0"/>
              <a:t>MS 2100 00000002</a:t>
            </a:r>
          </a:p>
          <a:p>
            <a:pPr lvl="0" rtl="0"/>
            <a:r>
              <a:rPr lang="pt-BR" dirty="0"/>
              <a:t>MM 2000;DI</a:t>
            </a:r>
          </a:p>
          <a:p>
            <a:pPr lvl="0" rtl="0"/>
            <a:r>
              <a:rPr lang="pt-BR" dirty="0"/>
              <a:t>LEA.L $002100,A1</a:t>
            </a:r>
          </a:p>
          <a:p>
            <a:pPr lvl="0" rtl="0"/>
            <a:r>
              <a:rPr lang="pt-BR" dirty="0"/>
              <a:t>MOVE.L #2,-(A1)</a:t>
            </a:r>
          </a:p>
          <a:p>
            <a:pPr lvl="0" rtl="0"/>
            <a:r>
              <a:rPr lang="pt-BR" dirty="0"/>
              <a:t>BSR $00002050</a:t>
            </a:r>
          </a:p>
          <a:p>
            <a:pPr lvl="0" rtl="0"/>
            <a:r>
              <a:rPr lang="pt-BR" dirty="0"/>
              <a:t>MM 2050;DI</a:t>
            </a:r>
          </a:p>
          <a:p>
            <a:pPr lvl="0" rtl="0"/>
            <a:r>
              <a:rPr lang="pt-BR" dirty="0"/>
              <a:t>MOVE.L (A1)+,D1</a:t>
            </a:r>
          </a:p>
          <a:p>
            <a:pPr lvl="0" rtl="0"/>
            <a:r>
              <a:rPr lang="pt-BR" dirty="0"/>
              <a:t>MOVE.L (A1),D2</a:t>
            </a:r>
          </a:p>
          <a:p>
            <a:pPr lvl="0" rtl="0"/>
            <a:r>
              <a:rPr lang="pt-BR" dirty="0"/>
              <a:t>ADD.L D1,D2</a:t>
            </a:r>
          </a:p>
          <a:p>
            <a:pPr lvl="0" rtl="0"/>
            <a:r>
              <a:rPr lang="pt-BR" dirty="0"/>
              <a:t>MOVE.L D2,D0</a:t>
            </a:r>
          </a:p>
          <a:p>
            <a:pPr lvl="0" rtl="0"/>
            <a:r>
              <a:rPr lang="pt-BR" dirty="0"/>
              <a:t>RTS</a:t>
            </a:r>
          </a:p>
        </p:txBody>
      </p:sp>
      <p:sp>
        <p:nvSpPr>
          <p:cNvPr id="13" name="Footer Placeholder 4">
            <a:extLst>
              <a:ext uri="{FF2B5EF4-FFF2-40B4-BE49-F238E27FC236}">
                <a16:creationId xmlns:a16="http://schemas.microsoft.com/office/drawing/2014/main" id="{69573A30-3961-C94C-A15D-1FC70640BAA5}"/>
              </a:ext>
              <a:ext uri="{C183D7F6-B498-43B3-948B-1728B52AA6E4}">
                <adec:decorative xmlns:adec="http://schemas.microsoft.com/office/drawing/2017/decorative" xmlns=""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r>
              <a:rPr lang="pt-BR"/>
              <a:t>© 2020, Amazon Web Services, Inc. or its Affiliates. All rights reserved.</a:t>
            </a:r>
          </a:p>
        </p:txBody>
      </p:sp>
      <p:sp>
        <p:nvSpPr>
          <p:cNvPr id="11" name="Slide Number Placeholder 5">
            <a:extLst>
              <a:ext uri="{FF2B5EF4-FFF2-40B4-BE49-F238E27FC236}">
                <a16:creationId xmlns:a16="http://schemas.microsoft.com/office/drawing/2014/main" id="{4AC7BB94-D444-F441-A88C-76F7DDCDC5EB}"/>
              </a:ext>
              <a:ext uri="{C183D7F6-B498-43B3-948B-1728B52AA6E4}">
                <adec:decorative xmlns:adec="http://schemas.microsoft.com/office/drawing/2017/decorative" xmlns="" val="1"/>
              </a:ext>
            </a:extLst>
          </p:cNvPr>
          <p:cNvSpPr>
            <a:spLocks noGrp="1"/>
          </p:cNvSpPr>
          <p:nvPr>
            <p:ph type="sldNum" sz="quarter" idx="12"/>
          </p:nvPr>
        </p:nvSpPr>
        <p:spPr>
          <a:xfrm>
            <a:off x="9029700" y="6356350"/>
            <a:ext cx="2743200" cy="365125"/>
          </a:xfrm>
        </p:spPr>
        <p:txBody>
          <a:bodyPr rtlCol="0"/>
          <a:lstStyle/>
          <a:p>
            <a:pPr rtl="0"/>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18551864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 Picture">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E071635C-7AC2-B54A-9C0A-2EECB1A91D6A}"/>
              </a:ext>
              <a:ext uri="{C183D7F6-B498-43B3-948B-1728B52AA6E4}">
                <adec:decorative xmlns:adec="http://schemas.microsoft.com/office/drawing/2017/decorative" xmlns="" val="1"/>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rtlCol="0">
            <a:noAutofit/>
          </a:bodyPr>
          <a:lstStyle>
            <a:lvl1pPr>
              <a:defRPr sz="4000">
                <a:solidFill>
                  <a:schemeClr val="bg1"/>
                </a:solidFill>
              </a:defRPr>
            </a:lvl1pPr>
          </a:lstStyle>
          <a:p>
            <a:pPr rtl="0"/>
            <a:r>
              <a:rPr lang="pt-BR"/>
              <a:t>Click to edit Master title style</a:t>
            </a:r>
            <a:endParaRPr lang="en-US" dirty="0"/>
          </a:p>
        </p:txBody>
      </p:sp>
      <p:pic>
        <p:nvPicPr>
          <p:cNvPr id="16" name="Picture 15">
            <a:extLst>
              <a:ext uri="{FF2B5EF4-FFF2-40B4-BE49-F238E27FC236}">
                <a16:creationId xmlns:a16="http://schemas.microsoft.com/office/drawing/2014/main" id="{49A7927A-C274-E848-B9FC-75CF0763AED5}"/>
              </a:ext>
              <a:ext uri="{C183D7F6-B498-43B3-948B-1728B52AA6E4}">
                <adec:decorative xmlns:adec="http://schemas.microsoft.com/office/drawing/2017/decorative" xmlns="" val="1"/>
              </a:ext>
            </a:extLst>
          </p:cNvPr>
          <p:cNvPicPr>
            <a:picLocks noChangeAspect="1"/>
          </p:cNvPicPr>
          <p:nvPr userDrawn="1"/>
        </p:nvPicPr>
        <p:blipFill>
          <a:blip r:embed="rId4"/>
          <a:stretch>
            <a:fillRect/>
          </a:stretch>
        </p:blipFill>
        <p:spPr>
          <a:xfrm>
            <a:off x="9909198" y="365125"/>
            <a:ext cx="1772656" cy="449073"/>
          </a:xfrm>
          <a:prstGeom prst="rect">
            <a:avLst/>
          </a:prstGeom>
        </p:spPr>
      </p:pic>
      <p:sp>
        <p:nvSpPr>
          <p:cNvPr id="4" name="Picture Placeholder 3">
            <a:extLst>
              <a:ext uri="{FF2B5EF4-FFF2-40B4-BE49-F238E27FC236}">
                <a16:creationId xmlns:a16="http://schemas.microsoft.com/office/drawing/2014/main" id="{EE336319-2696-2640-9B7B-C5788923DD04}"/>
              </a:ext>
            </a:extLst>
          </p:cNvPr>
          <p:cNvSpPr>
            <a:spLocks noGrp="1"/>
          </p:cNvSpPr>
          <p:nvPr>
            <p:ph type="pic" sz="quarter" idx="18"/>
          </p:nvPr>
        </p:nvSpPr>
        <p:spPr>
          <a:xfrm>
            <a:off x="419100" y="1524000"/>
            <a:ext cx="2679192" cy="2103120"/>
          </a:xfrm>
        </p:spPr>
        <p:txBody>
          <a:bodyPr rtlCol="0">
            <a:noAutofit/>
          </a:bodyPr>
          <a:lstStyle>
            <a:lvl1pPr marL="0" indent="0">
              <a:buNone/>
              <a:defRPr/>
            </a:lvl1pPr>
          </a:lstStyle>
          <a:p>
            <a:pPr rtl="0"/>
            <a:r>
              <a:rPr lang="pt-BR"/>
              <a:t>Click icon to add picture</a:t>
            </a:r>
          </a:p>
        </p:txBody>
      </p:sp>
      <p:sp>
        <p:nvSpPr>
          <p:cNvPr id="3" name="Text Placeholder 2">
            <a:extLst>
              <a:ext uri="{FF2B5EF4-FFF2-40B4-BE49-F238E27FC236}">
                <a16:creationId xmlns:a16="http://schemas.microsoft.com/office/drawing/2014/main" id="{696A4FD3-97EE-8149-9A33-E0E6B1B0C06E}"/>
              </a:ext>
            </a:extLst>
          </p:cNvPr>
          <p:cNvSpPr>
            <a:spLocks noGrp="1"/>
          </p:cNvSpPr>
          <p:nvPr>
            <p:ph type="body" sz="quarter" idx="15"/>
          </p:nvPr>
        </p:nvSpPr>
        <p:spPr>
          <a:xfrm>
            <a:off x="411876" y="3793944"/>
            <a:ext cx="2686416" cy="303043"/>
          </a:xfrm>
        </p:spPr>
        <p:txBody>
          <a:bodyPr rtlCol="0">
            <a:noAutofit/>
          </a:bodyPr>
          <a:lstStyle>
            <a:lvl1pPr marL="0" indent="0" algn="ctr">
              <a:buNone/>
              <a:defRPr sz="2000" b="0">
                <a:solidFill>
                  <a:schemeClr val="tx1"/>
                </a:solidFill>
              </a:defRPr>
            </a:lvl1pPr>
          </a:lstStyle>
          <a:p>
            <a:pPr lvl="0" rtl="0"/>
            <a:r>
              <a:rPr lang="pt-BR"/>
              <a:t>Click to edit Master text styles</a:t>
            </a:r>
          </a:p>
        </p:txBody>
      </p:sp>
      <p:sp>
        <p:nvSpPr>
          <p:cNvPr id="26" name="Picture Placeholder 3">
            <a:extLst>
              <a:ext uri="{FF2B5EF4-FFF2-40B4-BE49-F238E27FC236}">
                <a16:creationId xmlns:a16="http://schemas.microsoft.com/office/drawing/2014/main" id="{C1BCDD9F-46DB-5745-913B-E11E7BEBDA8C}"/>
              </a:ext>
            </a:extLst>
          </p:cNvPr>
          <p:cNvSpPr>
            <a:spLocks noGrp="1"/>
          </p:cNvSpPr>
          <p:nvPr>
            <p:ph type="pic" sz="quarter" idx="24"/>
          </p:nvPr>
        </p:nvSpPr>
        <p:spPr>
          <a:xfrm>
            <a:off x="3322302" y="1524000"/>
            <a:ext cx="2679192" cy="2103120"/>
          </a:xfrm>
        </p:spPr>
        <p:txBody>
          <a:bodyPr rtlCol="0">
            <a:noAutofit/>
          </a:bodyPr>
          <a:lstStyle>
            <a:lvl1pPr marL="0" indent="0">
              <a:buNone/>
              <a:defRPr/>
            </a:lvl1pPr>
          </a:lstStyle>
          <a:p>
            <a:pPr rtl="0"/>
            <a:r>
              <a:rPr lang="pt-BR"/>
              <a:t>Click icon to add picture</a:t>
            </a:r>
          </a:p>
        </p:txBody>
      </p:sp>
      <p:sp>
        <p:nvSpPr>
          <p:cNvPr id="25" name="Text Placeholder 2">
            <a:extLst>
              <a:ext uri="{FF2B5EF4-FFF2-40B4-BE49-F238E27FC236}">
                <a16:creationId xmlns:a16="http://schemas.microsoft.com/office/drawing/2014/main" id="{86FF323F-B273-E643-A44F-65465BE5C0DE}"/>
              </a:ext>
            </a:extLst>
          </p:cNvPr>
          <p:cNvSpPr>
            <a:spLocks noGrp="1"/>
          </p:cNvSpPr>
          <p:nvPr>
            <p:ph type="body" sz="quarter" idx="23"/>
          </p:nvPr>
        </p:nvSpPr>
        <p:spPr>
          <a:xfrm>
            <a:off x="3315078" y="3793944"/>
            <a:ext cx="2686416" cy="303043"/>
          </a:xfrm>
        </p:spPr>
        <p:txBody>
          <a:bodyPr rtlCol="0">
            <a:noAutofit/>
          </a:bodyPr>
          <a:lstStyle>
            <a:lvl1pPr marL="0" indent="0" algn="ctr">
              <a:buNone/>
              <a:defRPr sz="2000" b="0">
                <a:solidFill>
                  <a:schemeClr val="tx1"/>
                </a:solidFill>
              </a:defRPr>
            </a:lvl1pPr>
          </a:lstStyle>
          <a:p>
            <a:pPr lvl="0" rtl="0"/>
            <a:r>
              <a:rPr lang="pt-BR"/>
              <a:t>Click to edit Master text styles</a:t>
            </a:r>
          </a:p>
        </p:txBody>
      </p:sp>
      <p:sp>
        <p:nvSpPr>
          <p:cNvPr id="24" name="Picture Placeholder 3">
            <a:extLst>
              <a:ext uri="{FF2B5EF4-FFF2-40B4-BE49-F238E27FC236}">
                <a16:creationId xmlns:a16="http://schemas.microsoft.com/office/drawing/2014/main" id="{47F48B9A-256D-954A-AA08-55B5777556AD}"/>
              </a:ext>
            </a:extLst>
          </p:cNvPr>
          <p:cNvSpPr>
            <a:spLocks noGrp="1"/>
          </p:cNvSpPr>
          <p:nvPr>
            <p:ph type="pic" sz="quarter" idx="22"/>
          </p:nvPr>
        </p:nvSpPr>
        <p:spPr>
          <a:xfrm>
            <a:off x="6210469" y="1524000"/>
            <a:ext cx="2679192" cy="2103120"/>
          </a:xfrm>
        </p:spPr>
        <p:txBody>
          <a:bodyPr rtlCol="0">
            <a:noAutofit/>
          </a:bodyPr>
          <a:lstStyle>
            <a:lvl1pPr marL="0" indent="0">
              <a:buNone/>
              <a:defRPr/>
            </a:lvl1pPr>
          </a:lstStyle>
          <a:p>
            <a:pPr rtl="0"/>
            <a:r>
              <a:rPr lang="pt-BR"/>
              <a:t>Click icon to add picture</a:t>
            </a:r>
          </a:p>
        </p:txBody>
      </p:sp>
      <p:sp>
        <p:nvSpPr>
          <p:cNvPr id="23" name="Text Placeholder 2">
            <a:extLst>
              <a:ext uri="{FF2B5EF4-FFF2-40B4-BE49-F238E27FC236}">
                <a16:creationId xmlns:a16="http://schemas.microsoft.com/office/drawing/2014/main" id="{7ED4B9F9-6A66-6041-9EEB-F3287939A9A1}"/>
              </a:ext>
            </a:extLst>
          </p:cNvPr>
          <p:cNvSpPr>
            <a:spLocks noGrp="1"/>
          </p:cNvSpPr>
          <p:nvPr>
            <p:ph type="body" sz="quarter" idx="21"/>
          </p:nvPr>
        </p:nvSpPr>
        <p:spPr>
          <a:xfrm>
            <a:off x="6200777" y="3793944"/>
            <a:ext cx="2686416" cy="303043"/>
          </a:xfrm>
        </p:spPr>
        <p:txBody>
          <a:bodyPr rtlCol="0">
            <a:noAutofit/>
          </a:bodyPr>
          <a:lstStyle>
            <a:lvl1pPr marL="0" indent="0" algn="ctr">
              <a:buNone/>
              <a:defRPr sz="2000" b="0">
                <a:solidFill>
                  <a:schemeClr val="tx1"/>
                </a:solidFill>
              </a:defRPr>
            </a:lvl1pPr>
          </a:lstStyle>
          <a:p>
            <a:pPr lvl="0" rtl="0"/>
            <a:r>
              <a:rPr lang="pt-BR"/>
              <a:t>Click to edit Master text styles</a:t>
            </a:r>
          </a:p>
        </p:txBody>
      </p:sp>
      <p:sp>
        <p:nvSpPr>
          <p:cNvPr id="22" name="Picture Placeholder 3">
            <a:extLst>
              <a:ext uri="{FF2B5EF4-FFF2-40B4-BE49-F238E27FC236}">
                <a16:creationId xmlns:a16="http://schemas.microsoft.com/office/drawing/2014/main" id="{2FA06701-76A6-3548-BF51-E4429F8C741A}"/>
              </a:ext>
            </a:extLst>
          </p:cNvPr>
          <p:cNvSpPr>
            <a:spLocks noGrp="1"/>
          </p:cNvSpPr>
          <p:nvPr>
            <p:ph type="pic" sz="quarter" idx="20"/>
          </p:nvPr>
        </p:nvSpPr>
        <p:spPr>
          <a:xfrm>
            <a:off x="9093708" y="1524000"/>
            <a:ext cx="2679192" cy="2103120"/>
          </a:xfrm>
        </p:spPr>
        <p:txBody>
          <a:bodyPr rtlCol="0">
            <a:noAutofit/>
          </a:bodyPr>
          <a:lstStyle>
            <a:lvl1pPr marL="0" indent="0">
              <a:buNone/>
              <a:defRPr/>
            </a:lvl1pPr>
          </a:lstStyle>
          <a:p>
            <a:pPr rtl="0"/>
            <a:r>
              <a:rPr lang="pt-BR"/>
              <a:t>Click icon to add picture</a:t>
            </a:r>
          </a:p>
        </p:txBody>
      </p:sp>
      <p:sp>
        <p:nvSpPr>
          <p:cNvPr id="21" name="Text Placeholder 2">
            <a:extLst>
              <a:ext uri="{FF2B5EF4-FFF2-40B4-BE49-F238E27FC236}">
                <a16:creationId xmlns:a16="http://schemas.microsoft.com/office/drawing/2014/main" id="{1A58B4D5-135C-FA4B-BDD3-660FB08CFA9C}"/>
              </a:ext>
            </a:extLst>
          </p:cNvPr>
          <p:cNvSpPr>
            <a:spLocks noGrp="1"/>
          </p:cNvSpPr>
          <p:nvPr>
            <p:ph type="body" sz="quarter" idx="19"/>
          </p:nvPr>
        </p:nvSpPr>
        <p:spPr>
          <a:xfrm>
            <a:off x="9086484" y="3793944"/>
            <a:ext cx="2686416" cy="303043"/>
          </a:xfrm>
        </p:spPr>
        <p:txBody>
          <a:bodyPr rtlCol="0">
            <a:noAutofit/>
          </a:bodyPr>
          <a:lstStyle>
            <a:lvl1pPr marL="0" indent="0" algn="ctr">
              <a:buNone/>
              <a:defRPr sz="2000" b="0">
                <a:solidFill>
                  <a:schemeClr val="tx1"/>
                </a:solidFill>
              </a:defRPr>
            </a:lvl1pPr>
          </a:lstStyle>
          <a:p>
            <a:pPr lvl="0" rtl="0"/>
            <a:r>
              <a:rPr lang="pt-BR"/>
              <a:t>Click to edit Master text styles</a:t>
            </a:r>
          </a:p>
        </p:txBody>
      </p:sp>
      <p:sp>
        <p:nvSpPr>
          <p:cNvPr id="14" name="Footer Placeholder 4">
            <a:extLst>
              <a:ext uri="{FF2B5EF4-FFF2-40B4-BE49-F238E27FC236}">
                <a16:creationId xmlns:a16="http://schemas.microsoft.com/office/drawing/2014/main" id="{075ED423-869B-CA42-83F6-A40BF01C3EBF}"/>
              </a:ext>
              <a:ext uri="{C183D7F6-B498-43B3-948B-1728B52AA6E4}">
                <adec:decorative xmlns:adec="http://schemas.microsoft.com/office/drawing/2017/decorative" xmlns=""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r>
              <a:rPr lang="pt-BR"/>
              <a:t>© 2020, Amazon Web Services, Inc. or its Affiliates. All rights reserved.</a:t>
            </a:r>
          </a:p>
        </p:txBody>
      </p:sp>
      <p:sp>
        <p:nvSpPr>
          <p:cNvPr id="11" name="Slide Number Placeholder 5">
            <a:extLst>
              <a:ext uri="{FF2B5EF4-FFF2-40B4-BE49-F238E27FC236}">
                <a16:creationId xmlns:a16="http://schemas.microsoft.com/office/drawing/2014/main" id="{4AC7BB94-D444-F441-A88C-76F7DDCDC5EB}"/>
              </a:ext>
              <a:ext uri="{C183D7F6-B498-43B3-948B-1728B52AA6E4}">
                <adec:decorative xmlns:adec="http://schemas.microsoft.com/office/drawing/2017/decorative" xmlns="" val="1"/>
              </a:ext>
            </a:extLst>
          </p:cNvPr>
          <p:cNvSpPr>
            <a:spLocks noGrp="1"/>
          </p:cNvSpPr>
          <p:nvPr>
            <p:ph type="sldNum" sz="quarter" idx="12"/>
          </p:nvPr>
        </p:nvSpPr>
        <p:spPr>
          <a:xfrm>
            <a:off x="9029700" y="6356350"/>
            <a:ext cx="2743200" cy="365125"/>
          </a:xfrm>
        </p:spPr>
        <p:txBody>
          <a:bodyPr rtlCol="0"/>
          <a:lstStyle/>
          <a:p>
            <a:pPr rtl="0"/>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17496026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6 Picture">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67E9E421-0C28-B445-BB5D-267DD5F8BA23}"/>
              </a:ext>
              <a:ext uri="{C183D7F6-B498-43B3-948B-1728B52AA6E4}">
                <adec:decorative xmlns:adec="http://schemas.microsoft.com/office/drawing/2017/decorative" xmlns="" val="1"/>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rtlCol="0">
            <a:noAutofit/>
          </a:bodyPr>
          <a:lstStyle>
            <a:lvl1pPr>
              <a:defRPr sz="4000">
                <a:solidFill>
                  <a:schemeClr val="bg1"/>
                </a:solidFill>
              </a:defRPr>
            </a:lvl1pPr>
          </a:lstStyle>
          <a:p>
            <a:pPr rtl="0"/>
            <a:r>
              <a:rPr lang="pt-BR"/>
              <a:t>Click to edit Master title style</a:t>
            </a:r>
            <a:endParaRPr lang="en-US" dirty="0"/>
          </a:p>
        </p:txBody>
      </p:sp>
      <p:pic>
        <p:nvPicPr>
          <p:cNvPr id="23" name="Picture 22">
            <a:extLst>
              <a:ext uri="{FF2B5EF4-FFF2-40B4-BE49-F238E27FC236}">
                <a16:creationId xmlns:a16="http://schemas.microsoft.com/office/drawing/2014/main" id="{C99A9892-B85D-B746-B8F0-8DD0CF1EABE7}"/>
              </a:ext>
              <a:ext uri="{C183D7F6-B498-43B3-948B-1728B52AA6E4}">
                <adec:decorative xmlns:adec="http://schemas.microsoft.com/office/drawing/2017/decorative" xmlns="" val="1"/>
              </a:ext>
            </a:extLst>
          </p:cNvPr>
          <p:cNvPicPr>
            <a:picLocks noChangeAspect="1"/>
          </p:cNvPicPr>
          <p:nvPr userDrawn="1"/>
        </p:nvPicPr>
        <p:blipFill>
          <a:blip r:embed="rId4"/>
          <a:stretch>
            <a:fillRect/>
          </a:stretch>
        </p:blipFill>
        <p:spPr>
          <a:xfrm>
            <a:off x="9909198" y="365125"/>
            <a:ext cx="1772656" cy="449073"/>
          </a:xfrm>
          <a:prstGeom prst="rect">
            <a:avLst/>
          </a:prstGeom>
        </p:spPr>
      </p:pic>
      <p:sp>
        <p:nvSpPr>
          <p:cNvPr id="4" name="Picture Placeholder 3">
            <a:extLst>
              <a:ext uri="{FF2B5EF4-FFF2-40B4-BE49-F238E27FC236}">
                <a16:creationId xmlns:a16="http://schemas.microsoft.com/office/drawing/2014/main" id="{EE336319-2696-2640-9B7B-C5788923DD04}"/>
              </a:ext>
            </a:extLst>
          </p:cNvPr>
          <p:cNvSpPr>
            <a:spLocks noGrp="1"/>
          </p:cNvSpPr>
          <p:nvPr>
            <p:ph type="pic" sz="quarter" idx="18"/>
          </p:nvPr>
        </p:nvSpPr>
        <p:spPr>
          <a:xfrm>
            <a:off x="419100" y="1524000"/>
            <a:ext cx="3611880" cy="1755648"/>
          </a:xfrm>
        </p:spPr>
        <p:txBody>
          <a:bodyPr rtlCol="0">
            <a:noAutofit/>
          </a:bodyPr>
          <a:lstStyle>
            <a:lvl1pPr marL="0" indent="0">
              <a:buNone/>
              <a:defRPr>
                <a:solidFill>
                  <a:schemeClr val="tx1"/>
                </a:solidFill>
              </a:defRPr>
            </a:lvl1pPr>
          </a:lstStyle>
          <a:p>
            <a:pPr rtl="0"/>
            <a:r>
              <a:rPr lang="pt-BR"/>
              <a:t>Click icon to add picture</a:t>
            </a:r>
          </a:p>
        </p:txBody>
      </p:sp>
      <p:sp>
        <p:nvSpPr>
          <p:cNvPr id="3" name="Text Placeholder 2">
            <a:extLst>
              <a:ext uri="{FF2B5EF4-FFF2-40B4-BE49-F238E27FC236}">
                <a16:creationId xmlns:a16="http://schemas.microsoft.com/office/drawing/2014/main" id="{696A4FD3-97EE-8149-9A33-E0E6B1B0C06E}"/>
              </a:ext>
            </a:extLst>
          </p:cNvPr>
          <p:cNvSpPr>
            <a:spLocks noGrp="1"/>
          </p:cNvSpPr>
          <p:nvPr>
            <p:ph type="body" sz="quarter" idx="15"/>
          </p:nvPr>
        </p:nvSpPr>
        <p:spPr>
          <a:xfrm>
            <a:off x="411876" y="3446471"/>
            <a:ext cx="3619104" cy="301752"/>
          </a:xfrm>
        </p:spPr>
        <p:txBody>
          <a:bodyPr rtlCol="0">
            <a:noAutofit/>
          </a:bodyPr>
          <a:lstStyle>
            <a:lvl1pPr marL="0" indent="0" algn="ctr">
              <a:buNone/>
              <a:defRPr sz="2000" b="0">
                <a:solidFill>
                  <a:schemeClr val="tx1"/>
                </a:solidFill>
              </a:defRPr>
            </a:lvl1pPr>
          </a:lstStyle>
          <a:p>
            <a:pPr lvl="0" rtl="0"/>
            <a:r>
              <a:rPr lang="pt-BR"/>
              <a:t>Click to edit Master text styles</a:t>
            </a:r>
          </a:p>
        </p:txBody>
      </p:sp>
      <p:sp>
        <p:nvSpPr>
          <p:cNvPr id="27" name="Picture Placeholder 3">
            <a:extLst>
              <a:ext uri="{FF2B5EF4-FFF2-40B4-BE49-F238E27FC236}">
                <a16:creationId xmlns:a16="http://schemas.microsoft.com/office/drawing/2014/main" id="{B331369C-8691-264D-B80A-CEAC8AD3CDE6}"/>
              </a:ext>
            </a:extLst>
          </p:cNvPr>
          <p:cNvSpPr>
            <a:spLocks noGrp="1"/>
          </p:cNvSpPr>
          <p:nvPr>
            <p:ph type="pic" sz="quarter" idx="22"/>
          </p:nvPr>
        </p:nvSpPr>
        <p:spPr>
          <a:xfrm>
            <a:off x="4301536" y="1524000"/>
            <a:ext cx="3611880" cy="1755648"/>
          </a:xfrm>
        </p:spPr>
        <p:txBody>
          <a:bodyPr rtlCol="0">
            <a:noAutofit/>
          </a:bodyPr>
          <a:lstStyle>
            <a:lvl1pPr marL="0" indent="0">
              <a:buNone/>
              <a:defRPr/>
            </a:lvl1pPr>
          </a:lstStyle>
          <a:p>
            <a:pPr rtl="0"/>
            <a:r>
              <a:rPr lang="pt-BR"/>
              <a:t>Click icon to add picture</a:t>
            </a:r>
          </a:p>
        </p:txBody>
      </p:sp>
      <p:sp>
        <p:nvSpPr>
          <p:cNvPr id="20" name="Text Placeholder 2">
            <a:extLst>
              <a:ext uri="{FF2B5EF4-FFF2-40B4-BE49-F238E27FC236}">
                <a16:creationId xmlns:a16="http://schemas.microsoft.com/office/drawing/2014/main" id="{22929504-2B50-874B-A16E-F37A03279EC7}"/>
              </a:ext>
            </a:extLst>
          </p:cNvPr>
          <p:cNvSpPr>
            <a:spLocks noGrp="1"/>
          </p:cNvSpPr>
          <p:nvPr>
            <p:ph type="body" sz="quarter" idx="21"/>
          </p:nvPr>
        </p:nvSpPr>
        <p:spPr>
          <a:xfrm>
            <a:off x="4294312" y="3446471"/>
            <a:ext cx="3619104" cy="301752"/>
          </a:xfrm>
        </p:spPr>
        <p:txBody>
          <a:bodyPr rtlCol="0">
            <a:noAutofit/>
          </a:bodyPr>
          <a:lstStyle>
            <a:lvl1pPr marL="0" indent="0" algn="ctr">
              <a:buNone/>
              <a:defRPr sz="2000" b="0">
                <a:solidFill>
                  <a:schemeClr val="tx1"/>
                </a:solidFill>
              </a:defRPr>
            </a:lvl1pPr>
          </a:lstStyle>
          <a:p>
            <a:pPr lvl="0" rtl="0"/>
            <a:r>
              <a:rPr lang="pt-BR"/>
              <a:t>Click to edit Master text styles</a:t>
            </a:r>
          </a:p>
        </p:txBody>
      </p:sp>
      <p:sp>
        <p:nvSpPr>
          <p:cNvPr id="19" name="Picture Placeholder 3">
            <a:extLst>
              <a:ext uri="{FF2B5EF4-FFF2-40B4-BE49-F238E27FC236}">
                <a16:creationId xmlns:a16="http://schemas.microsoft.com/office/drawing/2014/main" id="{1F03C714-8C12-1648-A7BE-ED7D107E4A53}"/>
              </a:ext>
            </a:extLst>
          </p:cNvPr>
          <p:cNvSpPr>
            <a:spLocks noGrp="1"/>
          </p:cNvSpPr>
          <p:nvPr>
            <p:ph type="pic" sz="quarter" idx="20"/>
          </p:nvPr>
        </p:nvSpPr>
        <p:spPr>
          <a:xfrm>
            <a:off x="8161020" y="1524000"/>
            <a:ext cx="3611880" cy="1755648"/>
          </a:xfrm>
        </p:spPr>
        <p:txBody>
          <a:bodyPr rtlCol="0">
            <a:noAutofit/>
          </a:bodyPr>
          <a:lstStyle>
            <a:lvl1pPr marL="0" indent="0">
              <a:buNone/>
              <a:defRPr/>
            </a:lvl1pPr>
          </a:lstStyle>
          <a:p>
            <a:pPr rtl="0"/>
            <a:r>
              <a:rPr lang="pt-BR"/>
              <a:t>Click icon to add picture</a:t>
            </a:r>
          </a:p>
        </p:txBody>
      </p:sp>
      <p:sp>
        <p:nvSpPr>
          <p:cNvPr id="18" name="Text Placeholder 2">
            <a:extLst>
              <a:ext uri="{FF2B5EF4-FFF2-40B4-BE49-F238E27FC236}">
                <a16:creationId xmlns:a16="http://schemas.microsoft.com/office/drawing/2014/main" id="{CEC6ED8A-9A35-254F-9CF6-1EFE9B38709A}"/>
              </a:ext>
            </a:extLst>
          </p:cNvPr>
          <p:cNvSpPr>
            <a:spLocks noGrp="1"/>
          </p:cNvSpPr>
          <p:nvPr>
            <p:ph type="body" sz="quarter" idx="19"/>
          </p:nvPr>
        </p:nvSpPr>
        <p:spPr>
          <a:xfrm>
            <a:off x="8153796" y="3446471"/>
            <a:ext cx="3619104" cy="301752"/>
          </a:xfrm>
        </p:spPr>
        <p:txBody>
          <a:bodyPr rtlCol="0">
            <a:noAutofit/>
          </a:bodyPr>
          <a:lstStyle>
            <a:lvl1pPr marL="0" indent="0" algn="ctr">
              <a:buNone/>
              <a:defRPr sz="2000" b="0">
                <a:solidFill>
                  <a:schemeClr val="tx1"/>
                </a:solidFill>
              </a:defRPr>
            </a:lvl1pPr>
          </a:lstStyle>
          <a:p>
            <a:pPr lvl="0" rtl="0"/>
            <a:r>
              <a:rPr lang="pt-BR"/>
              <a:t>Click to edit Master text styles</a:t>
            </a:r>
          </a:p>
        </p:txBody>
      </p:sp>
      <p:sp>
        <p:nvSpPr>
          <p:cNvPr id="35" name="Picture Placeholder 3">
            <a:extLst>
              <a:ext uri="{FF2B5EF4-FFF2-40B4-BE49-F238E27FC236}">
                <a16:creationId xmlns:a16="http://schemas.microsoft.com/office/drawing/2014/main" id="{57601697-5763-1649-956A-0E3F39DE563B}"/>
              </a:ext>
            </a:extLst>
          </p:cNvPr>
          <p:cNvSpPr>
            <a:spLocks noGrp="1"/>
          </p:cNvSpPr>
          <p:nvPr>
            <p:ph type="pic" sz="quarter" idx="24"/>
          </p:nvPr>
        </p:nvSpPr>
        <p:spPr>
          <a:xfrm>
            <a:off x="419100" y="3934689"/>
            <a:ext cx="3611880" cy="1755648"/>
          </a:xfrm>
        </p:spPr>
        <p:txBody>
          <a:bodyPr rtlCol="0">
            <a:noAutofit/>
          </a:bodyPr>
          <a:lstStyle>
            <a:lvl1pPr marL="0" indent="0">
              <a:buNone/>
              <a:defRPr>
                <a:solidFill>
                  <a:schemeClr val="tx1"/>
                </a:solidFill>
              </a:defRPr>
            </a:lvl1pPr>
          </a:lstStyle>
          <a:p>
            <a:pPr rtl="0"/>
            <a:r>
              <a:rPr lang="pt-BR"/>
              <a:t>Click icon to add picture</a:t>
            </a:r>
          </a:p>
        </p:txBody>
      </p:sp>
      <p:sp>
        <p:nvSpPr>
          <p:cNvPr id="34" name="Text Placeholder 2">
            <a:extLst>
              <a:ext uri="{FF2B5EF4-FFF2-40B4-BE49-F238E27FC236}">
                <a16:creationId xmlns:a16="http://schemas.microsoft.com/office/drawing/2014/main" id="{B9AA5E4E-EA30-7144-B43C-3BC38200353D}"/>
              </a:ext>
            </a:extLst>
          </p:cNvPr>
          <p:cNvSpPr>
            <a:spLocks noGrp="1"/>
          </p:cNvSpPr>
          <p:nvPr>
            <p:ph type="body" sz="quarter" idx="23"/>
          </p:nvPr>
        </p:nvSpPr>
        <p:spPr>
          <a:xfrm>
            <a:off x="411876" y="5857160"/>
            <a:ext cx="3619104" cy="301752"/>
          </a:xfrm>
        </p:spPr>
        <p:txBody>
          <a:bodyPr rtlCol="0">
            <a:noAutofit/>
          </a:bodyPr>
          <a:lstStyle>
            <a:lvl1pPr marL="0" indent="0" algn="ctr">
              <a:buNone/>
              <a:defRPr sz="2000" b="0">
                <a:solidFill>
                  <a:schemeClr val="tx1"/>
                </a:solidFill>
              </a:defRPr>
            </a:lvl1pPr>
          </a:lstStyle>
          <a:p>
            <a:pPr lvl="0" rtl="0"/>
            <a:r>
              <a:rPr lang="pt-BR"/>
              <a:t>Click to edit Master text styles</a:t>
            </a:r>
          </a:p>
        </p:txBody>
      </p:sp>
      <p:sp>
        <p:nvSpPr>
          <p:cNvPr id="39" name="Picture Placeholder 3">
            <a:extLst>
              <a:ext uri="{FF2B5EF4-FFF2-40B4-BE49-F238E27FC236}">
                <a16:creationId xmlns:a16="http://schemas.microsoft.com/office/drawing/2014/main" id="{750D7242-278D-B24F-A07C-549ACB16E63A}"/>
              </a:ext>
            </a:extLst>
          </p:cNvPr>
          <p:cNvSpPr>
            <a:spLocks noGrp="1"/>
          </p:cNvSpPr>
          <p:nvPr>
            <p:ph type="pic" sz="quarter" idx="28"/>
          </p:nvPr>
        </p:nvSpPr>
        <p:spPr>
          <a:xfrm>
            <a:off x="4301536" y="3934689"/>
            <a:ext cx="3611880" cy="1755648"/>
          </a:xfrm>
        </p:spPr>
        <p:txBody>
          <a:bodyPr rtlCol="0">
            <a:noAutofit/>
          </a:bodyPr>
          <a:lstStyle>
            <a:lvl1pPr marL="0" indent="0">
              <a:buNone/>
              <a:defRPr>
                <a:solidFill>
                  <a:schemeClr val="tx1"/>
                </a:solidFill>
              </a:defRPr>
            </a:lvl1pPr>
          </a:lstStyle>
          <a:p>
            <a:pPr rtl="0"/>
            <a:r>
              <a:rPr lang="pt-BR"/>
              <a:t>Click icon to add picture</a:t>
            </a:r>
          </a:p>
        </p:txBody>
      </p:sp>
      <p:sp>
        <p:nvSpPr>
          <p:cNvPr id="38" name="Text Placeholder 2">
            <a:extLst>
              <a:ext uri="{FF2B5EF4-FFF2-40B4-BE49-F238E27FC236}">
                <a16:creationId xmlns:a16="http://schemas.microsoft.com/office/drawing/2014/main" id="{2B0D6062-BB69-D146-8060-14598F894BC4}"/>
              </a:ext>
            </a:extLst>
          </p:cNvPr>
          <p:cNvSpPr>
            <a:spLocks noGrp="1"/>
          </p:cNvSpPr>
          <p:nvPr>
            <p:ph type="body" sz="quarter" idx="27"/>
          </p:nvPr>
        </p:nvSpPr>
        <p:spPr>
          <a:xfrm>
            <a:off x="4294312" y="5857160"/>
            <a:ext cx="3619104" cy="301752"/>
          </a:xfrm>
        </p:spPr>
        <p:txBody>
          <a:bodyPr rtlCol="0">
            <a:noAutofit/>
          </a:bodyPr>
          <a:lstStyle>
            <a:lvl1pPr marL="0" indent="0" algn="ctr">
              <a:buNone/>
              <a:defRPr sz="2000" b="0">
                <a:solidFill>
                  <a:schemeClr val="tx1"/>
                </a:solidFill>
              </a:defRPr>
            </a:lvl1pPr>
          </a:lstStyle>
          <a:p>
            <a:pPr lvl="0" rtl="0"/>
            <a:r>
              <a:rPr lang="pt-BR"/>
              <a:t>Click to edit Master text styles</a:t>
            </a:r>
          </a:p>
        </p:txBody>
      </p:sp>
      <p:sp>
        <p:nvSpPr>
          <p:cNvPr id="37" name="Picture Placeholder 3">
            <a:extLst>
              <a:ext uri="{FF2B5EF4-FFF2-40B4-BE49-F238E27FC236}">
                <a16:creationId xmlns:a16="http://schemas.microsoft.com/office/drawing/2014/main" id="{D8042A93-9BD7-0147-8441-5442B29A69DE}"/>
              </a:ext>
            </a:extLst>
          </p:cNvPr>
          <p:cNvSpPr>
            <a:spLocks noGrp="1"/>
          </p:cNvSpPr>
          <p:nvPr>
            <p:ph type="pic" sz="quarter" idx="26"/>
          </p:nvPr>
        </p:nvSpPr>
        <p:spPr>
          <a:xfrm>
            <a:off x="8161020" y="3934689"/>
            <a:ext cx="3611880" cy="1755648"/>
          </a:xfrm>
        </p:spPr>
        <p:txBody>
          <a:bodyPr rtlCol="0">
            <a:noAutofit/>
          </a:bodyPr>
          <a:lstStyle>
            <a:lvl1pPr marL="0" indent="0">
              <a:buNone/>
              <a:defRPr>
                <a:solidFill>
                  <a:schemeClr val="tx1"/>
                </a:solidFill>
              </a:defRPr>
            </a:lvl1pPr>
          </a:lstStyle>
          <a:p>
            <a:pPr rtl="0"/>
            <a:r>
              <a:rPr lang="pt-BR"/>
              <a:t>Click icon to add picture</a:t>
            </a:r>
          </a:p>
        </p:txBody>
      </p:sp>
      <p:sp>
        <p:nvSpPr>
          <p:cNvPr id="36" name="Text Placeholder 2">
            <a:extLst>
              <a:ext uri="{FF2B5EF4-FFF2-40B4-BE49-F238E27FC236}">
                <a16:creationId xmlns:a16="http://schemas.microsoft.com/office/drawing/2014/main" id="{09672F95-1B0D-D44F-96FA-DEB0E07403A7}"/>
              </a:ext>
            </a:extLst>
          </p:cNvPr>
          <p:cNvSpPr>
            <a:spLocks noGrp="1"/>
          </p:cNvSpPr>
          <p:nvPr>
            <p:ph type="body" sz="quarter" idx="25"/>
          </p:nvPr>
        </p:nvSpPr>
        <p:spPr>
          <a:xfrm>
            <a:off x="8153796" y="5857160"/>
            <a:ext cx="3619104" cy="301752"/>
          </a:xfrm>
        </p:spPr>
        <p:txBody>
          <a:bodyPr rtlCol="0">
            <a:noAutofit/>
          </a:bodyPr>
          <a:lstStyle>
            <a:lvl1pPr marL="0" indent="0" algn="ctr">
              <a:buNone/>
              <a:defRPr sz="2000" b="0">
                <a:solidFill>
                  <a:schemeClr val="tx1"/>
                </a:solidFill>
              </a:defRPr>
            </a:lvl1pPr>
          </a:lstStyle>
          <a:p>
            <a:pPr lvl="0" rtl="0"/>
            <a:r>
              <a:rPr lang="pt-BR"/>
              <a:t>Click to edit Master text styles</a:t>
            </a:r>
          </a:p>
        </p:txBody>
      </p:sp>
      <p:sp>
        <p:nvSpPr>
          <p:cNvPr id="21" name="Footer Placeholder 4">
            <a:extLst>
              <a:ext uri="{FF2B5EF4-FFF2-40B4-BE49-F238E27FC236}">
                <a16:creationId xmlns:a16="http://schemas.microsoft.com/office/drawing/2014/main" id="{FBF3F200-BB4F-664F-876E-B587463197ED}"/>
              </a:ext>
              <a:ext uri="{C183D7F6-B498-43B3-948B-1728B52AA6E4}">
                <adec:decorative xmlns:adec="http://schemas.microsoft.com/office/drawing/2017/decorative" xmlns=""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r>
              <a:rPr lang="pt-BR"/>
              <a:t>© 2020, Amazon Web Services, Inc. or its Affiliates. All rights reserved.</a:t>
            </a:r>
          </a:p>
        </p:txBody>
      </p:sp>
      <p:sp>
        <p:nvSpPr>
          <p:cNvPr id="11" name="Slide Number Placeholder 5">
            <a:extLst>
              <a:ext uri="{FF2B5EF4-FFF2-40B4-BE49-F238E27FC236}">
                <a16:creationId xmlns:a16="http://schemas.microsoft.com/office/drawing/2014/main" id="{4AC7BB94-D444-F441-A88C-76F7DDCDC5EB}"/>
              </a:ext>
              <a:ext uri="{C183D7F6-B498-43B3-948B-1728B52AA6E4}">
                <adec:decorative xmlns:adec="http://schemas.microsoft.com/office/drawing/2017/decorative" xmlns="" val="1"/>
              </a:ext>
            </a:extLst>
          </p:cNvPr>
          <p:cNvSpPr>
            <a:spLocks noGrp="1"/>
          </p:cNvSpPr>
          <p:nvPr>
            <p:ph type="sldNum" sz="quarter" idx="12"/>
          </p:nvPr>
        </p:nvSpPr>
        <p:spPr>
          <a:xfrm>
            <a:off x="9029700" y="6356350"/>
            <a:ext cx="2743200" cy="365125"/>
          </a:xfrm>
        </p:spPr>
        <p:txBody>
          <a:bodyPr rtlCol="0">
            <a:noAutofit/>
          </a:bodyPr>
          <a:lstStyle/>
          <a:p>
            <a:pPr rtl="0"/>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58725223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Icons">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76EEF212-16FA-C546-A6BD-253C80A1A8FF}"/>
              </a:ext>
              <a:ext uri="{C183D7F6-B498-43B3-948B-1728B52AA6E4}">
                <adec:decorative xmlns:adec="http://schemas.microsoft.com/office/drawing/2017/decorative" xmlns="" val="1"/>
              </a:ext>
            </a:extLst>
          </p:cNvPr>
          <p:cNvPicPr>
            <a:picLocks noChangeAspect="1"/>
          </p:cNvPicPr>
          <p:nvPr userDrawn="1"/>
        </p:nvPicPr>
        <p:blipFill rotWithShape="1">
          <a:blip r:embed="rId3" cstate="hqprint">
            <a:extLst>
              <a:ext uri="{28A0092B-C50C-407E-A947-70E740481C1C}">
                <a14:useLocalDpi xmlns:a14="http://schemas.microsoft.com/office/drawing/2010/main"/>
              </a:ext>
            </a:extLst>
          </a:blip>
          <a:srcRect/>
          <a:stretch/>
        </p:blipFill>
        <p:spPr>
          <a:xfrm rot="10800000">
            <a:off x="-1" y="-2"/>
            <a:ext cx="2268187" cy="2166103"/>
          </a:xfrm>
          <a:prstGeom prst="rect">
            <a:avLst/>
          </a:prstGeom>
        </p:spPr>
      </p:pic>
      <p:pic>
        <p:nvPicPr>
          <p:cNvPr id="34" name="Picture 33">
            <a:extLst>
              <a:ext uri="{FF2B5EF4-FFF2-40B4-BE49-F238E27FC236}">
                <a16:creationId xmlns:a16="http://schemas.microsoft.com/office/drawing/2014/main" id="{F7CCF82A-4490-0644-8968-C198DF5F3F30}"/>
              </a:ext>
              <a:ext uri="{C183D7F6-B498-43B3-948B-1728B52AA6E4}">
                <adec:decorative xmlns:adec="http://schemas.microsoft.com/office/drawing/2017/decorative" xmlns="" val="1"/>
              </a:ext>
            </a:extLst>
          </p:cNvPr>
          <p:cNvPicPr>
            <a:picLocks noChangeAspect="1"/>
          </p:cNvPicPr>
          <p:nvPr userDrawn="1"/>
        </p:nvPicPr>
        <p:blipFill>
          <a:blip r:embed="rId4"/>
          <a:stretch>
            <a:fillRect/>
          </a:stretch>
        </p:blipFill>
        <p:spPr>
          <a:xfrm>
            <a:off x="9909200" y="365126"/>
            <a:ext cx="1772652" cy="449072"/>
          </a:xfrm>
          <a:prstGeom prst="rect">
            <a:avLst/>
          </a:prstGeom>
        </p:spPr>
      </p:pic>
      <p:sp>
        <p:nvSpPr>
          <p:cNvPr id="4" name="Picture Placeholder 3">
            <a:extLst>
              <a:ext uri="{FF2B5EF4-FFF2-40B4-BE49-F238E27FC236}">
                <a16:creationId xmlns:a16="http://schemas.microsoft.com/office/drawing/2014/main" id="{EE336319-2696-2640-9B7B-C5788923DD04}"/>
              </a:ext>
            </a:extLst>
          </p:cNvPr>
          <p:cNvSpPr>
            <a:spLocks noGrp="1"/>
          </p:cNvSpPr>
          <p:nvPr>
            <p:ph type="pic" sz="quarter" idx="18" hasCustomPrompt="1"/>
          </p:nvPr>
        </p:nvSpPr>
        <p:spPr>
          <a:xfrm>
            <a:off x="1069259" y="2626296"/>
            <a:ext cx="1188720" cy="1188720"/>
          </a:xfrm>
        </p:spPr>
        <p:txBody>
          <a:bodyPr rtlCol="0">
            <a:noAutofit/>
          </a:bodyPr>
          <a:lstStyle>
            <a:lvl1pPr marL="0" indent="0">
              <a:buNone/>
              <a:defRPr/>
            </a:lvl1pPr>
          </a:lstStyle>
          <a:p>
            <a:pPr rtl="0"/>
            <a:r>
              <a:rPr lang="pt-BR"/>
              <a:t>Icon</a:t>
            </a:r>
          </a:p>
        </p:txBody>
      </p:sp>
      <p:sp>
        <p:nvSpPr>
          <p:cNvPr id="3" name="Text Placeholder 2">
            <a:extLst>
              <a:ext uri="{FF2B5EF4-FFF2-40B4-BE49-F238E27FC236}">
                <a16:creationId xmlns:a16="http://schemas.microsoft.com/office/drawing/2014/main" id="{696A4FD3-97EE-8149-9A33-E0E6B1B0C06E}"/>
              </a:ext>
            </a:extLst>
          </p:cNvPr>
          <p:cNvSpPr>
            <a:spLocks noGrp="1"/>
          </p:cNvSpPr>
          <p:nvPr>
            <p:ph type="body" sz="quarter" idx="15"/>
          </p:nvPr>
        </p:nvSpPr>
        <p:spPr>
          <a:xfrm>
            <a:off x="411876" y="4011163"/>
            <a:ext cx="2686416" cy="303043"/>
          </a:xfrm>
        </p:spPr>
        <p:txBody>
          <a:bodyPr rtlCol="0">
            <a:noAutofit/>
          </a:bodyPr>
          <a:lstStyle>
            <a:lvl1pPr marL="0" indent="0" algn="ctr">
              <a:buNone/>
              <a:defRPr sz="2000" b="0"/>
            </a:lvl1pPr>
          </a:lstStyle>
          <a:p>
            <a:pPr lvl="0" rtl="0"/>
            <a:r>
              <a:rPr lang="pt-BR"/>
              <a:t>Click to edit Master text styles</a:t>
            </a:r>
          </a:p>
        </p:txBody>
      </p:sp>
      <p:sp>
        <p:nvSpPr>
          <p:cNvPr id="14" name="Picture Placeholder 3">
            <a:extLst>
              <a:ext uri="{FF2B5EF4-FFF2-40B4-BE49-F238E27FC236}">
                <a16:creationId xmlns:a16="http://schemas.microsoft.com/office/drawing/2014/main" id="{3E6CE5FE-ED8C-0D40-862B-9F5EC40C7E82}"/>
              </a:ext>
            </a:extLst>
          </p:cNvPr>
          <p:cNvSpPr>
            <a:spLocks noGrp="1"/>
          </p:cNvSpPr>
          <p:nvPr>
            <p:ph type="pic" sz="quarter" idx="24" hasCustomPrompt="1"/>
          </p:nvPr>
        </p:nvSpPr>
        <p:spPr>
          <a:xfrm>
            <a:off x="4049966" y="2626296"/>
            <a:ext cx="1188720" cy="1188720"/>
          </a:xfrm>
        </p:spPr>
        <p:txBody>
          <a:bodyPr rtlCol="0">
            <a:noAutofit/>
          </a:bodyPr>
          <a:lstStyle>
            <a:lvl1pPr marL="0" indent="0">
              <a:buNone/>
              <a:defRPr/>
            </a:lvl1pPr>
          </a:lstStyle>
          <a:p>
            <a:pPr rtl="0"/>
            <a:r>
              <a:rPr lang="pt-BR"/>
              <a:t>Icon</a:t>
            </a:r>
          </a:p>
        </p:txBody>
      </p:sp>
      <p:sp>
        <p:nvSpPr>
          <p:cNvPr id="25" name="Text Placeholder 2">
            <a:extLst>
              <a:ext uri="{FF2B5EF4-FFF2-40B4-BE49-F238E27FC236}">
                <a16:creationId xmlns:a16="http://schemas.microsoft.com/office/drawing/2014/main" id="{86FF323F-B273-E643-A44F-65465BE5C0DE}"/>
              </a:ext>
            </a:extLst>
          </p:cNvPr>
          <p:cNvSpPr>
            <a:spLocks noGrp="1"/>
          </p:cNvSpPr>
          <p:nvPr>
            <p:ph type="body" sz="quarter" idx="23"/>
          </p:nvPr>
        </p:nvSpPr>
        <p:spPr>
          <a:xfrm>
            <a:off x="3315078" y="4011163"/>
            <a:ext cx="2686416" cy="303043"/>
          </a:xfrm>
        </p:spPr>
        <p:txBody>
          <a:bodyPr rtlCol="0">
            <a:noAutofit/>
          </a:bodyPr>
          <a:lstStyle>
            <a:lvl1pPr marL="0" indent="0" algn="ctr">
              <a:buNone/>
              <a:defRPr sz="2000" b="0"/>
            </a:lvl1pPr>
          </a:lstStyle>
          <a:p>
            <a:pPr lvl="0" rtl="0"/>
            <a:r>
              <a:rPr lang="pt-BR"/>
              <a:t>Click to edit Master text styles</a:t>
            </a:r>
          </a:p>
        </p:txBody>
      </p:sp>
      <p:sp>
        <p:nvSpPr>
          <p:cNvPr id="15" name="Picture Placeholder 3">
            <a:extLst>
              <a:ext uri="{FF2B5EF4-FFF2-40B4-BE49-F238E27FC236}">
                <a16:creationId xmlns:a16="http://schemas.microsoft.com/office/drawing/2014/main" id="{91DC684E-A5F4-864A-894C-5CD232FB9BEB}"/>
              </a:ext>
            </a:extLst>
          </p:cNvPr>
          <p:cNvSpPr>
            <a:spLocks noGrp="1"/>
          </p:cNvSpPr>
          <p:nvPr>
            <p:ph type="pic" sz="quarter" idx="25" hasCustomPrompt="1"/>
          </p:nvPr>
        </p:nvSpPr>
        <p:spPr>
          <a:xfrm>
            <a:off x="6911919" y="2626296"/>
            <a:ext cx="1188720" cy="1188720"/>
          </a:xfrm>
        </p:spPr>
        <p:txBody>
          <a:bodyPr rtlCol="0">
            <a:noAutofit/>
          </a:bodyPr>
          <a:lstStyle>
            <a:lvl1pPr marL="0" indent="0">
              <a:buNone/>
              <a:defRPr/>
            </a:lvl1pPr>
          </a:lstStyle>
          <a:p>
            <a:pPr rtl="0"/>
            <a:r>
              <a:rPr lang="pt-BR"/>
              <a:t>Icon</a:t>
            </a:r>
          </a:p>
        </p:txBody>
      </p:sp>
      <p:sp>
        <p:nvSpPr>
          <p:cNvPr id="23" name="Text Placeholder 2">
            <a:extLst>
              <a:ext uri="{FF2B5EF4-FFF2-40B4-BE49-F238E27FC236}">
                <a16:creationId xmlns:a16="http://schemas.microsoft.com/office/drawing/2014/main" id="{7ED4B9F9-6A66-6041-9EEB-F3287939A9A1}"/>
              </a:ext>
            </a:extLst>
          </p:cNvPr>
          <p:cNvSpPr>
            <a:spLocks noGrp="1"/>
          </p:cNvSpPr>
          <p:nvPr>
            <p:ph type="body" sz="quarter" idx="21"/>
          </p:nvPr>
        </p:nvSpPr>
        <p:spPr>
          <a:xfrm>
            <a:off x="6177027" y="4011163"/>
            <a:ext cx="2686416" cy="303043"/>
          </a:xfrm>
        </p:spPr>
        <p:txBody>
          <a:bodyPr rtlCol="0">
            <a:noAutofit/>
          </a:bodyPr>
          <a:lstStyle>
            <a:lvl1pPr marL="0" indent="0" algn="ctr">
              <a:buNone/>
              <a:defRPr sz="2000" b="0"/>
            </a:lvl1pPr>
          </a:lstStyle>
          <a:p>
            <a:pPr lvl="0" rtl="0"/>
            <a:r>
              <a:rPr lang="pt-BR"/>
              <a:t>Click to edit Master text styles</a:t>
            </a:r>
          </a:p>
        </p:txBody>
      </p:sp>
      <p:sp>
        <p:nvSpPr>
          <p:cNvPr id="16" name="Picture Placeholder 3">
            <a:extLst>
              <a:ext uri="{FF2B5EF4-FFF2-40B4-BE49-F238E27FC236}">
                <a16:creationId xmlns:a16="http://schemas.microsoft.com/office/drawing/2014/main" id="{A6B5BB37-EE1B-6B45-A7CF-E416B4D0D678}"/>
              </a:ext>
            </a:extLst>
          </p:cNvPr>
          <p:cNvSpPr>
            <a:spLocks noGrp="1"/>
          </p:cNvSpPr>
          <p:nvPr>
            <p:ph type="pic" sz="quarter" idx="26" hasCustomPrompt="1"/>
          </p:nvPr>
        </p:nvSpPr>
        <p:spPr>
          <a:xfrm>
            <a:off x="9773872" y="2626296"/>
            <a:ext cx="1188720" cy="1188720"/>
          </a:xfrm>
        </p:spPr>
        <p:txBody>
          <a:bodyPr rtlCol="0">
            <a:noAutofit/>
          </a:bodyPr>
          <a:lstStyle>
            <a:lvl1pPr marL="0" indent="0">
              <a:buNone/>
              <a:defRPr/>
            </a:lvl1pPr>
          </a:lstStyle>
          <a:p>
            <a:pPr rtl="0"/>
            <a:r>
              <a:rPr lang="pt-BR"/>
              <a:t>Icon</a:t>
            </a:r>
          </a:p>
        </p:txBody>
      </p:sp>
      <p:sp>
        <p:nvSpPr>
          <p:cNvPr id="21" name="Text Placeholder 2">
            <a:extLst>
              <a:ext uri="{FF2B5EF4-FFF2-40B4-BE49-F238E27FC236}">
                <a16:creationId xmlns:a16="http://schemas.microsoft.com/office/drawing/2014/main" id="{1A58B4D5-135C-FA4B-BDD3-660FB08CFA9C}"/>
              </a:ext>
            </a:extLst>
          </p:cNvPr>
          <p:cNvSpPr>
            <a:spLocks noGrp="1"/>
          </p:cNvSpPr>
          <p:nvPr>
            <p:ph type="body" sz="quarter" idx="19"/>
          </p:nvPr>
        </p:nvSpPr>
        <p:spPr>
          <a:xfrm>
            <a:off x="9086484" y="4011163"/>
            <a:ext cx="2686416" cy="303043"/>
          </a:xfrm>
        </p:spPr>
        <p:txBody>
          <a:bodyPr rtlCol="0">
            <a:noAutofit/>
          </a:bodyPr>
          <a:lstStyle>
            <a:lvl1pPr marL="0" indent="0" algn="ctr">
              <a:buNone/>
              <a:defRPr sz="2000" b="0"/>
            </a:lvl1pPr>
          </a:lstStyle>
          <a:p>
            <a:pPr lvl="0" rtl="0"/>
            <a:r>
              <a:rPr lang="pt-BR"/>
              <a:t>Click to edit Master text styles</a:t>
            </a:r>
          </a:p>
        </p:txBody>
      </p:sp>
      <p:sp>
        <p:nvSpPr>
          <p:cNvPr id="31" name="Footer Placeholder 4">
            <a:extLst>
              <a:ext uri="{FF2B5EF4-FFF2-40B4-BE49-F238E27FC236}">
                <a16:creationId xmlns:a16="http://schemas.microsoft.com/office/drawing/2014/main" id="{A9C4F210-2650-3942-9632-6074E8F12704}"/>
              </a:ext>
              <a:ext uri="{C183D7F6-B498-43B3-948B-1728B52AA6E4}">
                <adec:decorative xmlns:adec="http://schemas.microsoft.com/office/drawing/2017/decorative" xmlns="" val="1"/>
              </a:ext>
            </a:extLst>
          </p:cNvPr>
          <p:cNvSpPr>
            <a:spLocks noGrp="1"/>
          </p:cNvSpPr>
          <p:nvPr>
            <p:ph type="ftr" sz="quarter" idx="3"/>
          </p:nvPr>
        </p:nvSpPr>
        <p:spPr>
          <a:xfrm>
            <a:off x="419099"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r>
              <a:rPr lang="pt-BR"/>
              <a:t>© 2020, Amazon Web Services, Inc. or its Affiliates. All rights reserved.</a:t>
            </a:r>
          </a:p>
        </p:txBody>
      </p:sp>
      <p:sp>
        <p:nvSpPr>
          <p:cNvPr id="17" name="Slide Number Placeholder 5">
            <a:extLst>
              <a:ext uri="{FF2B5EF4-FFF2-40B4-BE49-F238E27FC236}">
                <a16:creationId xmlns:a16="http://schemas.microsoft.com/office/drawing/2014/main" id="{0BDEF14E-4027-D643-9DE2-F177FE226270}"/>
              </a:ext>
              <a:ext uri="{C183D7F6-B498-43B3-948B-1728B52AA6E4}">
                <adec:decorative xmlns:adec="http://schemas.microsoft.com/office/drawing/2017/decorative" xmlns="" val="1"/>
              </a:ext>
            </a:extLst>
          </p:cNvPr>
          <p:cNvSpPr>
            <a:spLocks noGrp="1"/>
          </p:cNvSpPr>
          <p:nvPr>
            <p:ph type="sldNum" sz="quarter" idx="12"/>
          </p:nvPr>
        </p:nvSpPr>
        <p:spPr>
          <a:xfrm>
            <a:off x="9029700" y="6356350"/>
            <a:ext cx="2743200" cy="365125"/>
          </a:xfrm>
        </p:spPr>
        <p:txBody>
          <a:bodyPr rtlCol="0"/>
          <a:lstStyle/>
          <a:p>
            <a:pPr rtl="0"/>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171085857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able 1">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194B4B0-788D-CC4A-BD6F-E27A18377A01}"/>
              </a:ext>
              <a:ext uri="{C183D7F6-B498-43B3-948B-1728B52AA6E4}">
                <adec:decorative xmlns:adec="http://schemas.microsoft.com/office/drawing/2017/decorative" xmlns="" val="1"/>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a:prstGeom prst="rect">
            <a:avLst/>
          </a:prstGeom>
        </p:spPr>
        <p:txBody>
          <a:bodyPr rtlCol="0">
            <a:noAutofit/>
          </a:bodyPr>
          <a:lstStyle>
            <a:lvl1pPr>
              <a:defRPr sz="4000">
                <a:solidFill>
                  <a:schemeClr val="bg1"/>
                </a:solidFill>
              </a:defRPr>
            </a:lvl1pPr>
          </a:lstStyle>
          <a:p>
            <a:pPr rtl="0"/>
            <a:r>
              <a:rPr lang="pt-BR"/>
              <a:t>Click to edit Master title style</a:t>
            </a:r>
            <a:endParaRPr lang="en-US" dirty="0"/>
          </a:p>
        </p:txBody>
      </p:sp>
      <p:pic>
        <p:nvPicPr>
          <p:cNvPr id="7" name="Picture 6">
            <a:extLst>
              <a:ext uri="{FF2B5EF4-FFF2-40B4-BE49-F238E27FC236}">
                <a16:creationId xmlns:a16="http://schemas.microsoft.com/office/drawing/2014/main" id="{18DE245B-4FD3-2740-8BED-8269A8D5C217}"/>
              </a:ext>
              <a:ext uri="{C183D7F6-B498-43B3-948B-1728B52AA6E4}">
                <adec:decorative xmlns:adec="http://schemas.microsoft.com/office/drawing/2017/decorative" xmlns="" val="1"/>
              </a:ext>
            </a:extLst>
          </p:cNvPr>
          <p:cNvPicPr>
            <a:picLocks noChangeAspect="1"/>
          </p:cNvPicPr>
          <p:nvPr userDrawn="1"/>
        </p:nvPicPr>
        <p:blipFill>
          <a:blip r:embed="rId4"/>
          <a:stretch>
            <a:fillRect/>
          </a:stretch>
        </p:blipFill>
        <p:spPr>
          <a:xfrm>
            <a:off x="9909198" y="365126"/>
            <a:ext cx="1772656" cy="449073"/>
          </a:xfrm>
          <a:prstGeom prst="rect">
            <a:avLst/>
          </a:prstGeom>
        </p:spPr>
      </p:pic>
      <p:sp>
        <p:nvSpPr>
          <p:cNvPr id="10" name="Footer Placeholder 4">
            <a:extLst>
              <a:ext uri="{FF2B5EF4-FFF2-40B4-BE49-F238E27FC236}">
                <a16:creationId xmlns:a16="http://schemas.microsoft.com/office/drawing/2014/main" id="{DBF8715D-4D79-7041-A43B-D5474972C918}"/>
              </a:ext>
              <a:ext uri="{C183D7F6-B498-43B3-948B-1728B52AA6E4}">
                <adec:decorative xmlns:adec="http://schemas.microsoft.com/office/drawing/2017/decorative" xmlns="" val="1"/>
              </a:ext>
            </a:extLst>
          </p:cNvPr>
          <p:cNvSpPr>
            <a:spLocks noGrp="1"/>
          </p:cNvSpPr>
          <p:nvPr>
            <p:ph type="ftr" sz="quarter" idx="3"/>
          </p:nvPr>
        </p:nvSpPr>
        <p:spPr>
          <a:xfrm>
            <a:off x="419101" y="6356351"/>
            <a:ext cx="3735457" cy="365125"/>
          </a:xfrm>
          <a:prstGeom prst="rect">
            <a:avLst/>
          </a:prstGeom>
        </p:spPr>
        <p:txBody>
          <a:bodyPr vert="horz" lIns="91440" tIns="45720" rIns="91440" bIns="45720" rtlCol="0" anchor="ctr"/>
          <a:lstStyle>
            <a:lvl1pPr algn="l">
              <a:defRPr sz="881"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r>
              <a:rPr lang="pt-BR"/>
              <a:t>© 2020, Amazon Web Services, Inc. or its Affiliates. All rights reserved.</a:t>
            </a:r>
          </a:p>
        </p:txBody>
      </p:sp>
      <p:sp>
        <p:nvSpPr>
          <p:cNvPr id="11" name="Slide Number Placeholder 5">
            <a:extLst>
              <a:ext uri="{FF2B5EF4-FFF2-40B4-BE49-F238E27FC236}">
                <a16:creationId xmlns:a16="http://schemas.microsoft.com/office/drawing/2014/main" id="{4AC7BB94-D444-F441-A88C-76F7DDCDC5EB}"/>
              </a:ext>
              <a:ext uri="{C183D7F6-B498-43B3-948B-1728B52AA6E4}">
                <adec:decorative xmlns:adec="http://schemas.microsoft.com/office/drawing/2017/decorative" xmlns="" val="1"/>
              </a:ext>
            </a:extLst>
          </p:cNvPr>
          <p:cNvSpPr>
            <a:spLocks noGrp="1"/>
          </p:cNvSpPr>
          <p:nvPr>
            <p:ph type="sldNum" sz="quarter" idx="12"/>
          </p:nvPr>
        </p:nvSpPr>
        <p:spPr>
          <a:xfrm>
            <a:off x="9029700" y="6356351"/>
            <a:ext cx="2743200" cy="365125"/>
          </a:xfrm>
          <a:prstGeom prst="rect">
            <a:avLst/>
          </a:prstGeom>
        </p:spPr>
        <p:txBody>
          <a:bodyPr rtlCol="0"/>
          <a:lstStyle/>
          <a:p>
            <a:pPr rtl="0"/>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253950860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able 2">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194B4B0-788D-CC4A-BD6F-E27A18377A01}"/>
              </a:ext>
              <a:ext uri="{C183D7F6-B498-43B3-948B-1728B52AA6E4}">
                <adec:decorative xmlns:adec="http://schemas.microsoft.com/office/drawing/2017/decorative" xmlns="" val="1"/>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a:prstGeom prst="rect">
            <a:avLst/>
          </a:prstGeom>
        </p:spPr>
        <p:txBody>
          <a:bodyPr rtlCol="0">
            <a:noAutofit/>
          </a:bodyPr>
          <a:lstStyle>
            <a:lvl1pPr>
              <a:defRPr sz="4000">
                <a:solidFill>
                  <a:schemeClr val="bg1"/>
                </a:solidFill>
              </a:defRPr>
            </a:lvl1pPr>
          </a:lstStyle>
          <a:p>
            <a:pPr rtl="0"/>
            <a:r>
              <a:rPr lang="pt-BR"/>
              <a:t>Click to edit Master title style</a:t>
            </a:r>
            <a:endParaRPr lang="en-US" dirty="0"/>
          </a:p>
        </p:txBody>
      </p:sp>
      <p:pic>
        <p:nvPicPr>
          <p:cNvPr id="8" name="Picture 7">
            <a:extLst>
              <a:ext uri="{FF2B5EF4-FFF2-40B4-BE49-F238E27FC236}">
                <a16:creationId xmlns:a16="http://schemas.microsoft.com/office/drawing/2014/main" id="{FE4A4D56-E7FB-BE4E-A7A1-0A8FD1819058}"/>
              </a:ext>
              <a:ext uri="{C183D7F6-B498-43B3-948B-1728B52AA6E4}">
                <adec:decorative xmlns:adec="http://schemas.microsoft.com/office/drawing/2017/decorative" xmlns="" val="1"/>
              </a:ext>
            </a:extLst>
          </p:cNvPr>
          <p:cNvPicPr>
            <a:picLocks noChangeAspect="1"/>
          </p:cNvPicPr>
          <p:nvPr userDrawn="1"/>
        </p:nvPicPr>
        <p:blipFill>
          <a:blip r:embed="rId4"/>
          <a:stretch>
            <a:fillRect/>
          </a:stretch>
        </p:blipFill>
        <p:spPr>
          <a:xfrm>
            <a:off x="9909198" y="365126"/>
            <a:ext cx="1772656" cy="449073"/>
          </a:xfrm>
          <a:prstGeom prst="rect">
            <a:avLst/>
          </a:prstGeom>
        </p:spPr>
      </p:pic>
      <p:sp>
        <p:nvSpPr>
          <p:cNvPr id="10" name="Footer Placeholder 4">
            <a:extLst>
              <a:ext uri="{FF2B5EF4-FFF2-40B4-BE49-F238E27FC236}">
                <a16:creationId xmlns:a16="http://schemas.microsoft.com/office/drawing/2014/main" id="{DBF8715D-4D79-7041-A43B-D5474972C918}"/>
              </a:ext>
              <a:ext uri="{C183D7F6-B498-43B3-948B-1728B52AA6E4}">
                <adec:decorative xmlns:adec="http://schemas.microsoft.com/office/drawing/2017/decorative" xmlns="" val="1"/>
              </a:ext>
            </a:extLst>
          </p:cNvPr>
          <p:cNvSpPr>
            <a:spLocks noGrp="1"/>
          </p:cNvSpPr>
          <p:nvPr>
            <p:ph type="ftr" sz="quarter" idx="3"/>
          </p:nvPr>
        </p:nvSpPr>
        <p:spPr>
          <a:xfrm>
            <a:off x="419101" y="6356351"/>
            <a:ext cx="3735457" cy="365125"/>
          </a:xfrm>
          <a:prstGeom prst="rect">
            <a:avLst/>
          </a:prstGeom>
        </p:spPr>
        <p:txBody>
          <a:bodyPr vert="horz" lIns="91440" tIns="45720" rIns="91440" bIns="45720" rtlCol="0" anchor="ctr"/>
          <a:lstStyle>
            <a:lvl1pPr algn="l">
              <a:defRPr sz="881"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r>
              <a:rPr lang="pt-BR"/>
              <a:t>© 2020, Amazon Web Services, Inc. or its Affiliates. All rights reserved.</a:t>
            </a:r>
          </a:p>
        </p:txBody>
      </p:sp>
      <p:sp>
        <p:nvSpPr>
          <p:cNvPr id="11" name="Slide Number Placeholder 5">
            <a:extLst>
              <a:ext uri="{FF2B5EF4-FFF2-40B4-BE49-F238E27FC236}">
                <a16:creationId xmlns:a16="http://schemas.microsoft.com/office/drawing/2014/main" id="{4AC7BB94-D444-F441-A88C-76F7DDCDC5EB}"/>
              </a:ext>
              <a:ext uri="{C183D7F6-B498-43B3-948B-1728B52AA6E4}">
                <adec:decorative xmlns:adec="http://schemas.microsoft.com/office/drawing/2017/decorative" xmlns="" val="1"/>
              </a:ext>
            </a:extLst>
          </p:cNvPr>
          <p:cNvSpPr>
            <a:spLocks noGrp="1"/>
          </p:cNvSpPr>
          <p:nvPr>
            <p:ph type="sldNum" sz="quarter" idx="12"/>
          </p:nvPr>
        </p:nvSpPr>
        <p:spPr>
          <a:xfrm>
            <a:off x="9029700" y="6356351"/>
            <a:ext cx="2743200" cy="365125"/>
          </a:xfrm>
          <a:prstGeom prst="rect">
            <a:avLst/>
          </a:prstGeom>
        </p:spPr>
        <p:txBody>
          <a:bodyPr rtlCol="0"/>
          <a:lstStyle/>
          <a:p>
            <a:pPr rtl="0"/>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189352917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able 3">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194B4B0-788D-CC4A-BD6F-E27A18377A01}"/>
              </a:ext>
              <a:ext uri="{C183D7F6-B498-43B3-948B-1728B52AA6E4}">
                <adec:decorative xmlns:adec="http://schemas.microsoft.com/office/drawing/2017/decorative" xmlns="" val="1"/>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a:prstGeom prst="rect">
            <a:avLst/>
          </a:prstGeom>
        </p:spPr>
        <p:txBody>
          <a:bodyPr rtlCol="0">
            <a:noAutofit/>
          </a:bodyPr>
          <a:lstStyle>
            <a:lvl1pPr>
              <a:defRPr sz="4000">
                <a:solidFill>
                  <a:schemeClr val="bg1"/>
                </a:solidFill>
              </a:defRPr>
            </a:lvl1pPr>
          </a:lstStyle>
          <a:p>
            <a:pPr rtl="0"/>
            <a:r>
              <a:rPr lang="pt-BR"/>
              <a:t>Click to edit Master title style</a:t>
            </a:r>
            <a:endParaRPr lang="en-US" dirty="0"/>
          </a:p>
        </p:txBody>
      </p:sp>
      <p:pic>
        <p:nvPicPr>
          <p:cNvPr id="8" name="Picture 7">
            <a:extLst>
              <a:ext uri="{FF2B5EF4-FFF2-40B4-BE49-F238E27FC236}">
                <a16:creationId xmlns:a16="http://schemas.microsoft.com/office/drawing/2014/main" id="{8DBCFF47-80C8-FA4F-9A18-B92FA7DC4DF7}"/>
              </a:ext>
              <a:ext uri="{C183D7F6-B498-43B3-948B-1728B52AA6E4}">
                <adec:decorative xmlns:adec="http://schemas.microsoft.com/office/drawing/2017/decorative" xmlns="" val="1"/>
              </a:ext>
            </a:extLst>
          </p:cNvPr>
          <p:cNvPicPr>
            <a:picLocks noChangeAspect="1"/>
          </p:cNvPicPr>
          <p:nvPr userDrawn="1"/>
        </p:nvPicPr>
        <p:blipFill>
          <a:blip r:embed="rId4"/>
          <a:stretch>
            <a:fillRect/>
          </a:stretch>
        </p:blipFill>
        <p:spPr>
          <a:xfrm>
            <a:off x="9909198" y="365126"/>
            <a:ext cx="1772656" cy="449073"/>
          </a:xfrm>
          <a:prstGeom prst="rect">
            <a:avLst/>
          </a:prstGeom>
        </p:spPr>
      </p:pic>
      <p:sp>
        <p:nvSpPr>
          <p:cNvPr id="10" name="Footer Placeholder 4">
            <a:extLst>
              <a:ext uri="{FF2B5EF4-FFF2-40B4-BE49-F238E27FC236}">
                <a16:creationId xmlns:a16="http://schemas.microsoft.com/office/drawing/2014/main" id="{DBF8715D-4D79-7041-A43B-D5474972C918}"/>
              </a:ext>
              <a:ext uri="{C183D7F6-B498-43B3-948B-1728B52AA6E4}">
                <adec:decorative xmlns:adec="http://schemas.microsoft.com/office/drawing/2017/decorative" xmlns="" val="1"/>
              </a:ext>
            </a:extLst>
          </p:cNvPr>
          <p:cNvSpPr>
            <a:spLocks noGrp="1"/>
          </p:cNvSpPr>
          <p:nvPr>
            <p:ph type="ftr" sz="quarter" idx="3"/>
          </p:nvPr>
        </p:nvSpPr>
        <p:spPr>
          <a:xfrm>
            <a:off x="419101" y="6356351"/>
            <a:ext cx="3735457" cy="365125"/>
          </a:xfrm>
          <a:prstGeom prst="rect">
            <a:avLst/>
          </a:prstGeom>
        </p:spPr>
        <p:txBody>
          <a:bodyPr vert="horz" lIns="91440" tIns="45720" rIns="91440" bIns="45720" rtlCol="0" anchor="ctr"/>
          <a:lstStyle>
            <a:lvl1pPr algn="l">
              <a:defRPr sz="881"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r>
              <a:rPr lang="pt-BR"/>
              <a:t>© 2020, Amazon Web Services, Inc. or its Affiliates. All rights reserved.</a:t>
            </a:r>
          </a:p>
        </p:txBody>
      </p:sp>
      <p:sp>
        <p:nvSpPr>
          <p:cNvPr id="11" name="Slide Number Placeholder 5">
            <a:extLst>
              <a:ext uri="{FF2B5EF4-FFF2-40B4-BE49-F238E27FC236}">
                <a16:creationId xmlns:a16="http://schemas.microsoft.com/office/drawing/2014/main" id="{4AC7BB94-D444-F441-A88C-76F7DDCDC5EB}"/>
              </a:ext>
              <a:ext uri="{C183D7F6-B498-43B3-948B-1728B52AA6E4}">
                <adec:decorative xmlns:adec="http://schemas.microsoft.com/office/drawing/2017/decorative" xmlns="" val="1"/>
              </a:ext>
            </a:extLst>
          </p:cNvPr>
          <p:cNvSpPr>
            <a:spLocks noGrp="1"/>
          </p:cNvSpPr>
          <p:nvPr>
            <p:ph type="sldNum" sz="quarter" idx="12"/>
          </p:nvPr>
        </p:nvSpPr>
        <p:spPr>
          <a:xfrm>
            <a:off x="9029700" y="6356351"/>
            <a:ext cx="2743200" cy="365125"/>
          </a:xfrm>
          <a:prstGeom prst="rect">
            <a:avLst/>
          </a:prstGeom>
        </p:spPr>
        <p:txBody>
          <a:bodyPr rtlCol="0"/>
          <a:lstStyle/>
          <a:p>
            <a:pPr rtl="0"/>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193699137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194B4B0-788D-CC4A-BD6F-E27A18377A01}"/>
              </a:ext>
              <a:ext uri="{C183D7F6-B498-43B3-948B-1728B52AA6E4}">
                <adec:decorative xmlns:adec="http://schemas.microsoft.com/office/drawing/2017/decorative" xmlns="" val="1"/>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p:spPr>
        <p:txBody>
          <a:bodyPr rtlCol="0">
            <a:noAutofit/>
          </a:bodyPr>
          <a:lstStyle>
            <a:lvl1pPr>
              <a:defRPr sz="4000">
                <a:solidFill>
                  <a:schemeClr val="bg1"/>
                </a:solidFill>
              </a:defRPr>
            </a:lvl1pPr>
          </a:lstStyle>
          <a:p>
            <a:pPr rtl="0"/>
            <a:r>
              <a:rPr lang="pt-BR"/>
              <a:t>Click to edit Master title style</a:t>
            </a:r>
            <a:endParaRPr lang="en-US" dirty="0"/>
          </a:p>
        </p:txBody>
      </p:sp>
      <p:pic>
        <p:nvPicPr>
          <p:cNvPr id="11" name="Picture 10">
            <a:extLst>
              <a:ext uri="{FF2B5EF4-FFF2-40B4-BE49-F238E27FC236}">
                <a16:creationId xmlns:a16="http://schemas.microsoft.com/office/drawing/2014/main" id="{BE6AEB20-C247-9049-A91B-EA79979980DA}"/>
              </a:ext>
              <a:ext uri="{C183D7F6-B498-43B3-948B-1728B52AA6E4}">
                <adec:decorative xmlns:adec="http://schemas.microsoft.com/office/drawing/2017/decorative" xmlns="" val="1"/>
              </a:ext>
            </a:extLst>
          </p:cNvPr>
          <p:cNvPicPr>
            <a:picLocks noChangeAspect="1"/>
          </p:cNvPicPr>
          <p:nvPr userDrawn="1"/>
        </p:nvPicPr>
        <p:blipFill>
          <a:blip r:embed="rId4"/>
          <a:stretch>
            <a:fillRect/>
          </a:stretch>
        </p:blipFill>
        <p:spPr>
          <a:xfrm>
            <a:off x="9909198" y="365126"/>
            <a:ext cx="1772656" cy="449073"/>
          </a:xfrm>
          <a:prstGeom prst="rect">
            <a:avLst/>
          </a:prstGeom>
        </p:spPr>
      </p:pic>
      <p:sp>
        <p:nvSpPr>
          <p:cNvPr id="10" name="Footer Placeholder 4">
            <a:extLst>
              <a:ext uri="{FF2B5EF4-FFF2-40B4-BE49-F238E27FC236}">
                <a16:creationId xmlns:a16="http://schemas.microsoft.com/office/drawing/2014/main" id="{DBF8715D-4D79-7041-A43B-D5474972C918}"/>
              </a:ext>
              <a:ext uri="{C183D7F6-B498-43B3-948B-1728B52AA6E4}">
                <adec:decorative xmlns:adec="http://schemas.microsoft.com/office/drawing/2017/decorative" xmlns=""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r>
              <a:rPr lang="pt-BR"/>
              <a:t>© 2020, Amazon Web Services, Inc. or its Affiliates. All rights reserved.</a:t>
            </a:r>
          </a:p>
        </p:txBody>
      </p:sp>
      <p:sp>
        <p:nvSpPr>
          <p:cNvPr id="8" name="Slide Number Placeholder 5">
            <a:extLst>
              <a:ext uri="{FF2B5EF4-FFF2-40B4-BE49-F238E27FC236}">
                <a16:creationId xmlns:a16="http://schemas.microsoft.com/office/drawing/2014/main" id="{0BDEF14E-4027-D643-9DE2-F177FE226270}"/>
              </a:ext>
              <a:ext uri="{C183D7F6-B498-43B3-948B-1728B52AA6E4}">
                <adec:decorative xmlns:adec="http://schemas.microsoft.com/office/drawing/2017/decorative" xmlns="" val="1"/>
              </a:ext>
            </a:extLst>
          </p:cNvPr>
          <p:cNvSpPr>
            <a:spLocks noGrp="1"/>
          </p:cNvSpPr>
          <p:nvPr>
            <p:ph type="sldNum" sz="quarter" idx="12"/>
          </p:nvPr>
        </p:nvSpPr>
        <p:spPr>
          <a:xfrm>
            <a:off x="9029700" y="6356350"/>
            <a:ext cx="2743200" cy="365125"/>
          </a:xfrm>
        </p:spPr>
        <p:txBody>
          <a:bodyPr rtlCol="0"/>
          <a:lstStyle/>
          <a:p>
            <a:pPr rtl="0"/>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51190486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p:spPr>
        <p:txBody>
          <a:bodyPr rtlCol="0">
            <a:noAutofit/>
          </a:bodyPr>
          <a:lstStyle>
            <a:lvl1pPr>
              <a:defRPr sz="4000">
                <a:solidFill>
                  <a:schemeClr val="tx1"/>
                </a:solidFill>
              </a:defRPr>
            </a:lvl1pPr>
          </a:lstStyle>
          <a:p>
            <a:pPr rtl="0"/>
            <a:r>
              <a:rPr lang="pt-BR"/>
              <a:t>Click to edit Master title style</a:t>
            </a:r>
            <a:endParaRPr lang="en-US" dirty="0"/>
          </a:p>
        </p:txBody>
      </p:sp>
      <p:pic>
        <p:nvPicPr>
          <p:cNvPr id="7" name="Picture 6">
            <a:extLst>
              <a:ext uri="{FF2B5EF4-FFF2-40B4-BE49-F238E27FC236}">
                <a16:creationId xmlns:a16="http://schemas.microsoft.com/office/drawing/2014/main" id="{1FCA25A4-C80D-FC44-8153-D8376A9E41FE}"/>
              </a:ext>
              <a:ext uri="{C183D7F6-B498-43B3-948B-1728B52AA6E4}">
                <adec:decorative xmlns:adec="http://schemas.microsoft.com/office/drawing/2017/decorative" xmlns="" val="1"/>
              </a:ext>
            </a:extLst>
          </p:cNvPr>
          <p:cNvPicPr>
            <a:picLocks noChangeAspect="1"/>
          </p:cNvPicPr>
          <p:nvPr userDrawn="1"/>
        </p:nvPicPr>
        <p:blipFill>
          <a:blip r:embed="rId3"/>
          <a:stretch>
            <a:fillRect/>
          </a:stretch>
        </p:blipFill>
        <p:spPr>
          <a:xfrm>
            <a:off x="9909200" y="365125"/>
            <a:ext cx="1772652" cy="449072"/>
          </a:xfrm>
          <a:prstGeom prst="rect">
            <a:avLst/>
          </a:prstGeom>
        </p:spPr>
      </p:pic>
      <p:sp>
        <p:nvSpPr>
          <p:cNvPr id="10" name="Footer Placeholder 4">
            <a:extLst>
              <a:ext uri="{FF2B5EF4-FFF2-40B4-BE49-F238E27FC236}">
                <a16:creationId xmlns:a16="http://schemas.microsoft.com/office/drawing/2014/main" id="{DBF8715D-4D79-7041-A43B-D5474972C918}"/>
              </a:ext>
              <a:ext uri="{C183D7F6-B498-43B3-948B-1728B52AA6E4}">
                <adec:decorative xmlns:adec="http://schemas.microsoft.com/office/drawing/2017/decorative" xmlns=""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r>
              <a:rPr lang="pt-BR"/>
              <a:t>© 2020, Amazon Web Services, Inc. or its Affiliates. All rights reserved.</a:t>
            </a:r>
          </a:p>
        </p:txBody>
      </p:sp>
      <p:sp>
        <p:nvSpPr>
          <p:cNvPr id="9" name="Slide Number Placeholder 5">
            <a:extLst>
              <a:ext uri="{FF2B5EF4-FFF2-40B4-BE49-F238E27FC236}">
                <a16:creationId xmlns:a16="http://schemas.microsoft.com/office/drawing/2014/main" id="{A201426F-66D0-6C49-85B0-A8C2D43E6E2C}"/>
              </a:ext>
              <a:ext uri="{C183D7F6-B498-43B3-948B-1728B52AA6E4}">
                <adec:decorative xmlns:adec="http://schemas.microsoft.com/office/drawing/2017/decorative" xmlns="" val="1"/>
              </a:ext>
            </a:extLst>
          </p:cNvPr>
          <p:cNvSpPr>
            <a:spLocks noGrp="1"/>
          </p:cNvSpPr>
          <p:nvPr>
            <p:ph type="sldNum" sz="quarter" idx="12"/>
          </p:nvPr>
        </p:nvSpPr>
        <p:spPr>
          <a:xfrm>
            <a:off x="9029700" y="6356350"/>
            <a:ext cx="2743200" cy="365125"/>
          </a:xfrm>
        </p:spPr>
        <p:txBody>
          <a:bodyPr rtlCol="0"/>
          <a:lstStyle/>
          <a:p>
            <a:pPr rtl="0"/>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34500859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58223B2-799A-5246-A4C6-C8BB64215826}"/>
              </a:ext>
              <a:ext uri="{C183D7F6-B498-43B3-948B-1728B52AA6E4}">
                <adec:decorative xmlns:adec="http://schemas.microsoft.com/office/drawing/2017/decorative" xmlns="" val="1"/>
              </a:ext>
            </a:extLst>
          </p:cNvPr>
          <p:cNvSpPr/>
          <p:nvPr userDrawn="1"/>
        </p:nvSpPr>
        <p:spPr>
          <a:xfrm>
            <a:off x="0" y="0"/>
            <a:ext cx="12192000" cy="6858000"/>
          </a:xfrm>
          <a:prstGeom prst="rect">
            <a:avLst/>
          </a:prstGeom>
          <a:solidFill>
            <a:srgbClr val="232F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15" name="Text Placeholder 3">
            <a:extLst>
              <a:ext uri="{FF2B5EF4-FFF2-40B4-BE49-F238E27FC236}">
                <a16:creationId xmlns:a16="http://schemas.microsoft.com/office/drawing/2014/main" id="{7A5CC2AB-7462-6949-B0CC-D453D58B64D6}"/>
              </a:ext>
            </a:extLst>
          </p:cNvPr>
          <p:cNvSpPr>
            <a:spLocks noGrp="1"/>
          </p:cNvSpPr>
          <p:nvPr>
            <p:ph type="body" sz="quarter" idx="10" hasCustomPrompt="1"/>
          </p:nvPr>
        </p:nvSpPr>
        <p:spPr>
          <a:xfrm>
            <a:off x="419100" y="2554356"/>
            <a:ext cx="8059738" cy="488498"/>
          </a:xfrm>
        </p:spPr>
        <p:txBody>
          <a:bodyPr rtlCol="0">
            <a:normAutofit/>
          </a:bodyPr>
          <a:lstStyle>
            <a:lvl1pPr marL="0" indent="0">
              <a:buNone/>
              <a:defRPr sz="2000" b="0" spc="30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rtl="0"/>
            <a:r>
              <a:rPr lang="pt-BR"/>
              <a:t>CLICK TO EDIT MASTER TITLE STYLE</a:t>
            </a:r>
          </a:p>
        </p:txBody>
      </p:sp>
      <p:sp>
        <p:nvSpPr>
          <p:cNvPr id="14" name="Title 1">
            <a:extLst>
              <a:ext uri="{FF2B5EF4-FFF2-40B4-BE49-F238E27FC236}">
                <a16:creationId xmlns:a16="http://schemas.microsoft.com/office/drawing/2014/main" id="{B407F2DB-F618-9B42-B761-D4AC79DC3498}"/>
              </a:ext>
            </a:extLst>
          </p:cNvPr>
          <p:cNvSpPr>
            <a:spLocks noGrp="1"/>
          </p:cNvSpPr>
          <p:nvPr>
            <p:ph type="title"/>
          </p:nvPr>
        </p:nvSpPr>
        <p:spPr>
          <a:xfrm>
            <a:off x="419100" y="3191940"/>
            <a:ext cx="11353800" cy="474119"/>
          </a:xfrm>
        </p:spPr>
        <p:txBody>
          <a:bodyPr rtlCol="0">
            <a:noAutofit/>
          </a:bodyPr>
          <a:lstStyle>
            <a:lvl1pPr>
              <a:defRPr sz="6000">
                <a:solidFill>
                  <a:schemeClr val="bg1"/>
                </a:solidFill>
              </a:defRPr>
            </a:lvl1pPr>
          </a:lstStyle>
          <a:p>
            <a:pPr rtl="0"/>
            <a:r>
              <a:rPr lang="pt-BR"/>
              <a:t>Click to edit Master title style</a:t>
            </a:r>
            <a:endParaRPr lang="en-US" dirty="0"/>
          </a:p>
        </p:txBody>
      </p:sp>
      <p:sp>
        <p:nvSpPr>
          <p:cNvPr id="6" name="Footer Placeholder 4">
            <a:extLst>
              <a:ext uri="{FF2B5EF4-FFF2-40B4-BE49-F238E27FC236}">
                <a16:creationId xmlns:a16="http://schemas.microsoft.com/office/drawing/2014/main" id="{6636900F-FBBE-9846-A194-AC5CF173B39F}"/>
              </a:ext>
              <a:ext uri="{C183D7F6-B498-43B3-948B-1728B52AA6E4}">
                <adec:decorative xmlns:adec="http://schemas.microsoft.com/office/drawing/2017/decorative" xmlns=""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r>
              <a:rPr lang="pt-BR"/>
              <a:t>© 2020, Amazon Web Services, Inc. or its Affiliates. All rights reserved.</a:t>
            </a:r>
          </a:p>
        </p:txBody>
      </p:sp>
      <p:pic>
        <p:nvPicPr>
          <p:cNvPr id="8" name="Picture 7">
            <a:extLst>
              <a:ext uri="{FF2B5EF4-FFF2-40B4-BE49-F238E27FC236}">
                <a16:creationId xmlns:a16="http://schemas.microsoft.com/office/drawing/2014/main" id="{68A38432-CE99-3E4B-B087-73EB0F09CDB2}"/>
              </a:ext>
              <a:ext uri="{C183D7F6-B498-43B3-948B-1728B52AA6E4}">
                <adec:decorative xmlns:adec="http://schemas.microsoft.com/office/drawing/2017/decorative" xmlns="" val="1"/>
              </a:ext>
            </a:extLst>
          </p:cNvPr>
          <p:cNvPicPr>
            <a:picLocks noChangeAspect="1"/>
          </p:cNvPicPr>
          <p:nvPr userDrawn="1"/>
        </p:nvPicPr>
        <p:blipFill>
          <a:blip r:embed="rId3"/>
          <a:stretch>
            <a:fillRect/>
          </a:stretch>
        </p:blipFill>
        <p:spPr>
          <a:xfrm>
            <a:off x="9931098" y="6089839"/>
            <a:ext cx="1772656" cy="449073"/>
          </a:xfrm>
          <a:prstGeom prst="rect">
            <a:avLst/>
          </a:prstGeom>
        </p:spPr>
      </p:pic>
    </p:spTree>
    <p:custDataLst>
      <p:tags r:id="rId1"/>
    </p:custDataLst>
    <p:extLst>
      <p:ext uri="{BB962C8B-B14F-4D97-AF65-F5344CB8AC3E}">
        <p14:creationId xmlns:p14="http://schemas.microsoft.com/office/powerpoint/2010/main" val="423169579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iagram">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0DE264E-2087-B647-8F60-282FE0A1DE11}"/>
              </a:ext>
              <a:ext uri="{C183D7F6-B498-43B3-948B-1728B52AA6E4}">
                <adec:decorative xmlns:adec="http://schemas.microsoft.com/office/drawing/2017/decorative" xmlns="" val="1"/>
              </a:ext>
            </a:extLst>
          </p:cNvPr>
          <p:cNvPicPr>
            <a:picLocks noChangeAspect="1"/>
          </p:cNvPicPr>
          <p:nvPr userDrawn="1"/>
        </p:nvPicPr>
        <p:blipFill>
          <a:blip r:embed="rId3"/>
          <a:stretch>
            <a:fillRect/>
          </a:stretch>
        </p:blipFill>
        <p:spPr>
          <a:xfrm>
            <a:off x="9909200" y="365125"/>
            <a:ext cx="1772652" cy="449072"/>
          </a:xfrm>
          <a:prstGeom prst="rect">
            <a:avLst/>
          </a:prstGeom>
        </p:spPr>
      </p:pic>
      <p:sp>
        <p:nvSpPr>
          <p:cNvPr id="10" name="Footer Placeholder 4">
            <a:extLst>
              <a:ext uri="{FF2B5EF4-FFF2-40B4-BE49-F238E27FC236}">
                <a16:creationId xmlns:a16="http://schemas.microsoft.com/office/drawing/2014/main" id="{F86437D1-E7F9-2F42-864E-95D935B7DAF8}"/>
              </a:ext>
              <a:ext uri="{C183D7F6-B498-43B3-948B-1728B52AA6E4}">
                <adec:decorative xmlns:adec="http://schemas.microsoft.com/office/drawing/2017/decorative" xmlns="" val="1"/>
              </a:ext>
            </a:extLst>
          </p:cNvPr>
          <p:cNvSpPr>
            <a:spLocks noGrp="1"/>
          </p:cNvSpPr>
          <p:nvPr>
            <p:ph type="ftr" sz="quarter" idx="3"/>
          </p:nvPr>
        </p:nvSpPr>
        <p:spPr>
          <a:xfrm>
            <a:off x="419099"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r>
              <a:rPr lang="pt-BR"/>
              <a:t>© 2020, Amazon Web Services, Inc. or its Affiliates. All rights reserved.</a:t>
            </a:r>
          </a:p>
        </p:txBody>
      </p:sp>
      <p:sp>
        <p:nvSpPr>
          <p:cNvPr id="7" name="Slide Number Placeholder 5">
            <a:extLst>
              <a:ext uri="{FF2B5EF4-FFF2-40B4-BE49-F238E27FC236}">
                <a16:creationId xmlns:a16="http://schemas.microsoft.com/office/drawing/2014/main" id="{45F76685-5779-5D40-A261-B0BC701B3745}"/>
              </a:ext>
              <a:ext uri="{C183D7F6-B498-43B3-948B-1728B52AA6E4}">
                <adec:decorative xmlns:adec="http://schemas.microsoft.com/office/drawing/2017/decorative" xmlns="" val="1"/>
              </a:ext>
            </a:extLst>
          </p:cNvPr>
          <p:cNvSpPr>
            <a:spLocks noGrp="1"/>
          </p:cNvSpPr>
          <p:nvPr>
            <p:ph type="sldNum" sz="quarter" idx="12"/>
          </p:nvPr>
        </p:nvSpPr>
        <p:spPr>
          <a:xfrm>
            <a:off x="9029700" y="6356350"/>
            <a:ext cx="2743200" cy="365125"/>
          </a:xfrm>
        </p:spPr>
        <p:txBody>
          <a:bodyPr rtlCol="0"/>
          <a:lstStyle/>
          <a:p>
            <a:pPr rtl="0"/>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401828237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8298180" cy="474119"/>
          </a:xfrm>
          <a:prstGeom prst="rect">
            <a:avLst/>
          </a:prstGeom>
        </p:spPr>
        <p:txBody>
          <a:bodyPr rtlCol="0">
            <a:noAutofit/>
          </a:bodyPr>
          <a:lstStyle>
            <a:lvl1pPr>
              <a:defRPr sz="4000">
                <a:solidFill>
                  <a:schemeClr val="tx1"/>
                </a:solidFill>
              </a:defRPr>
            </a:lvl1pPr>
          </a:lstStyle>
          <a:p>
            <a:pPr rtl="0"/>
            <a:r>
              <a:rPr lang="pt-BR"/>
              <a:t>Click to edit Master title style</a:t>
            </a:r>
            <a:endParaRPr lang="en-US" dirty="0"/>
          </a:p>
        </p:txBody>
      </p:sp>
      <p:sp>
        <p:nvSpPr>
          <p:cNvPr id="20" name="Text Placeholder 3">
            <a:extLst>
              <a:ext uri="{FF2B5EF4-FFF2-40B4-BE49-F238E27FC236}">
                <a16:creationId xmlns:a16="http://schemas.microsoft.com/office/drawing/2014/main" id="{35FC7C2C-C9CE-B747-AE44-A593EFEB0DEE}"/>
              </a:ext>
            </a:extLst>
          </p:cNvPr>
          <p:cNvSpPr>
            <a:spLocks noGrp="1"/>
          </p:cNvSpPr>
          <p:nvPr>
            <p:ph type="body" sz="quarter" idx="10" hasCustomPrompt="1"/>
          </p:nvPr>
        </p:nvSpPr>
        <p:spPr>
          <a:xfrm>
            <a:off x="419100" y="1340942"/>
            <a:ext cx="2656067" cy="390200"/>
          </a:xfrm>
          <a:prstGeom prst="rect">
            <a:avLst/>
          </a:prstGeom>
        </p:spPr>
        <p:txBody>
          <a:bodyPr rtlCol="0">
            <a:normAutofit/>
          </a:bodyPr>
          <a:lstStyle>
            <a:lvl1pPr marL="0" indent="0">
              <a:buNone/>
              <a:defRPr sz="2000" b="0" spc="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rtl="0"/>
            <a:r>
              <a:rPr lang="pt-BR"/>
              <a:t>Title</a:t>
            </a:r>
          </a:p>
        </p:txBody>
      </p:sp>
      <p:sp>
        <p:nvSpPr>
          <p:cNvPr id="22" name="Text Placeholder 3">
            <a:extLst>
              <a:ext uri="{FF2B5EF4-FFF2-40B4-BE49-F238E27FC236}">
                <a16:creationId xmlns:a16="http://schemas.microsoft.com/office/drawing/2014/main" id="{24CE8731-450D-3746-AF62-88C7CF836093}"/>
              </a:ext>
            </a:extLst>
          </p:cNvPr>
          <p:cNvSpPr>
            <a:spLocks noGrp="1"/>
          </p:cNvSpPr>
          <p:nvPr>
            <p:ph type="body" sz="quarter" idx="17"/>
          </p:nvPr>
        </p:nvSpPr>
        <p:spPr>
          <a:xfrm>
            <a:off x="419102" y="1803345"/>
            <a:ext cx="2656066" cy="1879131"/>
          </a:xfrm>
          <a:prstGeom prst="rect">
            <a:avLst/>
          </a:prstGeom>
        </p:spPr>
        <p:txBody>
          <a:bodyPr rtlCol="0">
            <a:normAutofit/>
          </a:bodyPr>
          <a:lstStyle>
            <a:lvl1pPr marL="0" indent="0">
              <a:lnSpc>
                <a:spcPct val="100000"/>
              </a:lnSpc>
              <a:buNone/>
              <a:defRPr sz="1867"/>
            </a:lvl1pPr>
          </a:lstStyle>
          <a:p>
            <a:pPr lvl="0" rtl="0"/>
            <a:r>
              <a:rPr lang="pt-BR"/>
              <a:t>Click to edit Master text styles</a:t>
            </a:r>
          </a:p>
        </p:txBody>
      </p:sp>
      <p:sp>
        <p:nvSpPr>
          <p:cNvPr id="27" name="Text Placeholder 3">
            <a:extLst>
              <a:ext uri="{FF2B5EF4-FFF2-40B4-BE49-F238E27FC236}">
                <a16:creationId xmlns:a16="http://schemas.microsoft.com/office/drawing/2014/main" id="{8A3999B7-8C20-854D-A555-F37D032192AE}"/>
              </a:ext>
            </a:extLst>
          </p:cNvPr>
          <p:cNvSpPr>
            <a:spLocks noGrp="1"/>
          </p:cNvSpPr>
          <p:nvPr>
            <p:ph type="body" sz="quarter" idx="19" hasCustomPrompt="1"/>
          </p:nvPr>
        </p:nvSpPr>
        <p:spPr>
          <a:xfrm>
            <a:off x="3259838" y="1340942"/>
            <a:ext cx="2656067" cy="390200"/>
          </a:xfrm>
          <a:prstGeom prst="rect">
            <a:avLst/>
          </a:prstGeom>
        </p:spPr>
        <p:txBody>
          <a:bodyPr rtlCol="0">
            <a:normAutofit/>
          </a:bodyPr>
          <a:lstStyle>
            <a:lvl1pPr marL="0" indent="0">
              <a:buNone/>
              <a:defRPr sz="2000" b="0" spc="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rtl="0"/>
            <a:r>
              <a:rPr lang="pt-BR"/>
              <a:t>Title</a:t>
            </a:r>
          </a:p>
        </p:txBody>
      </p:sp>
      <p:sp>
        <p:nvSpPr>
          <p:cNvPr id="19" name="Text Placeholder 3">
            <a:extLst>
              <a:ext uri="{FF2B5EF4-FFF2-40B4-BE49-F238E27FC236}">
                <a16:creationId xmlns:a16="http://schemas.microsoft.com/office/drawing/2014/main" id="{C3946CAB-375A-5941-A392-14D805556B47}"/>
              </a:ext>
            </a:extLst>
          </p:cNvPr>
          <p:cNvSpPr>
            <a:spLocks noGrp="1"/>
          </p:cNvSpPr>
          <p:nvPr>
            <p:ph type="body" sz="quarter" idx="16"/>
          </p:nvPr>
        </p:nvSpPr>
        <p:spPr>
          <a:xfrm>
            <a:off x="3251457" y="1803345"/>
            <a:ext cx="2656066" cy="1879131"/>
          </a:xfrm>
          <a:prstGeom prst="rect">
            <a:avLst/>
          </a:prstGeom>
        </p:spPr>
        <p:txBody>
          <a:bodyPr rtlCol="0">
            <a:normAutofit/>
          </a:bodyPr>
          <a:lstStyle>
            <a:lvl1pPr marL="0" indent="0">
              <a:lnSpc>
                <a:spcPct val="100000"/>
              </a:lnSpc>
              <a:buNone/>
              <a:defRPr sz="1867"/>
            </a:lvl1pPr>
          </a:lstStyle>
          <a:p>
            <a:pPr lvl="0" rtl="0"/>
            <a:r>
              <a:rPr lang="pt-BR"/>
              <a:t>Click to edit Master text styles</a:t>
            </a:r>
          </a:p>
        </p:txBody>
      </p:sp>
      <p:sp>
        <p:nvSpPr>
          <p:cNvPr id="28" name="Text Placeholder 3">
            <a:extLst>
              <a:ext uri="{FF2B5EF4-FFF2-40B4-BE49-F238E27FC236}">
                <a16:creationId xmlns:a16="http://schemas.microsoft.com/office/drawing/2014/main" id="{38F7DDC9-AAC1-834E-B4EE-D42A0B1327C5}"/>
              </a:ext>
            </a:extLst>
          </p:cNvPr>
          <p:cNvSpPr>
            <a:spLocks noGrp="1"/>
          </p:cNvSpPr>
          <p:nvPr>
            <p:ph type="body" sz="quarter" idx="20" hasCustomPrompt="1"/>
          </p:nvPr>
        </p:nvSpPr>
        <p:spPr>
          <a:xfrm>
            <a:off x="6076190" y="1340942"/>
            <a:ext cx="2656067" cy="390200"/>
          </a:xfrm>
          <a:prstGeom prst="rect">
            <a:avLst/>
          </a:prstGeom>
        </p:spPr>
        <p:txBody>
          <a:bodyPr rtlCol="0">
            <a:normAutofit/>
          </a:bodyPr>
          <a:lstStyle>
            <a:lvl1pPr marL="0" indent="0">
              <a:buNone/>
              <a:defRPr sz="2000" b="0" spc="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rtl="0"/>
            <a:r>
              <a:rPr lang="pt-BR"/>
              <a:t>Title</a:t>
            </a:r>
          </a:p>
        </p:txBody>
      </p:sp>
      <p:sp>
        <p:nvSpPr>
          <p:cNvPr id="17" name="Text Placeholder 3">
            <a:extLst>
              <a:ext uri="{FF2B5EF4-FFF2-40B4-BE49-F238E27FC236}">
                <a16:creationId xmlns:a16="http://schemas.microsoft.com/office/drawing/2014/main" id="{AA58D57C-542E-8B46-AF4A-1CE98190E16A}"/>
              </a:ext>
            </a:extLst>
          </p:cNvPr>
          <p:cNvSpPr>
            <a:spLocks noGrp="1"/>
          </p:cNvSpPr>
          <p:nvPr>
            <p:ph type="body" sz="quarter" idx="15"/>
          </p:nvPr>
        </p:nvSpPr>
        <p:spPr>
          <a:xfrm>
            <a:off x="6076191" y="1803345"/>
            <a:ext cx="2656066" cy="1879131"/>
          </a:xfrm>
          <a:prstGeom prst="rect">
            <a:avLst/>
          </a:prstGeom>
        </p:spPr>
        <p:txBody>
          <a:bodyPr rtlCol="0">
            <a:normAutofit/>
          </a:bodyPr>
          <a:lstStyle>
            <a:lvl1pPr marL="0" indent="0">
              <a:lnSpc>
                <a:spcPct val="100000"/>
              </a:lnSpc>
              <a:buNone/>
              <a:defRPr sz="1867"/>
            </a:lvl1pPr>
          </a:lstStyle>
          <a:p>
            <a:pPr lvl="0" rtl="0"/>
            <a:r>
              <a:rPr lang="pt-BR"/>
              <a:t>Click to edit Master text styles</a:t>
            </a:r>
          </a:p>
        </p:txBody>
      </p:sp>
      <p:sp>
        <p:nvSpPr>
          <p:cNvPr id="23" name="Rectangle 22">
            <a:extLst>
              <a:ext uri="{FF2B5EF4-FFF2-40B4-BE49-F238E27FC236}">
                <a16:creationId xmlns:a16="http://schemas.microsoft.com/office/drawing/2014/main" id="{95458110-5E55-0F46-BBF5-9C8F2C62151D}"/>
              </a:ext>
              <a:ext uri="{C183D7F6-B498-43B3-948B-1728B52AA6E4}">
                <adec:decorative xmlns:adec="http://schemas.microsoft.com/office/drawing/2017/decorative" xmlns="" val="1"/>
              </a:ext>
            </a:extLst>
          </p:cNvPr>
          <p:cNvSpPr/>
          <p:nvPr userDrawn="1"/>
        </p:nvSpPr>
        <p:spPr>
          <a:xfrm>
            <a:off x="9029701" y="0"/>
            <a:ext cx="3188474" cy="6875492"/>
          </a:xfrm>
          <a:prstGeom prst="rect">
            <a:avLst/>
          </a:prstGeom>
          <a:solidFill>
            <a:srgbClr val="232F3E"/>
          </a:solidFill>
          <a:ln w="9525" cap="flat" cmpd="sng" algn="ctr">
            <a:noFill/>
            <a:prstDash val="solid"/>
          </a:ln>
          <a:effectLst/>
        </p:spPr>
        <p:txBody>
          <a:bodyPr rtlCol="0" anchor="ctr"/>
          <a:lstStyle/>
          <a:p>
            <a:pPr marL="0" marR="0" lvl="0" indent="0" algn="ctr" defTabSz="447301" rtl="0" eaLnBrk="1" fontAlgn="auto" latinLnBrk="0" hangingPunct="1">
              <a:lnSpc>
                <a:spcPct val="100000"/>
              </a:lnSpc>
              <a:spcBef>
                <a:spcPts val="0"/>
              </a:spcBef>
              <a:spcAft>
                <a:spcPts val="0"/>
              </a:spcAft>
              <a:buClrTx/>
              <a:buSzTx/>
              <a:buFontTx/>
              <a:buNone/>
              <a:tabLst/>
              <a:defRPr/>
            </a:pPr>
            <a:endParaRPr kumimoji="0" lang="en-US" sz="1761" b="0" i="0" u="none" strike="noStrike" kern="0" cap="none" spc="0" normalizeH="0" baseline="0" noProof="0" dirty="0">
              <a:ln>
                <a:noFill/>
              </a:ln>
              <a:solidFill>
                <a:srgbClr val="FFFFFF"/>
              </a:solidFill>
              <a:effectLst/>
              <a:uLnTx/>
              <a:uFillTx/>
              <a:latin typeface="Amazon Ember Light" panose="020B0403020204020204" pitchFamily="34" charset="0"/>
              <a:ea typeface="+mn-ea"/>
              <a:cs typeface="+mn-cs"/>
            </a:endParaRPr>
          </a:p>
        </p:txBody>
      </p:sp>
      <p:sp>
        <p:nvSpPr>
          <p:cNvPr id="26" name="Content Placeholder 25">
            <a:extLst>
              <a:ext uri="{FF2B5EF4-FFF2-40B4-BE49-F238E27FC236}">
                <a16:creationId xmlns:a16="http://schemas.microsoft.com/office/drawing/2014/main" id="{EBCAA55A-911D-184D-A1FD-A84004D395B2}"/>
              </a:ext>
            </a:extLst>
          </p:cNvPr>
          <p:cNvSpPr>
            <a:spLocks noGrp="1"/>
          </p:cNvSpPr>
          <p:nvPr>
            <p:ph sz="quarter" idx="18"/>
          </p:nvPr>
        </p:nvSpPr>
        <p:spPr>
          <a:xfrm>
            <a:off x="9327146" y="365126"/>
            <a:ext cx="2445755" cy="951555"/>
          </a:xfrm>
          <a:prstGeom prst="rect">
            <a:avLst/>
          </a:prstGeom>
          <a:solidFill>
            <a:schemeClr val="bg1"/>
          </a:solidFill>
        </p:spPr>
        <p:txBody>
          <a:bodyPr rtlCol="0"/>
          <a:lstStyle>
            <a:lvl1pPr marL="0" indent="0">
              <a:buNone/>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rtl="0"/>
            <a:r>
              <a:rPr lang="pt-BR"/>
              <a:t>Click to edit Master text styles</a:t>
            </a:r>
          </a:p>
        </p:txBody>
      </p:sp>
      <p:sp>
        <p:nvSpPr>
          <p:cNvPr id="7" name="Text Placeholder 6"/>
          <p:cNvSpPr>
            <a:spLocks noGrp="1"/>
          </p:cNvSpPr>
          <p:nvPr>
            <p:ph type="body" sz="quarter" idx="25"/>
          </p:nvPr>
        </p:nvSpPr>
        <p:spPr>
          <a:xfrm>
            <a:off x="9327093" y="1564153"/>
            <a:ext cx="2445808" cy="1212914"/>
          </a:xfrm>
        </p:spPr>
        <p:txBody>
          <a:bodyPr rtlCol="0">
            <a:normAutofit/>
          </a:bodyPr>
          <a:lstStyle>
            <a:lvl1pPr marL="0" indent="0">
              <a:buNone/>
              <a:defRPr sz="1333">
                <a:solidFill>
                  <a:schemeClr val="bg1"/>
                </a:solidFill>
              </a:defRPr>
            </a:lvl1pPr>
          </a:lstStyle>
          <a:p>
            <a:pPr lvl="0" rtl="0"/>
            <a:r>
              <a:rPr lang="pt-BR"/>
              <a:t>Click to edit Master text styles</a:t>
            </a:r>
          </a:p>
        </p:txBody>
      </p:sp>
      <p:sp>
        <p:nvSpPr>
          <p:cNvPr id="34" name="Text Placeholder 6"/>
          <p:cNvSpPr>
            <a:spLocks noGrp="1"/>
          </p:cNvSpPr>
          <p:nvPr>
            <p:ph type="body" sz="quarter" idx="27"/>
          </p:nvPr>
        </p:nvSpPr>
        <p:spPr>
          <a:xfrm>
            <a:off x="9327092" y="2880834"/>
            <a:ext cx="2445808" cy="296493"/>
          </a:xfrm>
        </p:spPr>
        <p:txBody>
          <a:bodyPr rtlCol="0">
            <a:normAutofit/>
          </a:bodyPr>
          <a:lstStyle>
            <a:lvl1pPr marL="0" indent="0">
              <a:buNone/>
              <a:defRPr sz="1600">
                <a:solidFill>
                  <a:schemeClr val="bg1"/>
                </a:solidFill>
                <a:latin typeface="Amazon Ember" panose="020B0603020204020204" pitchFamily="34" charset="0"/>
                <a:ea typeface="Amazon Ember" panose="020B0603020204020204" pitchFamily="34" charset="0"/>
                <a:cs typeface="Amazon Ember" panose="020B0603020204020204" pitchFamily="34" charset="0"/>
              </a:defRPr>
            </a:lvl1pPr>
          </a:lstStyle>
          <a:p>
            <a:pPr lvl="0" rtl="0"/>
            <a:r>
              <a:rPr lang="pt-BR"/>
              <a:t>Click to edit Master text styles</a:t>
            </a:r>
          </a:p>
        </p:txBody>
      </p:sp>
      <p:sp>
        <p:nvSpPr>
          <p:cNvPr id="33" name="Text Placeholder 6"/>
          <p:cNvSpPr>
            <a:spLocks noGrp="1"/>
          </p:cNvSpPr>
          <p:nvPr>
            <p:ph type="body" sz="quarter" idx="26"/>
          </p:nvPr>
        </p:nvSpPr>
        <p:spPr>
          <a:xfrm>
            <a:off x="9327145" y="3177326"/>
            <a:ext cx="2445808" cy="2758497"/>
          </a:xfrm>
        </p:spPr>
        <p:txBody>
          <a:bodyPr rtlCol="0">
            <a:normAutofit/>
          </a:bodyPr>
          <a:lstStyle>
            <a:lvl1pPr marL="0" indent="0">
              <a:buNone/>
              <a:defRPr sz="1333">
                <a:solidFill>
                  <a:schemeClr val="bg1"/>
                </a:solidFill>
              </a:defRPr>
            </a:lvl1pPr>
          </a:lstStyle>
          <a:p>
            <a:pPr lvl="0" rtl="0"/>
            <a:r>
              <a:rPr lang="pt-BR"/>
              <a:t>Click to edit Master text styles</a:t>
            </a:r>
          </a:p>
        </p:txBody>
      </p:sp>
      <p:sp>
        <p:nvSpPr>
          <p:cNvPr id="25" name="Rectangle 24">
            <a:extLst>
              <a:ext uri="{FF2B5EF4-FFF2-40B4-BE49-F238E27FC236}">
                <a16:creationId xmlns:a16="http://schemas.microsoft.com/office/drawing/2014/main" id="{3A3837C0-EFCF-E345-9E05-AF315FB06800}"/>
              </a:ext>
              <a:ext uri="{C183D7F6-B498-43B3-948B-1728B52AA6E4}">
                <adec:decorative xmlns:adec="http://schemas.microsoft.com/office/drawing/2017/decorative" xmlns="" val="1"/>
              </a:ext>
            </a:extLst>
          </p:cNvPr>
          <p:cNvSpPr/>
          <p:nvPr userDrawn="1"/>
        </p:nvSpPr>
        <p:spPr>
          <a:xfrm>
            <a:off x="0" y="4020640"/>
            <a:ext cx="9029700" cy="2837360"/>
          </a:xfrm>
          <a:prstGeom prst="rect">
            <a:avLst/>
          </a:prstGeom>
          <a:solidFill>
            <a:schemeClr val="tx2"/>
          </a:solidFill>
          <a:ln w="9525" cap="flat" cmpd="sng" algn="ctr">
            <a:noFill/>
            <a:prstDash val="solid"/>
          </a:ln>
          <a:effectLst/>
        </p:spPr>
        <p:txBody>
          <a:bodyPr rtlCol="0" anchor="ctr"/>
          <a:lstStyle/>
          <a:p>
            <a:pPr marL="0" marR="0" lvl="0" indent="0" algn="ctr" defTabSz="447301" rtl="0" eaLnBrk="1" fontAlgn="auto" latinLnBrk="0" hangingPunct="1">
              <a:lnSpc>
                <a:spcPct val="100000"/>
              </a:lnSpc>
              <a:spcBef>
                <a:spcPts val="0"/>
              </a:spcBef>
              <a:spcAft>
                <a:spcPts val="0"/>
              </a:spcAft>
              <a:buClrTx/>
              <a:buSzTx/>
              <a:buFontTx/>
              <a:buNone/>
              <a:tabLst/>
              <a:defRPr/>
            </a:pPr>
            <a:endParaRPr kumimoji="0" lang="en-US" sz="1761" b="0" i="0" u="none" strike="noStrike" kern="0" cap="none" spc="0" normalizeH="0" baseline="0" noProof="0" dirty="0">
              <a:ln>
                <a:noFill/>
              </a:ln>
              <a:solidFill>
                <a:srgbClr val="FFFFFF"/>
              </a:solidFill>
              <a:effectLst/>
              <a:uLnTx/>
              <a:uFillTx/>
              <a:latin typeface="Amazon Ember Light" panose="020B0403020204020204" pitchFamily="34" charset="0"/>
              <a:ea typeface="+mn-ea"/>
              <a:cs typeface="+mn-cs"/>
            </a:endParaRPr>
          </a:p>
        </p:txBody>
      </p:sp>
      <p:sp>
        <p:nvSpPr>
          <p:cNvPr id="24" name="TextBox 23"/>
          <p:cNvSpPr txBox="1"/>
          <p:nvPr userDrawn="1"/>
        </p:nvSpPr>
        <p:spPr>
          <a:xfrm>
            <a:off x="290923" y="3889248"/>
            <a:ext cx="770467" cy="2308452"/>
          </a:xfrm>
          <a:prstGeom prst="rect">
            <a:avLst/>
          </a:prstGeom>
          <a:noFill/>
        </p:spPr>
        <p:txBody>
          <a:bodyPr wrap="square" rtlCol="0">
            <a:spAutoFit/>
          </a:bodyPr>
          <a:lstStyle/>
          <a:p>
            <a:pPr rtl="0"/>
            <a:r>
              <a:rPr lang="pt-BR" sz="14401" baseline="30000">
                <a:solidFill>
                  <a:schemeClr val="bg1"/>
                </a:solidFill>
                <a:latin typeface="Amazon Ember" panose="020B0603020204020204" pitchFamily="34" charset="0"/>
                <a:ea typeface="Amazon Ember" panose="020B0603020204020204" pitchFamily="34" charset="0"/>
                <a:cs typeface="Amazon Ember" panose="020B0603020204020204" pitchFamily="34" charset="0"/>
              </a:rPr>
              <a:t>“</a:t>
            </a:r>
            <a:endParaRPr lang="en-US" sz="14401"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31" name="Text Placeholder 3">
            <a:extLst>
              <a:ext uri="{FF2B5EF4-FFF2-40B4-BE49-F238E27FC236}">
                <a16:creationId xmlns:a16="http://schemas.microsoft.com/office/drawing/2014/main" id="{957FAEDA-E06F-0246-AE0E-09DEF5D51275}"/>
              </a:ext>
            </a:extLst>
          </p:cNvPr>
          <p:cNvSpPr>
            <a:spLocks noGrp="1"/>
          </p:cNvSpPr>
          <p:nvPr>
            <p:ph type="body" sz="quarter" idx="22"/>
          </p:nvPr>
        </p:nvSpPr>
        <p:spPr>
          <a:xfrm>
            <a:off x="790222" y="4444327"/>
            <a:ext cx="7571082" cy="1311187"/>
          </a:xfrm>
          <a:prstGeom prst="rect">
            <a:avLst/>
          </a:prstGeom>
        </p:spPr>
        <p:txBody>
          <a:bodyPr rtlCol="0">
            <a:normAutofit/>
          </a:bodyPr>
          <a:lstStyle>
            <a:lvl1pPr marL="0" indent="0">
              <a:buNone/>
              <a:defRPr sz="2400"/>
            </a:lvl1pPr>
          </a:lstStyle>
          <a:p>
            <a:pPr lvl="0" rtl="0"/>
            <a:r>
              <a:rPr lang="pt-BR"/>
              <a:t>Click to edit Master text styles</a:t>
            </a:r>
          </a:p>
        </p:txBody>
      </p:sp>
      <p:sp>
        <p:nvSpPr>
          <p:cNvPr id="32" name="Text Placeholder 3">
            <a:extLst>
              <a:ext uri="{FF2B5EF4-FFF2-40B4-BE49-F238E27FC236}">
                <a16:creationId xmlns:a16="http://schemas.microsoft.com/office/drawing/2014/main" id="{5DB1EEED-3A61-7145-8CB8-D64E8B31FE3F}"/>
              </a:ext>
            </a:extLst>
          </p:cNvPr>
          <p:cNvSpPr>
            <a:spLocks noGrp="1"/>
          </p:cNvSpPr>
          <p:nvPr>
            <p:ph type="body" sz="quarter" idx="23"/>
          </p:nvPr>
        </p:nvSpPr>
        <p:spPr>
          <a:xfrm>
            <a:off x="790222" y="5870446"/>
            <a:ext cx="7942034" cy="413702"/>
          </a:xfrm>
          <a:prstGeom prst="rect">
            <a:avLst/>
          </a:prstGeom>
        </p:spPr>
        <p:txBody>
          <a:bodyPr rtlCol="0">
            <a:noAutofit/>
          </a:bodyPr>
          <a:lstStyle>
            <a:lvl1pPr marL="0" indent="0">
              <a:buNone/>
              <a:defRPr sz="2000" b="0">
                <a:solidFill>
                  <a:schemeClr val="tx1"/>
                </a:solidFill>
              </a:defRPr>
            </a:lvl1pPr>
          </a:lstStyle>
          <a:p>
            <a:pPr lvl="0" rtl="0"/>
            <a:r>
              <a:rPr lang="pt-BR"/>
              <a:t>Click to edit Master text styles</a:t>
            </a:r>
          </a:p>
        </p:txBody>
      </p:sp>
      <p:pic>
        <p:nvPicPr>
          <p:cNvPr id="16" name="Picture 15">
            <a:extLst>
              <a:ext uri="{FF2B5EF4-FFF2-40B4-BE49-F238E27FC236}">
                <a16:creationId xmlns:a16="http://schemas.microsoft.com/office/drawing/2014/main" id="{A51D4E80-7282-594D-8256-F973AFF71D56}"/>
              </a:ext>
              <a:ext uri="{C183D7F6-B498-43B3-948B-1728B52AA6E4}">
                <adec:decorative xmlns:adec="http://schemas.microsoft.com/office/drawing/2017/decorative" xmlns="" val="1"/>
              </a:ext>
            </a:extLst>
          </p:cNvPr>
          <p:cNvPicPr>
            <a:picLocks noChangeAspect="1"/>
          </p:cNvPicPr>
          <p:nvPr userDrawn="1"/>
        </p:nvPicPr>
        <p:blipFill>
          <a:blip r:embed="rId3"/>
          <a:stretch>
            <a:fillRect/>
          </a:stretch>
        </p:blipFill>
        <p:spPr>
          <a:xfrm>
            <a:off x="9396238" y="6089840"/>
            <a:ext cx="1772656" cy="449073"/>
          </a:xfrm>
          <a:prstGeom prst="rect">
            <a:avLst/>
          </a:prstGeom>
        </p:spPr>
      </p:pic>
      <p:sp>
        <p:nvSpPr>
          <p:cNvPr id="18" name="Footer Placeholder 4">
            <a:extLst>
              <a:ext uri="{FF2B5EF4-FFF2-40B4-BE49-F238E27FC236}">
                <a16:creationId xmlns:a16="http://schemas.microsoft.com/office/drawing/2014/main" id="{D654C84E-7AFF-4E43-BC29-5AF15F0EFE3A}"/>
              </a:ext>
              <a:ext uri="{C183D7F6-B498-43B3-948B-1728B52AA6E4}">
                <adec:decorative xmlns:adec="http://schemas.microsoft.com/office/drawing/2017/decorative" xmlns="" val="1"/>
              </a:ext>
            </a:extLst>
          </p:cNvPr>
          <p:cNvSpPr>
            <a:spLocks noGrp="1"/>
          </p:cNvSpPr>
          <p:nvPr>
            <p:ph type="ftr" sz="quarter" idx="3"/>
          </p:nvPr>
        </p:nvSpPr>
        <p:spPr>
          <a:xfrm>
            <a:off x="419100" y="6356351"/>
            <a:ext cx="3735457" cy="365125"/>
          </a:xfrm>
          <a:prstGeom prst="rect">
            <a:avLst/>
          </a:prstGeom>
        </p:spPr>
        <p:txBody>
          <a:bodyPr vert="horz" lIns="91440" tIns="45720" rIns="91440" bIns="45720" rtlCol="0" anchor="ctr"/>
          <a:lstStyle>
            <a:lvl1pPr algn="l">
              <a:defRPr sz="881" b="0" i="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r>
              <a:rPr lang="pt-BR"/>
              <a:t>© 2020, Amazon Web Services, Inc. or its Affiliates. All rights reserved.</a:t>
            </a:r>
          </a:p>
        </p:txBody>
      </p:sp>
      <p:sp>
        <p:nvSpPr>
          <p:cNvPr id="9" name="Slide Number Placeholder 5">
            <a:extLst>
              <a:ext uri="{FF2B5EF4-FFF2-40B4-BE49-F238E27FC236}">
                <a16:creationId xmlns:a16="http://schemas.microsoft.com/office/drawing/2014/main" id="{A201426F-66D0-6C49-85B0-A8C2D43E6E2C}"/>
              </a:ext>
              <a:ext uri="{C183D7F6-B498-43B3-948B-1728B52AA6E4}">
                <adec:decorative xmlns:adec="http://schemas.microsoft.com/office/drawing/2017/decorative" xmlns="" val="1"/>
              </a:ext>
            </a:extLst>
          </p:cNvPr>
          <p:cNvSpPr>
            <a:spLocks noGrp="1"/>
          </p:cNvSpPr>
          <p:nvPr>
            <p:ph type="sldNum" sz="quarter" idx="12"/>
          </p:nvPr>
        </p:nvSpPr>
        <p:spPr>
          <a:xfrm>
            <a:off x="9029700" y="6356351"/>
            <a:ext cx="2743200" cy="365125"/>
          </a:xfrm>
          <a:prstGeom prst="rect">
            <a:avLst/>
          </a:prstGeom>
        </p:spPr>
        <p:txBody>
          <a:bodyPr rtlCol="0"/>
          <a:lstStyle>
            <a:lvl1pPr>
              <a:defRPr>
                <a:solidFill>
                  <a:schemeClr val="bg1"/>
                </a:solidFill>
              </a:defRPr>
            </a:lvl1pPr>
          </a:lstStyle>
          <a:p>
            <a:pPr rtl="0"/>
            <a:fld id="{B6A95138-A96E-2F42-A959-2EFD44FE4AB7}" type="slidenum">
              <a:rPr lang="en-US" smtClean="0"/>
              <a:pPr/>
              <a:t>‹#›</a:t>
            </a:fld>
            <a:endParaRPr lang="en-US" dirty="0"/>
          </a:p>
        </p:txBody>
      </p:sp>
    </p:spTree>
    <p:custDataLst>
      <p:tags r:id="rId1"/>
    </p:custDataLst>
    <p:extLst>
      <p:ext uri="{BB962C8B-B14F-4D97-AF65-F5344CB8AC3E}">
        <p14:creationId xmlns:p14="http://schemas.microsoft.com/office/powerpoint/2010/main" val="157396606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Pull Quote">
    <p:bg>
      <p:bgPr>
        <a:solidFill>
          <a:srgbClr val="222E3C"/>
        </a:solidFill>
        <a:effectLst/>
      </p:bgPr>
    </p:bg>
    <p:spTree>
      <p:nvGrpSpPr>
        <p:cNvPr id="1" name=""/>
        <p:cNvGrpSpPr/>
        <p:nvPr/>
      </p:nvGrpSpPr>
      <p:grpSpPr>
        <a:xfrm>
          <a:off x="0" y="0"/>
          <a:ext cx="0" cy="0"/>
          <a:chOff x="0" y="0"/>
          <a:chExt cx="0" cy="0"/>
        </a:xfrm>
      </p:grpSpPr>
      <p:sp>
        <p:nvSpPr>
          <p:cNvPr id="12" name="Title 11"/>
          <p:cNvSpPr>
            <a:spLocks noGrp="1"/>
          </p:cNvSpPr>
          <p:nvPr>
            <p:ph type="title"/>
          </p:nvPr>
        </p:nvSpPr>
        <p:spPr>
          <a:xfrm>
            <a:off x="419100" y="1361287"/>
            <a:ext cx="11353800" cy="3416300"/>
          </a:xfrm>
        </p:spPr>
        <p:txBody>
          <a:bodyPr rtlCol="0" anchor="t">
            <a:normAutofit/>
          </a:bodyPr>
          <a:lstStyle>
            <a:lvl1pPr>
              <a:defRPr sz="6000">
                <a:solidFill>
                  <a:schemeClr val="bg1"/>
                </a:solidFill>
              </a:defRPr>
            </a:lvl1pPr>
          </a:lstStyle>
          <a:p>
            <a:pPr rtl="0"/>
            <a:r>
              <a:rPr lang="pt-BR"/>
              <a:t>Click to edit Master title style</a:t>
            </a:r>
            <a:endParaRPr lang="en-US" dirty="0"/>
          </a:p>
        </p:txBody>
      </p:sp>
      <p:sp>
        <p:nvSpPr>
          <p:cNvPr id="6" name="Text Placeholder 3">
            <a:extLst>
              <a:ext uri="{FF2B5EF4-FFF2-40B4-BE49-F238E27FC236}">
                <a16:creationId xmlns:a16="http://schemas.microsoft.com/office/drawing/2014/main" id="{DBBC8AF8-4964-B547-9569-D8BFE87BB8F4}"/>
              </a:ext>
            </a:extLst>
          </p:cNvPr>
          <p:cNvSpPr>
            <a:spLocks noGrp="1"/>
          </p:cNvSpPr>
          <p:nvPr>
            <p:ph type="body" sz="quarter" idx="10" hasCustomPrompt="1"/>
          </p:nvPr>
        </p:nvSpPr>
        <p:spPr>
          <a:xfrm>
            <a:off x="419100" y="5024594"/>
            <a:ext cx="8059738" cy="488498"/>
          </a:xfrm>
        </p:spPr>
        <p:txBody>
          <a:bodyPr rtlCol="0">
            <a:normAutofit/>
          </a:bodyPr>
          <a:lstStyle>
            <a:lvl1pPr marL="0" indent="0">
              <a:buNone/>
              <a:defRPr sz="2000" b="0" spc="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rtl="0"/>
            <a:r>
              <a:rPr lang="pt-BR"/>
              <a:t>-Click to edit master title style</a:t>
            </a:r>
          </a:p>
        </p:txBody>
      </p:sp>
      <p:sp>
        <p:nvSpPr>
          <p:cNvPr id="8" name="Rectangle 7">
            <a:extLst>
              <a:ext uri="{FF2B5EF4-FFF2-40B4-BE49-F238E27FC236}">
                <a16:creationId xmlns:a16="http://schemas.microsoft.com/office/drawing/2014/main" id="{A413BF5D-EF1D-5C42-8ED2-B1DC40150995}"/>
              </a:ext>
              <a:ext uri="{C183D7F6-B498-43B3-948B-1728B52AA6E4}">
                <adec:decorative xmlns:adec="http://schemas.microsoft.com/office/drawing/2017/decorative" xmlns="" val="1"/>
              </a:ext>
            </a:extLst>
          </p:cNvPr>
          <p:cNvSpPr/>
          <p:nvPr userDrawn="1"/>
        </p:nvSpPr>
        <p:spPr>
          <a:xfrm>
            <a:off x="0" y="1444414"/>
            <a:ext cx="320634" cy="633768"/>
          </a:xfrm>
          <a:prstGeom prst="rect">
            <a:avLst/>
          </a:prstGeom>
          <a:solidFill>
            <a:srgbClr val="36C2B3"/>
          </a:solidFill>
          <a:ln w="9525" cap="flat" cmpd="sng" algn="ctr">
            <a:no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mazon Ember Light" panose="020B0403020204020204" pitchFamily="34" charset="0"/>
              <a:ea typeface="+mn-ea"/>
              <a:cs typeface="+mn-cs"/>
            </a:endParaRPr>
          </a:p>
        </p:txBody>
      </p:sp>
      <p:sp>
        <p:nvSpPr>
          <p:cNvPr id="9" name="Footer Placeholder 4">
            <a:extLst>
              <a:ext uri="{FF2B5EF4-FFF2-40B4-BE49-F238E27FC236}">
                <a16:creationId xmlns:a16="http://schemas.microsoft.com/office/drawing/2014/main" id="{D654C84E-7AFF-4E43-BC29-5AF15F0EFE3A}"/>
              </a:ext>
              <a:ext uri="{C183D7F6-B498-43B3-948B-1728B52AA6E4}">
                <adec:decorative xmlns:adec="http://schemas.microsoft.com/office/drawing/2017/decorative" xmlns="" val="1"/>
              </a:ext>
            </a:extLst>
          </p:cNvPr>
          <p:cNvSpPr>
            <a:spLocks noGrp="1"/>
          </p:cNvSpPr>
          <p:nvPr>
            <p:ph type="ftr" sz="quarter" idx="3"/>
          </p:nvPr>
        </p:nvSpPr>
        <p:spPr>
          <a:xfrm>
            <a:off x="419099" y="6356350"/>
            <a:ext cx="3735457" cy="365125"/>
          </a:xfrm>
          <a:prstGeom prst="rect">
            <a:avLst/>
          </a:prstGeom>
        </p:spPr>
        <p:txBody>
          <a:bodyPr vert="horz" lIns="91440" tIns="45720" rIns="91440" bIns="45720" rtlCol="0" anchor="ctr"/>
          <a:lstStyle>
            <a:lvl1pPr algn="l">
              <a:defRPr sz="900" b="0" i="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r>
              <a:rPr lang="pt-BR"/>
              <a:t>© 2020, Amazon Web Services, Inc. or its Affiliates. All rights reserved.</a:t>
            </a:r>
          </a:p>
        </p:txBody>
      </p:sp>
      <p:pic>
        <p:nvPicPr>
          <p:cNvPr id="13" name="Picture 12">
            <a:extLst>
              <a:ext uri="{FF2B5EF4-FFF2-40B4-BE49-F238E27FC236}">
                <a16:creationId xmlns:a16="http://schemas.microsoft.com/office/drawing/2014/main" id="{A51D4E80-7282-594D-8256-F973AFF71D56}"/>
              </a:ext>
              <a:ext uri="{C183D7F6-B498-43B3-948B-1728B52AA6E4}">
                <adec:decorative xmlns:adec="http://schemas.microsoft.com/office/drawing/2017/decorative" xmlns="" val="1"/>
              </a:ext>
            </a:extLst>
          </p:cNvPr>
          <p:cNvPicPr>
            <a:picLocks noChangeAspect="1"/>
          </p:cNvPicPr>
          <p:nvPr userDrawn="1"/>
        </p:nvPicPr>
        <p:blipFill>
          <a:blip r:embed="rId3"/>
          <a:stretch>
            <a:fillRect/>
          </a:stretch>
        </p:blipFill>
        <p:spPr>
          <a:xfrm>
            <a:off x="9931098" y="6089839"/>
            <a:ext cx="1772656" cy="449073"/>
          </a:xfrm>
          <a:prstGeom prst="rect">
            <a:avLst/>
          </a:prstGeom>
        </p:spPr>
      </p:pic>
    </p:spTree>
    <p:custDataLst>
      <p:tags r:id="rId1"/>
    </p:custDataLst>
    <p:extLst>
      <p:ext uri="{BB962C8B-B14F-4D97-AF65-F5344CB8AC3E}">
        <p14:creationId xmlns:p14="http://schemas.microsoft.com/office/powerpoint/2010/main" val="233768125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56AC7C4F-A7FB-D049-8056-D71FAE608841}"/>
              </a:ext>
              <a:ext uri="{C183D7F6-B498-43B3-948B-1728B52AA6E4}">
                <adec:decorative xmlns:adec="http://schemas.microsoft.com/office/drawing/2017/decorative" xmlns="" val="1"/>
              </a:ext>
            </a:extLst>
          </p:cNvPr>
          <p:cNvPicPr>
            <a:picLocks noChangeAspect="1"/>
          </p:cNvPicPr>
          <p:nvPr userDrawn="1"/>
        </p:nvPicPr>
        <p:blipFill>
          <a:blip r:embed="rId3"/>
          <a:stretch>
            <a:fillRect/>
          </a:stretch>
        </p:blipFill>
        <p:spPr>
          <a:xfrm>
            <a:off x="-81023" y="-47919"/>
            <a:ext cx="12361762" cy="6958182"/>
          </a:xfrm>
          <a:prstGeom prst="rect">
            <a:avLst/>
          </a:prstGeom>
        </p:spPr>
      </p:pic>
      <p:sp>
        <p:nvSpPr>
          <p:cNvPr id="14" name="Title 1">
            <a:extLst>
              <a:ext uri="{FF2B5EF4-FFF2-40B4-BE49-F238E27FC236}">
                <a16:creationId xmlns:a16="http://schemas.microsoft.com/office/drawing/2014/main" id="{DCAE5FD9-C1AF-FA48-A653-7EA5E0B13826}"/>
              </a:ext>
            </a:extLst>
          </p:cNvPr>
          <p:cNvSpPr>
            <a:spLocks noGrp="1"/>
          </p:cNvSpPr>
          <p:nvPr>
            <p:ph type="title" hasCustomPrompt="1"/>
          </p:nvPr>
        </p:nvSpPr>
        <p:spPr>
          <a:xfrm>
            <a:off x="419100" y="3191940"/>
            <a:ext cx="11353800" cy="474119"/>
          </a:xfrm>
        </p:spPr>
        <p:txBody>
          <a:bodyPr rtlCol="0">
            <a:noAutofit/>
          </a:bodyPr>
          <a:lstStyle>
            <a:lvl1pPr>
              <a:defRPr sz="6000">
                <a:solidFill>
                  <a:schemeClr val="bg1"/>
                </a:solidFill>
              </a:defRPr>
            </a:lvl1pPr>
          </a:lstStyle>
          <a:p>
            <a:pPr rtl="0"/>
            <a:r>
              <a:rPr lang="pt-BR"/>
              <a:t>Thank You</a:t>
            </a:r>
          </a:p>
        </p:txBody>
      </p:sp>
      <p:pic>
        <p:nvPicPr>
          <p:cNvPr id="7" name="Picture 6">
            <a:extLst>
              <a:ext uri="{FF2B5EF4-FFF2-40B4-BE49-F238E27FC236}">
                <a16:creationId xmlns:a16="http://schemas.microsoft.com/office/drawing/2014/main" id="{91A5F71C-941B-424B-B0F4-B91497513EB8}"/>
              </a:ext>
              <a:ext uri="{C183D7F6-B498-43B3-948B-1728B52AA6E4}">
                <adec:decorative xmlns:adec="http://schemas.microsoft.com/office/drawing/2017/decorative" xmlns="" val="1"/>
              </a:ext>
            </a:extLst>
          </p:cNvPr>
          <p:cNvPicPr>
            <a:picLocks noChangeAspect="1"/>
          </p:cNvPicPr>
          <p:nvPr userDrawn="1"/>
        </p:nvPicPr>
        <p:blipFill>
          <a:blip r:embed="rId4"/>
          <a:stretch>
            <a:fillRect/>
          </a:stretch>
        </p:blipFill>
        <p:spPr>
          <a:xfrm>
            <a:off x="9931098" y="6089839"/>
            <a:ext cx="1772656" cy="449073"/>
          </a:xfrm>
          <a:prstGeom prst="rect">
            <a:avLst/>
          </a:prstGeom>
        </p:spPr>
      </p:pic>
      <p:sp>
        <p:nvSpPr>
          <p:cNvPr id="6" name="TextBox 5">
            <a:extLst>
              <a:ext uri="{FF2B5EF4-FFF2-40B4-BE49-F238E27FC236}">
                <a16:creationId xmlns:a16="http://schemas.microsoft.com/office/drawing/2014/main" id="{7F32C9FB-A505-8F4E-99FC-1B161C930668}"/>
              </a:ext>
            </a:extLst>
          </p:cNvPr>
          <p:cNvSpPr txBox="1"/>
          <p:nvPr userDrawn="1"/>
        </p:nvSpPr>
        <p:spPr>
          <a:xfrm>
            <a:off x="423968" y="6089839"/>
            <a:ext cx="8921913" cy="646331"/>
          </a:xfrm>
          <a:prstGeom prst="rect">
            <a:avLst/>
          </a:prstGeom>
          <a:noFill/>
        </p:spPr>
        <p:txBody>
          <a:bodyPr wrap="square" rtlCol="0">
            <a:noAutofit/>
          </a:bodyPr>
          <a:lstStyle/>
          <a:p>
            <a:pPr algn="just" rtl="0"/>
            <a:r>
              <a:rPr lang="pt-BR" sz="900" dirty="0">
                <a:solidFill>
                  <a:schemeClr val="bg1"/>
                </a:solidFill>
                <a:latin typeface="Amazon Ember Light" charset="0"/>
                <a:ea typeface="Amazon Ember Light" charset="0"/>
                <a:cs typeface="Amazon Ember Light" charset="0"/>
              </a:rPr>
              <a:t>© 2020, </a:t>
            </a:r>
            <a:r>
              <a:rPr lang="pt-BR" sz="900" dirty="0" err="1">
                <a:solidFill>
                  <a:schemeClr val="bg1"/>
                </a:solidFill>
                <a:latin typeface="Amazon Ember Light" charset="0"/>
                <a:ea typeface="Amazon Ember Light" charset="0"/>
                <a:cs typeface="Amazon Ember Light" charset="0"/>
              </a:rPr>
              <a:t>Amazon</a:t>
            </a:r>
            <a:r>
              <a:rPr lang="pt-BR" sz="900" dirty="0">
                <a:solidFill>
                  <a:schemeClr val="bg1"/>
                </a:solidFill>
                <a:latin typeface="Amazon Ember Light" charset="0"/>
                <a:ea typeface="Amazon Ember Light" charset="0"/>
                <a:cs typeface="Amazon Ember Light" charset="0"/>
              </a:rPr>
              <a:t> Web Services, Inc. ou suas afiliadas. Todos os direitos reservados. Este trabalho não pode ser reproduzido ou redistribuído, no todo ou em parte, sem a permissão prévia por escrito da </a:t>
            </a:r>
            <a:r>
              <a:rPr lang="pt-BR" sz="900" dirty="0" err="1">
                <a:solidFill>
                  <a:schemeClr val="bg1"/>
                </a:solidFill>
                <a:latin typeface="Amazon Ember Light" charset="0"/>
                <a:ea typeface="Amazon Ember Light" charset="0"/>
                <a:cs typeface="Amazon Ember Light" charset="0"/>
              </a:rPr>
              <a:t>Amazon</a:t>
            </a:r>
            <a:r>
              <a:rPr lang="pt-BR" sz="900" dirty="0">
                <a:solidFill>
                  <a:schemeClr val="bg1"/>
                </a:solidFill>
                <a:latin typeface="Amazon Ember Light" charset="0"/>
                <a:ea typeface="Amazon Ember Light" charset="0"/>
                <a:cs typeface="Amazon Ember Light" charset="0"/>
              </a:rPr>
              <a:t> Web Services, Inc. A cópia, a concessão de empréstimos ou a venda para fins comerciais são proibidos. Para correções ou comentários sobre o curso, envie um e-mail para: </a:t>
            </a:r>
            <a:r>
              <a:rPr lang="pt-BR" sz="900" u="sng" dirty="0">
                <a:solidFill>
                  <a:schemeClr val="bg1"/>
                </a:solidFill>
                <a:latin typeface="Amazon Ember Light" charset="0"/>
                <a:ea typeface="Amazon Ember Light" charset="0"/>
                <a:cs typeface="Amazon Ember Light" charset="0"/>
              </a:rPr>
              <a:t>aws-course-feedback@amazon.com</a:t>
            </a:r>
            <a:r>
              <a:rPr lang="pt-BR" sz="900" dirty="0">
                <a:solidFill>
                  <a:schemeClr val="bg1"/>
                </a:solidFill>
                <a:latin typeface="Amazon Ember Light" charset="0"/>
                <a:ea typeface="Amazon Ember Light" charset="0"/>
                <a:cs typeface="Amazon Ember Light" charset="0"/>
              </a:rPr>
              <a:t>. Para todas as outras perguntas, entre em contato conosco em: </a:t>
            </a:r>
            <a:r>
              <a:rPr lang="pt-BR" sz="900" u="sng" dirty="0">
                <a:solidFill>
                  <a:schemeClr val="bg1"/>
                </a:solidFill>
                <a:latin typeface="Amazon Ember Light" charset="0"/>
                <a:ea typeface="Amazon Ember Light" charset="0"/>
                <a:cs typeface="Amazon Ember Light" charset="0"/>
              </a:rPr>
              <a:t>https://aws.amazon.com/contact-us/aws-training/</a:t>
            </a:r>
            <a:r>
              <a:rPr lang="pt-BR" sz="900" dirty="0">
                <a:solidFill>
                  <a:schemeClr val="bg1"/>
                </a:solidFill>
                <a:latin typeface="Amazon Ember Light" charset="0"/>
                <a:ea typeface="Amazon Ember Light" charset="0"/>
                <a:cs typeface="Amazon Ember Light" charset="0"/>
              </a:rPr>
              <a:t>. Todas as marcas comerciais pertencem a seus proprietários.</a:t>
            </a:r>
          </a:p>
          <a:p>
            <a:pPr algn="just" rtl="0"/>
            <a:endParaRPr lang="en-US" sz="900" dirty="0"/>
          </a:p>
        </p:txBody>
      </p:sp>
    </p:spTree>
    <p:custDataLst>
      <p:tags r:id="rId1"/>
    </p:custDataLst>
    <p:extLst>
      <p:ext uri="{BB962C8B-B14F-4D97-AF65-F5344CB8AC3E}">
        <p14:creationId xmlns:p14="http://schemas.microsoft.com/office/powerpoint/2010/main" val="2581085189"/>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16">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ide by Side">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80E0825-B265-3846-8BB3-B9ECFCCA9B2D}"/>
              </a:ext>
              <a:ext uri="{C183D7F6-B498-43B3-948B-1728B52AA6E4}">
                <adec:decorative xmlns:adec="http://schemas.microsoft.com/office/drawing/2017/decorative" xmlns="" val="1"/>
              </a:ext>
            </a:extLst>
          </p:cNvPr>
          <p:cNvPicPr>
            <a:picLocks noChangeAspect="1"/>
          </p:cNvPicPr>
          <p:nvPr userDrawn="1"/>
        </p:nvPicPr>
        <p:blipFill>
          <a:blip r:embed="rId3"/>
          <a:stretch>
            <a:fillRect/>
          </a:stretch>
        </p:blipFill>
        <p:spPr>
          <a:xfrm>
            <a:off x="9909200" y="365126"/>
            <a:ext cx="1772652" cy="449072"/>
          </a:xfrm>
          <a:prstGeom prst="rect">
            <a:avLst/>
          </a:prstGeom>
        </p:spPr>
      </p:pic>
      <p:sp>
        <p:nvSpPr>
          <p:cNvPr id="12" name="Rectangle 11">
            <a:extLst>
              <a:ext uri="{FF2B5EF4-FFF2-40B4-BE49-F238E27FC236}">
                <a16:creationId xmlns:a16="http://schemas.microsoft.com/office/drawing/2014/main" id="{457AF45B-C20A-5F4E-906A-B043D9D7F28E}"/>
              </a:ext>
              <a:ext uri="{C183D7F6-B498-43B3-948B-1728B52AA6E4}">
                <adec:decorative xmlns:adec="http://schemas.microsoft.com/office/drawing/2017/decorative" xmlns="" val="1"/>
              </a:ext>
            </a:extLst>
          </p:cNvPr>
          <p:cNvSpPr/>
          <p:nvPr userDrawn="1"/>
        </p:nvSpPr>
        <p:spPr>
          <a:xfrm>
            <a:off x="-2" y="0"/>
            <a:ext cx="5125762" cy="6875492"/>
          </a:xfrm>
          <a:prstGeom prst="rect">
            <a:avLst/>
          </a:prstGeom>
          <a:solidFill>
            <a:srgbClr val="232F3E"/>
          </a:solidFill>
          <a:ln w="9525" cap="flat" cmpd="sng" algn="ctr">
            <a:no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mazon Ember Light" panose="020B0403020204020204" pitchFamily="34" charset="0"/>
              <a:ea typeface="+mn-ea"/>
              <a:cs typeface="+mn-cs"/>
            </a:endParaRPr>
          </a:p>
        </p:txBody>
      </p:sp>
      <p:pic>
        <p:nvPicPr>
          <p:cNvPr id="13" name="Picture 12">
            <a:extLst>
              <a:ext uri="{FF2B5EF4-FFF2-40B4-BE49-F238E27FC236}">
                <a16:creationId xmlns:a16="http://schemas.microsoft.com/office/drawing/2014/main" id="{C0EC8262-9538-E343-BCD0-0911ADA9E7A6}"/>
              </a:ext>
              <a:ext uri="{C183D7F6-B498-43B3-948B-1728B52AA6E4}">
                <adec:decorative xmlns:adec="http://schemas.microsoft.com/office/drawing/2017/decorative" xmlns="" val="1"/>
              </a:ext>
            </a:extLst>
          </p:cNvPr>
          <p:cNvPicPr>
            <a:picLocks noChangeAspect="1"/>
          </p:cNvPicPr>
          <p:nvPr userDrawn="1"/>
        </p:nvPicPr>
        <p:blipFill rotWithShape="1">
          <a:blip r:embed="rId4" cstate="hqprint">
            <a:extLst>
              <a:ext uri="{28A0092B-C50C-407E-A947-70E740481C1C}">
                <a14:useLocalDpi xmlns:a14="http://schemas.microsoft.com/office/drawing/2010/main"/>
              </a:ext>
            </a:extLst>
          </a:blip>
          <a:srcRect/>
          <a:stretch/>
        </p:blipFill>
        <p:spPr>
          <a:xfrm>
            <a:off x="588712" y="3159360"/>
            <a:ext cx="4537048" cy="3716132"/>
          </a:xfrm>
          <a:prstGeom prst="rect">
            <a:avLst/>
          </a:prstGeom>
        </p:spPr>
      </p:pic>
      <p:sp>
        <p:nvSpPr>
          <p:cNvPr id="2" name="Title 1">
            <a:extLst>
              <a:ext uri="{FF2B5EF4-FFF2-40B4-BE49-F238E27FC236}">
                <a16:creationId xmlns:a16="http://schemas.microsoft.com/office/drawing/2014/main" id="{E454C7EF-17C6-3647-B5A6-45AFD1AE22A3}"/>
              </a:ext>
            </a:extLst>
          </p:cNvPr>
          <p:cNvSpPr>
            <a:spLocks noGrp="1"/>
          </p:cNvSpPr>
          <p:nvPr>
            <p:ph type="title"/>
          </p:nvPr>
        </p:nvSpPr>
        <p:spPr>
          <a:xfrm>
            <a:off x="419100" y="1178376"/>
            <a:ext cx="4268647" cy="1325563"/>
          </a:xfrm>
          <a:prstGeom prst="rect">
            <a:avLst/>
          </a:prstGeom>
        </p:spPr>
        <p:txBody>
          <a:bodyPr rtlCol="0"/>
          <a:lstStyle>
            <a:lvl1pPr>
              <a:defRPr>
                <a:solidFill>
                  <a:schemeClr val="bg1"/>
                </a:solidFill>
              </a:defRPr>
            </a:lvl1pPr>
          </a:lstStyle>
          <a:p>
            <a:pPr rtl="0"/>
            <a:r>
              <a:rPr lang="pt-BR"/>
              <a:t>Click to edit Master title style</a:t>
            </a:r>
            <a:endParaRPr lang="en-US" dirty="0"/>
          </a:p>
        </p:txBody>
      </p:sp>
      <p:sp>
        <p:nvSpPr>
          <p:cNvPr id="22" name="Content Placeholder 2">
            <a:extLst>
              <a:ext uri="{FF2B5EF4-FFF2-40B4-BE49-F238E27FC236}">
                <a16:creationId xmlns:a16="http://schemas.microsoft.com/office/drawing/2014/main" id="{0EB2737B-E9EB-5940-81B3-90715BFD4CAC}"/>
              </a:ext>
            </a:extLst>
          </p:cNvPr>
          <p:cNvSpPr>
            <a:spLocks noGrp="1"/>
          </p:cNvSpPr>
          <p:nvPr>
            <p:ph idx="16"/>
          </p:nvPr>
        </p:nvSpPr>
        <p:spPr>
          <a:xfrm>
            <a:off x="5714474" y="1178376"/>
            <a:ext cx="5767612" cy="4814920"/>
          </a:xfrm>
          <a:prstGeom prst="rect">
            <a:avLst/>
          </a:prstGeom>
        </p:spPr>
        <p:txBody>
          <a:bodyPr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rtl="0"/>
            <a:r>
              <a:rPr lang="pt-BR"/>
              <a:t>Click to edit Master text styles</a:t>
            </a:r>
          </a:p>
          <a:p>
            <a:pPr lvl="1" rtl="0"/>
            <a:r>
              <a:rPr lang="pt-BR"/>
              <a:t>Second level</a:t>
            </a:r>
          </a:p>
          <a:p>
            <a:pPr lvl="2" rtl="0"/>
            <a:r>
              <a:rPr lang="pt-BR"/>
              <a:t>Third level</a:t>
            </a:r>
          </a:p>
          <a:p>
            <a:pPr lvl="3" rtl="0"/>
            <a:r>
              <a:rPr lang="pt-BR"/>
              <a:t>Fourth level</a:t>
            </a:r>
          </a:p>
          <a:p>
            <a:pPr lvl="4" rtl="0"/>
            <a:r>
              <a:rPr lang="pt-BR"/>
              <a:t>Fifth level</a:t>
            </a:r>
            <a:endParaRPr lang="en-US" dirty="0"/>
          </a:p>
        </p:txBody>
      </p:sp>
      <p:sp>
        <p:nvSpPr>
          <p:cNvPr id="3" name="Slide Number Placeholder 2">
            <a:extLst>
              <a:ext uri="{FF2B5EF4-FFF2-40B4-BE49-F238E27FC236}">
                <a16:creationId xmlns:a16="http://schemas.microsoft.com/office/drawing/2014/main" id="{FFDB7B2F-8327-B54A-A6DB-5F4F68ECD970}"/>
              </a:ext>
              <a:ext uri="{C183D7F6-B498-43B3-948B-1728B52AA6E4}">
                <adec:decorative xmlns:adec="http://schemas.microsoft.com/office/drawing/2017/decorative" xmlns="" val="1"/>
              </a:ext>
            </a:extLst>
          </p:cNvPr>
          <p:cNvSpPr>
            <a:spLocks noGrp="1"/>
          </p:cNvSpPr>
          <p:nvPr>
            <p:ph type="sldNum" sz="quarter" idx="10"/>
          </p:nvPr>
        </p:nvSpPr>
        <p:spPr>
          <a:xfrm>
            <a:off x="423657" y="6356350"/>
            <a:ext cx="2743200" cy="365125"/>
          </a:xfrm>
          <a:prstGeom prst="rect">
            <a:avLst/>
          </a:prstGeom>
        </p:spPr>
        <p:txBody>
          <a:bodyPr rtlCol="0"/>
          <a:lstStyle>
            <a:lvl1pPr algn="l">
              <a:defRPr>
                <a:solidFill>
                  <a:schemeClr val="bg1"/>
                </a:solidFill>
              </a:defRPr>
            </a:lvl1pPr>
          </a:lstStyle>
          <a:p>
            <a:pPr rtl="0"/>
            <a:fld id="{B6A95138-A96E-2F42-A959-2EFD44FE4AB7}" type="slidenum">
              <a:rPr lang="en-US" smtClean="0"/>
              <a:pPr/>
              <a:t>‹#›</a:t>
            </a:fld>
            <a:endParaRPr lang="en-US" dirty="0"/>
          </a:p>
        </p:txBody>
      </p:sp>
      <p:sp>
        <p:nvSpPr>
          <p:cNvPr id="4" name="Footer Placeholder 3">
            <a:extLst>
              <a:ext uri="{FF2B5EF4-FFF2-40B4-BE49-F238E27FC236}">
                <a16:creationId xmlns:a16="http://schemas.microsoft.com/office/drawing/2014/main" id="{7D651C47-09F6-C947-968C-92FC59515123}"/>
              </a:ext>
              <a:ext uri="{C183D7F6-B498-43B3-948B-1728B52AA6E4}">
                <adec:decorative xmlns:adec="http://schemas.microsoft.com/office/drawing/2017/decorative" xmlns="" val="1"/>
              </a:ext>
            </a:extLst>
          </p:cNvPr>
          <p:cNvSpPr>
            <a:spLocks noGrp="1"/>
          </p:cNvSpPr>
          <p:nvPr>
            <p:ph type="ftr" sz="quarter" idx="11"/>
          </p:nvPr>
        </p:nvSpPr>
        <p:spPr>
          <a:xfrm>
            <a:off x="7997728" y="6356350"/>
            <a:ext cx="3775172" cy="365125"/>
          </a:xfrm>
          <a:prstGeom prst="rect">
            <a:avLst/>
          </a:prstGeom>
        </p:spPr>
        <p:txBody>
          <a:bodyPr rtlCol="0"/>
          <a:lstStyle>
            <a:lvl1pPr algn="r">
              <a:defRPr/>
            </a:lvl1pPr>
          </a:lstStyle>
          <a:p>
            <a:pPr rtl="0"/>
            <a:r>
              <a:rPr lang="pt-BR"/>
              <a:t>© 2020, Amazon Web Services, Inc. or its Affiliates. All rights reserved.</a:t>
            </a:r>
          </a:p>
        </p:txBody>
      </p:sp>
    </p:spTree>
    <p:custDataLst>
      <p:tags r:id="rId1"/>
    </p:custDataLst>
    <p:extLst>
      <p:ext uri="{BB962C8B-B14F-4D97-AF65-F5344CB8AC3E}">
        <p14:creationId xmlns:p14="http://schemas.microsoft.com/office/powerpoint/2010/main" val="38161534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ubsection Header">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AA315D3-3937-1747-9C2E-0067F12A02F0}"/>
              </a:ext>
              <a:ext uri="{C183D7F6-B498-43B3-948B-1728B52AA6E4}">
                <adec:decorative xmlns:adec="http://schemas.microsoft.com/office/drawing/2017/decorative" xmlns="" val="1"/>
              </a:ext>
            </a:extLst>
          </p:cNvPr>
          <p:cNvPicPr>
            <a:picLocks noChangeAspect="1"/>
          </p:cNvPicPr>
          <p:nvPr userDrawn="1"/>
        </p:nvPicPr>
        <p:blipFill rotWithShape="1">
          <a:blip r:embed="rId3" cstate="hqprint">
            <a:extLst>
              <a:ext uri="{28A0092B-C50C-407E-A947-70E740481C1C}">
                <a14:useLocalDpi xmlns:a14="http://schemas.microsoft.com/office/drawing/2010/main"/>
              </a:ext>
            </a:extLst>
          </a:blip>
          <a:srcRect/>
          <a:stretch/>
        </p:blipFill>
        <p:spPr>
          <a:xfrm rot="10800000">
            <a:off x="-1" y="-2"/>
            <a:ext cx="2268187" cy="2166103"/>
          </a:xfrm>
          <a:prstGeom prst="rect">
            <a:avLst/>
          </a:prstGeom>
        </p:spPr>
      </p:pic>
      <p:pic>
        <p:nvPicPr>
          <p:cNvPr id="9" name="Picture 8">
            <a:extLst>
              <a:ext uri="{FF2B5EF4-FFF2-40B4-BE49-F238E27FC236}">
                <a16:creationId xmlns:a16="http://schemas.microsoft.com/office/drawing/2014/main" id="{83936176-BBC4-344F-8FD9-CD6D76107A13}"/>
              </a:ext>
              <a:ext uri="{C183D7F6-B498-43B3-948B-1728B52AA6E4}">
                <adec:decorative xmlns:adec="http://schemas.microsoft.com/office/drawing/2017/decorative" xmlns="" val="1"/>
              </a:ext>
            </a:extLst>
          </p:cNvPr>
          <p:cNvPicPr>
            <a:picLocks noChangeAspect="1"/>
          </p:cNvPicPr>
          <p:nvPr userDrawn="1"/>
        </p:nvPicPr>
        <p:blipFill>
          <a:blip r:embed="rId4"/>
          <a:stretch>
            <a:fillRect/>
          </a:stretch>
        </p:blipFill>
        <p:spPr>
          <a:xfrm>
            <a:off x="9909200" y="365126"/>
            <a:ext cx="1772652" cy="449072"/>
          </a:xfrm>
          <a:prstGeom prst="rect">
            <a:avLst/>
          </a:prstGeom>
        </p:spPr>
      </p:pic>
      <p:sp>
        <p:nvSpPr>
          <p:cNvPr id="10" name="Title 1">
            <a:extLst>
              <a:ext uri="{FF2B5EF4-FFF2-40B4-BE49-F238E27FC236}">
                <a16:creationId xmlns:a16="http://schemas.microsoft.com/office/drawing/2014/main" id="{D0B1C5D0-123C-C948-8FE9-A354E18700B1}"/>
              </a:ext>
            </a:extLst>
          </p:cNvPr>
          <p:cNvSpPr>
            <a:spLocks noGrp="1"/>
          </p:cNvSpPr>
          <p:nvPr>
            <p:ph type="title"/>
          </p:nvPr>
        </p:nvSpPr>
        <p:spPr>
          <a:xfrm>
            <a:off x="419100" y="3191940"/>
            <a:ext cx="11353800" cy="474119"/>
          </a:xfrm>
        </p:spPr>
        <p:txBody>
          <a:bodyPr rtlCol="0">
            <a:noAutofit/>
          </a:bodyPr>
          <a:lstStyle>
            <a:lvl1pPr>
              <a:defRPr sz="6000">
                <a:solidFill>
                  <a:schemeClr val="tx1"/>
                </a:solidFill>
              </a:defRPr>
            </a:lvl1pPr>
          </a:lstStyle>
          <a:p>
            <a:pPr rtl="0"/>
            <a:r>
              <a:rPr lang="pt-BR"/>
              <a:t>Click to edit Master title style</a:t>
            </a:r>
            <a:endParaRPr lang="en-US" dirty="0"/>
          </a:p>
        </p:txBody>
      </p:sp>
      <p:sp>
        <p:nvSpPr>
          <p:cNvPr id="31" name="Footer Placeholder 4">
            <a:extLst>
              <a:ext uri="{FF2B5EF4-FFF2-40B4-BE49-F238E27FC236}">
                <a16:creationId xmlns:a16="http://schemas.microsoft.com/office/drawing/2014/main" id="{A9C4F210-2650-3942-9632-6074E8F12704}"/>
              </a:ext>
              <a:ext uri="{C183D7F6-B498-43B3-948B-1728B52AA6E4}">
                <adec:decorative xmlns:adec="http://schemas.microsoft.com/office/drawing/2017/decorative" xmlns="" val="1"/>
              </a:ext>
            </a:extLst>
          </p:cNvPr>
          <p:cNvSpPr>
            <a:spLocks noGrp="1"/>
          </p:cNvSpPr>
          <p:nvPr>
            <p:ph type="ftr" sz="quarter" idx="3"/>
          </p:nvPr>
        </p:nvSpPr>
        <p:spPr>
          <a:xfrm>
            <a:off x="419099"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r>
              <a:rPr lang="pt-BR"/>
              <a:t>© 2020, Amazon Web Services, Inc. or its Affiliates. All rights reserved.</a:t>
            </a:r>
          </a:p>
        </p:txBody>
      </p:sp>
      <p:sp>
        <p:nvSpPr>
          <p:cNvPr id="11" name="Slide Number Placeholder 5">
            <a:extLst>
              <a:ext uri="{FF2B5EF4-FFF2-40B4-BE49-F238E27FC236}">
                <a16:creationId xmlns:a16="http://schemas.microsoft.com/office/drawing/2014/main" id="{B9293C6B-D94F-304A-A8F4-8745DAD9DF47}"/>
              </a:ext>
              <a:ext uri="{C183D7F6-B498-43B3-948B-1728B52AA6E4}">
                <adec:decorative xmlns:adec="http://schemas.microsoft.com/office/drawing/2017/decorative" xmlns="" val="1"/>
              </a:ext>
            </a:extLst>
          </p:cNvPr>
          <p:cNvSpPr>
            <a:spLocks noGrp="1"/>
          </p:cNvSpPr>
          <p:nvPr>
            <p:ph type="sldNum" sz="quarter" idx="12"/>
          </p:nvPr>
        </p:nvSpPr>
        <p:spPr>
          <a:xfrm>
            <a:off x="9029700" y="6356350"/>
            <a:ext cx="2743200" cy="365125"/>
          </a:xfrm>
        </p:spPr>
        <p:txBody>
          <a:bodyPr rtlCol="0"/>
          <a:lstStyle/>
          <a:p>
            <a:pPr rtl="0"/>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5070820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One Column">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194B4B0-788D-CC4A-BD6F-E27A18377A01}"/>
              </a:ext>
              <a:ext uri="{C183D7F6-B498-43B3-948B-1728B52AA6E4}">
                <adec:decorative xmlns:adec="http://schemas.microsoft.com/office/drawing/2017/decorative" xmlns="" val="1"/>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p:spPr>
        <p:txBody>
          <a:bodyPr rtlCol="0">
            <a:noAutofit/>
          </a:bodyPr>
          <a:lstStyle>
            <a:lvl1pPr>
              <a:defRPr sz="4000">
                <a:solidFill>
                  <a:schemeClr val="bg1"/>
                </a:solidFill>
              </a:defRPr>
            </a:lvl1pPr>
          </a:lstStyle>
          <a:p>
            <a:pPr rtl="0"/>
            <a:r>
              <a:rPr lang="pt-BR"/>
              <a:t>Click to edit Master title style</a:t>
            </a:r>
            <a:endParaRPr lang="en-US" dirty="0"/>
          </a:p>
        </p:txBody>
      </p:sp>
      <p:pic>
        <p:nvPicPr>
          <p:cNvPr id="7" name="Picture 6">
            <a:extLst>
              <a:ext uri="{FF2B5EF4-FFF2-40B4-BE49-F238E27FC236}">
                <a16:creationId xmlns:a16="http://schemas.microsoft.com/office/drawing/2014/main" id="{18DE245B-4FD3-2740-8BED-8269A8D5C217}"/>
              </a:ext>
              <a:ext uri="{C183D7F6-B498-43B3-948B-1728B52AA6E4}">
                <adec:decorative xmlns:adec="http://schemas.microsoft.com/office/drawing/2017/decorative" xmlns="" val="1"/>
              </a:ext>
            </a:extLst>
          </p:cNvPr>
          <p:cNvPicPr>
            <a:picLocks noChangeAspect="1"/>
          </p:cNvPicPr>
          <p:nvPr userDrawn="1"/>
        </p:nvPicPr>
        <p:blipFill>
          <a:blip r:embed="rId4"/>
          <a:stretch>
            <a:fillRect/>
          </a:stretch>
        </p:blipFill>
        <p:spPr>
          <a:xfrm>
            <a:off x="9909198" y="365125"/>
            <a:ext cx="1772656" cy="449073"/>
          </a:xfrm>
          <a:prstGeom prst="rect">
            <a:avLst/>
          </a:prstGeom>
        </p:spPr>
      </p:pic>
      <p:sp>
        <p:nvSpPr>
          <p:cNvPr id="3" name="Content Placeholder 2">
            <a:extLst>
              <a:ext uri="{FF2B5EF4-FFF2-40B4-BE49-F238E27FC236}">
                <a16:creationId xmlns:a16="http://schemas.microsoft.com/office/drawing/2014/main" id="{4FBB0127-ED7F-7C41-B530-EB0C6E8B5AE1}"/>
              </a:ext>
            </a:extLst>
          </p:cNvPr>
          <p:cNvSpPr>
            <a:spLocks noGrp="1"/>
          </p:cNvSpPr>
          <p:nvPr>
            <p:ph idx="1"/>
          </p:nvPr>
        </p:nvSpPr>
        <p:spPr>
          <a:xfrm>
            <a:off x="419100" y="1528175"/>
            <a:ext cx="11353800" cy="4648788"/>
          </a:xfrm>
        </p:spPr>
        <p:txBody>
          <a:bodyPr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rtl="0"/>
            <a:r>
              <a:rPr lang="pt-BR"/>
              <a:t>Click to edit Master text styles</a:t>
            </a:r>
          </a:p>
          <a:p>
            <a:pPr lvl="1" rtl="0"/>
            <a:r>
              <a:rPr lang="pt-BR"/>
              <a:t>Second level</a:t>
            </a:r>
          </a:p>
          <a:p>
            <a:pPr lvl="2" rtl="0"/>
            <a:r>
              <a:rPr lang="pt-BR"/>
              <a:t>Third level</a:t>
            </a:r>
          </a:p>
          <a:p>
            <a:pPr lvl="3" rtl="0"/>
            <a:r>
              <a:rPr lang="pt-BR"/>
              <a:t>Fourth level</a:t>
            </a:r>
          </a:p>
          <a:p>
            <a:pPr lvl="4" rtl="0"/>
            <a:r>
              <a:rPr lang="pt-BR"/>
              <a:t>Fifth level</a:t>
            </a:r>
            <a:endParaRPr lang="en-US" dirty="0"/>
          </a:p>
        </p:txBody>
      </p:sp>
      <p:sp>
        <p:nvSpPr>
          <p:cNvPr id="10" name="Footer Placeholder 4">
            <a:extLst>
              <a:ext uri="{FF2B5EF4-FFF2-40B4-BE49-F238E27FC236}">
                <a16:creationId xmlns:a16="http://schemas.microsoft.com/office/drawing/2014/main" id="{DBF8715D-4D79-7041-A43B-D5474972C918}"/>
              </a:ext>
              <a:ext uri="{C183D7F6-B498-43B3-948B-1728B52AA6E4}">
                <adec:decorative xmlns:adec="http://schemas.microsoft.com/office/drawing/2017/decorative" xmlns=""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r>
              <a:rPr lang="pt-BR"/>
              <a:t>© 2020, Amazon Web Services, Inc. or its Affiliates. All rights reserved.</a:t>
            </a:r>
          </a:p>
        </p:txBody>
      </p:sp>
      <p:sp>
        <p:nvSpPr>
          <p:cNvPr id="8" name="Slide Number Placeholder 5">
            <a:extLst>
              <a:ext uri="{FF2B5EF4-FFF2-40B4-BE49-F238E27FC236}">
                <a16:creationId xmlns:a16="http://schemas.microsoft.com/office/drawing/2014/main" id="{0BDEF14E-4027-D643-9DE2-F177FE226270}"/>
              </a:ext>
              <a:ext uri="{C183D7F6-B498-43B3-948B-1728B52AA6E4}">
                <adec:decorative xmlns:adec="http://schemas.microsoft.com/office/drawing/2017/decorative" xmlns="" val="1"/>
              </a:ext>
            </a:extLst>
          </p:cNvPr>
          <p:cNvSpPr>
            <a:spLocks noGrp="1"/>
          </p:cNvSpPr>
          <p:nvPr>
            <p:ph type="sldNum" sz="quarter" idx="12"/>
          </p:nvPr>
        </p:nvSpPr>
        <p:spPr>
          <a:xfrm>
            <a:off x="9029700" y="6356350"/>
            <a:ext cx="2743200" cy="365125"/>
          </a:xfrm>
        </p:spPr>
        <p:txBody>
          <a:bodyPr rtlCol="0"/>
          <a:lstStyle/>
          <a:p>
            <a:pPr rtl="0"/>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33946568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1350FA4A-B00E-C044-8FFB-45BB9BA4C7DB}"/>
              </a:ext>
              <a:ext uri="{C183D7F6-B498-43B3-948B-1728B52AA6E4}">
                <adec:decorative xmlns:adec="http://schemas.microsoft.com/office/drawing/2017/decorative" xmlns="" val="1"/>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rtlCol="0">
            <a:noAutofit/>
          </a:bodyPr>
          <a:lstStyle>
            <a:lvl1pPr>
              <a:defRPr sz="4000">
                <a:solidFill>
                  <a:schemeClr val="bg1"/>
                </a:solidFill>
              </a:defRPr>
            </a:lvl1pPr>
          </a:lstStyle>
          <a:p>
            <a:pPr rtl="0"/>
            <a:r>
              <a:rPr lang="pt-BR"/>
              <a:t>Click to edit Master title style</a:t>
            </a:r>
            <a:endParaRPr lang="en-US" dirty="0"/>
          </a:p>
        </p:txBody>
      </p:sp>
      <p:pic>
        <p:nvPicPr>
          <p:cNvPr id="16" name="Picture 15">
            <a:extLst>
              <a:ext uri="{FF2B5EF4-FFF2-40B4-BE49-F238E27FC236}">
                <a16:creationId xmlns:a16="http://schemas.microsoft.com/office/drawing/2014/main" id="{BF6D2BA4-6287-854B-A5A3-81A95726CF44}"/>
              </a:ext>
              <a:ext uri="{C183D7F6-B498-43B3-948B-1728B52AA6E4}">
                <adec:decorative xmlns:adec="http://schemas.microsoft.com/office/drawing/2017/decorative" xmlns="" val="1"/>
              </a:ext>
            </a:extLst>
          </p:cNvPr>
          <p:cNvPicPr>
            <a:picLocks noChangeAspect="1"/>
          </p:cNvPicPr>
          <p:nvPr userDrawn="1"/>
        </p:nvPicPr>
        <p:blipFill>
          <a:blip r:embed="rId4"/>
          <a:stretch>
            <a:fillRect/>
          </a:stretch>
        </p:blipFill>
        <p:spPr>
          <a:xfrm>
            <a:off x="9909198" y="365125"/>
            <a:ext cx="1772656" cy="449073"/>
          </a:xfrm>
          <a:prstGeom prst="rect">
            <a:avLst/>
          </a:prstGeom>
        </p:spPr>
      </p:pic>
      <p:sp>
        <p:nvSpPr>
          <p:cNvPr id="10" name="Content Placeholder 2">
            <a:extLst>
              <a:ext uri="{FF2B5EF4-FFF2-40B4-BE49-F238E27FC236}">
                <a16:creationId xmlns:a16="http://schemas.microsoft.com/office/drawing/2014/main" id="{F3BB2B80-1B59-A143-BE75-CCD366DF7CE5}"/>
              </a:ext>
            </a:extLst>
          </p:cNvPr>
          <p:cNvSpPr>
            <a:spLocks noGrp="1"/>
          </p:cNvSpPr>
          <p:nvPr>
            <p:ph idx="1"/>
          </p:nvPr>
        </p:nvSpPr>
        <p:spPr>
          <a:xfrm>
            <a:off x="419100" y="1528175"/>
            <a:ext cx="5504688" cy="4648788"/>
          </a:xfrm>
        </p:spPr>
        <p:txBody>
          <a:bodyPr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rtl="0"/>
            <a:r>
              <a:rPr lang="pt-BR"/>
              <a:t>Click to edit Master text styles</a:t>
            </a:r>
          </a:p>
          <a:p>
            <a:pPr lvl="1" rtl="0"/>
            <a:r>
              <a:rPr lang="pt-BR"/>
              <a:t>Second level</a:t>
            </a:r>
          </a:p>
          <a:p>
            <a:pPr lvl="2" rtl="0"/>
            <a:r>
              <a:rPr lang="pt-BR"/>
              <a:t>Third level</a:t>
            </a:r>
          </a:p>
          <a:p>
            <a:pPr lvl="3" rtl="0"/>
            <a:r>
              <a:rPr lang="pt-BR"/>
              <a:t>Fourth level</a:t>
            </a:r>
          </a:p>
          <a:p>
            <a:pPr lvl="4" rtl="0"/>
            <a:r>
              <a:rPr lang="pt-BR"/>
              <a:t>Fifth level</a:t>
            </a:r>
            <a:endParaRPr lang="en-US" dirty="0"/>
          </a:p>
        </p:txBody>
      </p:sp>
      <p:sp>
        <p:nvSpPr>
          <p:cNvPr id="12" name="Content Placeholder 2">
            <a:extLst>
              <a:ext uri="{FF2B5EF4-FFF2-40B4-BE49-F238E27FC236}">
                <a16:creationId xmlns:a16="http://schemas.microsoft.com/office/drawing/2014/main" id="{D773890F-7993-BE4F-83AC-886113878E8D}"/>
              </a:ext>
            </a:extLst>
          </p:cNvPr>
          <p:cNvSpPr>
            <a:spLocks noGrp="1"/>
          </p:cNvSpPr>
          <p:nvPr>
            <p:ph idx="13"/>
          </p:nvPr>
        </p:nvSpPr>
        <p:spPr>
          <a:xfrm>
            <a:off x="6246312" y="1524228"/>
            <a:ext cx="5504688" cy="4648788"/>
          </a:xfrm>
        </p:spPr>
        <p:txBody>
          <a:bodyPr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rtl="0"/>
            <a:r>
              <a:rPr lang="pt-BR"/>
              <a:t>Click to edit Master text styles</a:t>
            </a:r>
          </a:p>
          <a:p>
            <a:pPr lvl="1" rtl="0"/>
            <a:r>
              <a:rPr lang="pt-BR"/>
              <a:t>Second level</a:t>
            </a:r>
          </a:p>
          <a:p>
            <a:pPr lvl="2" rtl="0"/>
            <a:r>
              <a:rPr lang="pt-BR"/>
              <a:t>Third level</a:t>
            </a:r>
          </a:p>
          <a:p>
            <a:pPr lvl="3" rtl="0"/>
            <a:r>
              <a:rPr lang="pt-BR"/>
              <a:t>Fourth level</a:t>
            </a:r>
          </a:p>
          <a:p>
            <a:pPr lvl="4" rtl="0"/>
            <a:r>
              <a:rPr lang="pt-BR"/>
              <a:t>Fifth level</a:t>
            </a:r>
            <a:endParaRPr lang="en-US" dirty="0"/>
          </a:p>
        </p:txBody>
      </p:sp>
      <p:sp>
        <p:nvSpPr>
          <p:cNvPr id="13" name="Footer Placeholder 4">
            <a:extLst>
              <a:ext uri="{FF2B5EF4-FFF2-40B4-BE49-F238E27FC236}">
                <a16:creationId xmlns:a16="http://schemas.microsoft.com/office/drawing/2014/main" id="{69573A30-3961-C94C-A15D-1FC70640BAA5}"/>
              </a:ext>
              <a:ext uri="{C183D7F6-B498-43B3-948B-1728B52AA6E4}">
                <adec:decorative xmlns:adec="http://schemas.microsoft.com/office/drawing/2017/decorative" xmlns=""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r>
              <a:rPr lang="pt-BR"/>
              <a:t>© 2020, Amazon Web Services, Inc. or its Affiliates. All rights reserved.</a:t>
            </a:r>
          </a:p>
        </p:txBody>
      </p:sp>
      <p:sp>
        <p:nvSpPr>
          <p:cNvPr id="11" name="Slide Number Placeholder 5">
            <a:extLst>
              <a:ext uri="{FF2B5EF4-FFF2-40B4-BE49-F238E27FC236}">
                <a16:creationId xmlns:a16="http://schemas.microsoft.com/office/drawing/2014/main" id="{4AC7BB94-D444-F441-A88C-76F7DDCDC5EB}"/>
              </a:ext>
              <a:ext uri="{C183D7F6-B498-43B3-948B-1728B52AA6E4}">
                <adec:decorative xmlns:adec="http://schemas.microsoft.com/office/drawing/2017/decorative" xmlns="" val="1"/>
              </a:ext>
            </a:extLst>
          </p:cNvPr>
          <p:cNvSpPr>
            <a:spLocks noGrp="1"/>
          </p:cNvSpPr>
          <p:nvPr>
            <p:ph type="sldNum" sz="quarter" idx="12"/>
          </p:nvPr>
        </p:nvSpPr>
        <p:spPr>
          <a:xfrm>
            <a:off x="9029700" y="6356350"/>
            <a:ext cx="2743200" cy="365125"/>
          </a:xfrm>
        </p:spPr>
        <p:txBody>
          <a:bodyPr rtlCol="0"/>
          <a:lstStyle/>
          <a:p>
            <a:pPr rtl="0"/>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26119429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hree Column">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DA4BB6E3-A058-A34B-A1A1-FE195D499725}"/>
              </a:ext>
              <a:ext uri="{C183D7F6-B498-43B3-948B-1728B52AA6E4}">
                <adec:decorative xmlns:adec="http://schemas.microsoft.com/office/drawing/2017/decorative" xmlns="" val="1"/>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1" y="365125"/>
            <a:ext cx="9037416" cy="474119"/>
          </a:xfrm>
        </p:spPr>
        <p:txBody>
          <a:bodyPr rtlCol="0">
            <a:noAutofit/>
          </a:bodyPr>
          <a:lstStyle>
            <a:lvl1pPr>
              <a:defRPr sz="4000">
                <a:solidFill>
                  <a:schemeClr val="bg1"/>
                </a:solidFill>
              </a:defRPr>
            </a:lvl1pPr>
          </a:lstStyle>
          <a:p>
            <a:pPr rtl="0"/>
            <a:r>
              <a:rPr lang="pt-BR"/>
              <a:t>Click to edit Master title style</a:t>
            </a:r>
            <a:endParaRPr lang="en-US" dirty="0"/>
          </a:p>
        </p:txBody>
      </p:sp>
      <p:pic>
        <p:nvPicPr>
          <p:cNvPr id="14" name="Picture 13">
            <a:extLst>
              <a:ext uri="{FF2B5EF4-FFF2-40B4-BE49-F238E27FC236}">
                <a16:creationId xmlns:a16="http://schemas.microsoft.com/office/drawing/2014/main" id="{BCD2DB21-CEFB-4A4D-B8DA-776FFE4E65ED}"/>
              </a:ext>
              <a:ext uri="{C183D7F6-B498-43B3-948B-1728B52AA6E4}">
                <adec:decorative xmlns:adec="http://schemas.microsoft.com/office/drawing/2017/decorative" xmlns="" val="1"/>
              </a:ext>
            </a:extLst>
          </p:cNvPr>
          <p:cNvPicPr>
            <a:picLocks noChangeAspect="1"/>
          </p:cNvPicPr>
          <p:nvPr userDrawn="1"/>
        </p:nvPicPr>
        <p:blipFill>
          <a:blip r:embed="rId4"/>
          <a:stretch>
            <a:fillRect/>
          </a:stretch>
        </p:blipFill>
        <p:spPr>
          <a:xfrm>
            <a:off x="9909198" y="365125"/>
            <a:ext cx="1772656" cy="449073"/>
          </a:xfrm>
          <a:prstGeom prst="rect">
            <a:avLst/>
          </a:prstGeom>
        </p:spPr>
      </p:pic>
      <p:sp>
        <p:nvSpPr>
          <p:cNvPr id="10" name="Content Placeholder 2">
            <a:extLst>
              <a:ext uri="{FF2B5EF4-FFF2-40B4-BE49-F238E27FC236}">
                <a16:creationId xmlns:a16="http://schemas.microsoft.com/office/drawing/2014/main" id="{F3BB2B80-1B59-A143-BE75-CCD366DF7CE5}"/>
              </a:ext>
            </a:extLst>
          </p:cNvPr>
          <p:cNvSpPr>
            <a:spLocks noGrp="1"/>
          </p:cNvSpPr>
          <p:nvPr>
            <p:ph idx="1"/>
          </p:nvPr>
        </p:nvSpPr>
        <p:spPr>
          <a:xfrm>
            <a:off x="419100" y="1528175"/>
            <a:ext cx="3593592" cy="4645152"/>
          </a:xfrm>
        </p:spPr>
        <p:txBody>
          <a:bodyPr rtlCol="0">
            <a:noAutofit/>
          </a:bodyPr>
          <a:lstStyle/>
          <a:p>
            <a:pPr lvl="0" rtl="0"/>
            <a:r>
              <a:rPr lang="pt-BR"/>
              <a:t>Click to edit Master text styles</a:t>
            </a:r>
          </a:p>
          <a:p>
            <a:pPr lvl="1" rtl="0"/>
            <a:r>
              <a:rPr lang="pt-BR"/>
              <a:t>Second level</a:t>
            </a:r>
          </a:p>
          <a:p>
            <a:pPr lvl="2" rtl="0"/>
            <a:r>
              <a:rPr lang="pt-BR"/>
              <a:t>Third level</a:t>
            </a:r>
          </a:p>
          <a:p>
            <a:pPr lvl="3" rtl="0"/>
            <a:r>
              <a:rPr lang="pt-BR"/>
              <a:t>Fourth level</a:t>
            </a:r>
          </a:p>
          <a:p>
            <a:pPr lvl="4" rtl="0"/>
            <a:r>
              <a:rPr lang="pt-BR"/>
              <a:t>Fifth level</a:t>
            </a:r>
            <a:endParaRPr lang="en-US" dirty="0"/>
          </a:p>
        </p:txBody>
      </p:sp>
      <p:sp>
        <p:nvSpPr>
          <p:cNvPr id="16" name="Content Placeholder 2">
            <a:extLst>
              <a:ext uri="{FF2B5EF4-FFF2-40B4-BE49-F238E27FC236}">
                <a16:creationId xmlns:a16="http://schemas.microsoft.com/office/drawing/2014/main" id="{F3CCBCC6-BD7A-204B-A666-6793093190FD}"/>
              </a:ext>
            </a:extLst>
          </p:cNvPr>
          <p:cNvSpPr>
            <a:spLocks noGrp="1"/>
          </p:cNvSpPr>
          <p:nvPr>
            <p:ph idx="14"/>
          </p:nvPr>
        </p:nvSpPr>
        <p:spPr>
          <a:xfrm>
            <a:off x="4314209" y="1528175"/>
            <a:ext cx="3593592" cy="4645152"/>
          </a:xfrm>
        </p:spPr>
        <p:txBody>
          <a:bodyPr rtlCol="0">
            <a:noAutofit/>
          </a:bodyPr>
          <a:lstStyle/>
          <a:p>
            <a:pPr lvl="0" rtl="0"/>
            <a:r>
              <a:rPr lang="pt-BR"/>
              <a:t>Click to edit Master text styles</a:t>
            </a:r>
          </a:p>
          <a:p>
            <a:pPr lvl="1" rtl="0"/>
            <a:r>
              <a:rPr lang="pt-BR"/>
              <a:t>Second level</a:t>
            </a:r>
          </a:p>
          <a:p>
            <a:pPr lvl="2" rtl="0"/>
            <a:r>
              <a:rPr lang="pt-BR"/>
              <a:t>Third level</a:t>
            </a:r>
          </a:p>
          <a:p>
            <a:pPr lvl="3" rtl="0"/>
            <a:r>
              <a:rPr lang="pt-BR"/>
              <a:t>Fourth level</a:t>
            </a:r>
          </a:p>
          <a:p>
            <a:pPr lvl="4" rtl="0"/>
            <a:r>
              <a:rPr lang="pt-BR"/>
              <a:t>Fifth level</a:t>
            </a:r>
            <a:endParaRPr lang="en-US" dirty="0"/>
          </a:p>
        </p:txBody>
      </p:sp>
      <p:sp>
        <p:nvSpPr>
          <p:cNvPr id="15" name="Content Placeholder 2">
            <a:extLst>
              <a:ext uri="{FF2B5EF4-FFF2-40B4-BE49-F238E27FC236}">
                <a16:creationId xmlns:a16="http://schemas.microsoft.com/office/drawing/2014/main" id="{0C6EC767-E7A4-C245-BAA4-960E5F2420E0}"/>
              </a:ext>
            </a:extLst>
          </p:cNvPr>
          <p:cNvSpPr>
            <a:spLocks noGrp="1"/>
          </p:cNvSpPr>
          <p:nvPr>
            <p:ph idx="13"/>
          </p:nvPr>
        </p:nvSpPr>
        <p:spPr>
          <a:xfrm>
            <a:off x="8173686" y="1528175"/>
            <a:ext cx="3593592" cy="4645152"/>
          </a:xfrm>
        </p:spPr>
        <p:txBody>
          <a:bodyPr rtlCol="0">
            <a:noAutofit/>
          </a:bodyPr>
          <a:lstStyle/>
          <a:p>
            <a:pPr lvl="0" rtl="0"/>
            <a:r>
              <a:rPr lang="pt-BR"/>
              <a:t>Click to edit Master text styles</a:t>
            </a:r>
          </a:p>
          <a:p>
            <a:pPr lvl="1" rtl="0"/>
            <a:r>
              <a:rPr lang="pt-BR"/>
              <a:t>Second level</a:t>
            </a:r>
          </a:p>
          <a:p>
            <a:pPr lvl="2" rtl="0"/>
            <a:r>
              <a:rPr lang="pt-BR"/>
              <a:t>Third level</a:t>
            </a:r>
          </a:p>
          <a:p>
            <a:pPr lvl="3" rtl="0"/>
            <a:r>
              <a:rPr lang="pt-BR"/>
              <a:t>Fourth level</a:t>
            </a:r>
          </a:p>
          <a:p>
            <a:pPr lvl="4" rtl="0"/>
            <a:r>
              <a:rPr lang="pt-BR"/>
              <a:t>Fifth level</a:t>
            </a:r>
            <a:endParaRPr lang="en-US" dirty="0"/>
          </a:p>
        </p:txBody>
      </p:sp>
      <p:sp>
        <p:nvSpPr>
          <p:cNvPr id="12" name="Footer Placeholder 4">
            <a:extLst>
              <a:ext uri="{FF2B5EF4-FFF2-40B4-BE49-F238E27FC236}">
                <a16:creationId xmlns:a16="http://schemas.microsoft.com/office/drawing/2014/main" id="{EAED9FF8-3030-4E4D-ADC0-FA2315FD54F2}"/>
              </a:ext>
              <a:ext uri="{C183D7F6-B498-43B3-948B-1728B52AA6E4}">
                <adec:decorative xmlns:adec="http://schemas.microsoft.com/office/drawing/2017/decorative" xmlns=""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r>
              <a:rPr lang="pt-BR"/>
              <a:t>© 2020, Amazon Web Services, Inc. or its Affiliates. All rights reserved.</a:t>
            </a:r>
          </a:p>
        </p:txBody>
      </p:sp>
      <p:sp>
        <p:nvSpPr>
          <p:cNvPr id="11" name="Slide Number Placeholder 5">
            <a:extLst>
              <a:ext uri="{FF2B5EF4-FFF2-40B4-BE49-F238E27FC236}">
                <a16:creationId xmlns:a16="http://schemas.microsoft.com/office/drawing/2014/main" id="{4AC7BB94-D444-F441-A88C-76F7DDCDC5EB}"/>
              </a:ext>
              <a:ext uri="{C183D7F6-B498-43B3-948B-1728B52AA6E4}">
                <adec:decorative xmlns:adec="http://schemas.microsoft.com/office/drawing/2017/decorative" xmlns="" val="1"/>
              </a:ext>
            </a:extLst>
          </p:cNvPr>
          <p:cNvSpPr>
            <a:spLocks noGrp="1"/>
          </p:cNvSpPr>
          <p:nvPr>
            <p:ph type="sldNum" sz="quarter" idx="12"/>
          </p:nvPr>
        </p:nvSpPr>
        <p:spPr>
          <a:xfrm>
            <a:off x="9029700" y="6356350"/>
            <a:ext cx="2743200" cy="365125"/>
          </a:xfrm>
        </p:spPr>
        <p:txBody>
          <a:bodyPr rtlCol="0"/>
          <a:lstStyle/>
          <a:p>
            <a:pPr rtl="0"/>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3368846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B7529A25-CD85-DB42-9175-A545162F47DB}"/>
              </a:ext>
              <a:ext uri="{C183D7F6-B498-43B3-948B-1728B52AA6E4}">
                <adec:decorative xmlns:adec="http://schemas.microsoft.com/office/drawing/2017/decorative" xmlns="" val="1"/>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rtlCol="0">
            <a:noAutofit/>
          </a:bodyPr>
          <a:lstStyle>
            <a:lvl1pPr>
              <a:defRPr sz="4000">
                <a:solidFill>
                  <a:schemeClr val="bg1"/>
                </a:solidFill>
              </a:defRPr>
            </a:lvl1pPr>
          </a:lstStyle>
          <a:p>
            <a:pPr rtl="0"/>
            <a:r>
              <a:rPr lang="pt-BR"/>
              <a:t>Click to edit Master title style</a:t>
            </a:r>
            <a:endParaRPr lang="en-US" dirty="0"/>
          </a:p>
        </p:txBody>
      </p:sp>
      <p:pic>
        <p:nvPicPr>
          <p:cNvPr id="16" name="Picture 15">
            <a:extLst>
              <a:ext uri="{FF2B5EF4-FFF2-40B4-BE49-F238E27FC236}">
                <a16:creationId xmlns:a16="http://schemas.microsoft.com/office/drawing/2014/main" id="{503D402F-215B-FB47-825A-3E2774C59C1B}"/>
              </a:ext>
              <a:ext uri="{C183D7F6-B498-43B3-948B-1728B52AA6E4}">
                <adec:decorative xmlns:adec="http://schemas.microsoft.com/office/drawing/2017/decorative" xmlns="" val="1"/>
              </a:ext>
            </a:extLst>
          </p:cNvPr>
          <p:cNvPicPr>
            <a:picLocks noChangeAspect="1"/>
          </p:cNvPicPr>
          <p:nvPr userDrawn="1"/>
        </p:nvPicPr>
        <p:blipFill>
          <a:blip r:embed="rId4"/>
          <a:stretch>
            <a:fillRect/>
          </a:stretch>
        </p:blipFill>
        <p:spPr>
          <a:xfrm>
            <a:off x="9909198" y="365125"/>
            <a:ext cx="1772656" cy="449073"/>
          </a:xfrm>
          <a:prstGeom prst="rect">
            <a:avLst/>
          </a:prstGeom>
        </p:spPr>
      </p:pic>
      <p:sp>
        <p:nvSpPr>
          <p:cNvPr id="3" name="Text Placeholder 2">
            <a:extLst>
              <a:ext uri="{FF2B5EF4-FFF2-40B4-BE49-F238E27FC236}">
                <a16:creationId xmlns:a16="http://schemas.microsoft.com/office/drawing/2014/main" id="{696A4FD3-97EE-8149-9A33-E0E6B1B0C06E}"/>
              </a:ext>
            </a:extLst>
          </p:cNvPr>
          <p:cNvSpPr>
            <a:spLocks noGrp="1"/>
          </p:cNvSpPr>
          <p:nvPr>
            <p:ph type="body" sz="quarter" idx="15"/>
          </p:nvPr>
        </p:nvSpPr>
        <p:spPr>
          <a:xfrm>
            <a:off x="419101" y="1524000"/>
            <a:ext cx="5504688" cy="517932"/>
          </a:xfrm>
        </p:spPr>
        <p:txBody>
          <a:bodyPr rtlCol="0">
            <a:noAutofit/>
          </a:bodyPr>
          <a:lstStyle>
            <a:lvl1pPr marL="0" indent="0">
              <a:buNone/>
              <a:defRPr sz="3200" b="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lvl="0" rtl="0"/>
            <a:r>
              <a:rPr lang="pt-BR"/>
              <a:t>Click to edit Master text styles</a:t>
            </a:r>
          </a:p>
        </p:txBody>
      </p:sp>
      <p:sp>
        <p:nvSpPr>
          <p:cNvPr id="13" name="Content Placeholder 2">
            <a:extLst>
              <a:ext uri="{FF2B5EF4-FFF2-40B4-BE49-F238E27FC236}">
                <a16:creationId xmlns:a16="http://schemas.microsoft.com/office/drawing/2014/main" id="{1EBC76E4-C45C-574F-A82B-828C66343888}"/>
              </a:ext>
            </a:extLst>
          </p:cNvPr>
          <p:cNvSpPr>
            <a:spLocks noGrp="1"/>
          </p:cNvSpPr>
          <p:nvPr>
            <p:ph idx="14"/>
          </p:nvPr>
        </p:nvSpPr>
        <p:spPr>
          <a:xfrm>
            <a:off x="419100" y="2041932"/>
            <a:ext cx="5504688" cy="4131084"/>
          </a:xfrm>
        </p:spPr>
        <p:txBody>
          <a:bodyPr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rtl="0"/>
            <a:r>
              <a:rPr lang="pt-BR"/>
              <a:t>Click to edit Master text styles</a:t>
            </a:r>
          </a:p>
          <a:p>
            <a:pPr lvl="1" rtl="0"/>
            <a:r>
              <a:rPr lang="pt-BR"/>
              <a:t>Second level</a:t>
            </a:r>
          </a:p>
          <a:p>
            <a:pPr lvl="2" rtl="0"/>
            <a:r>
              <a:rPr lang="pt-BR"/>
              <a:t>Third level</a:t>
            </a:r>
          </a:p>
          <a:p>
            <a:pPr lvl="3" rtl="0"/>
            <a:r>
              <a:rPr lang="pt-BR"/>
              <a:t>Fourth level</a:t>
            </a:r>
          </a:p>
          <a:p>
            <a:pPr lvl="4" rtl="0"/>
            <a:r>
              <a:rPr lang="pt-BR"/>
              <a:t>Fifth level</a:t>
            </a:r>
            <a:endParaRPr lang="en-US" dirty="0"/>
          </a:p>
        </p:txBody>
      </p:sp>
      <p:sp>
        <p:nvSpPr>
          <p:cNvPr id="15" name="Text Placeholder 2">
            <a:extLst>
              <a:ext uri="{FF2B5EF4-FFF2-40B4-BE49-F238E27FC236}">
                <a16:creationId xmlns:a16="http://schemas.microsoft.com/office/drawing/2014/main" id="{DDC3C2DA-3EB0-FE4D-8393-500CDB18693C}"/>
              </a:ext>
            </a:extLst>
          </p:cNvPr>
          <p:cNvSpPr>
            <a:spLocks noGrp="1"/>
          </p:cNvSpPr>
          <p:nvPr>
            <p:ph type="body" sz="quarter" idx="17"/>
          </p:nvPr>
        </p:nvSpPr>
        <p:spPr>
          <a:xfrm>
            <a:off x="6249886" y="1524000"/>
            <a:ext cx="5504688" cy="517932"/>
          </a:xfrm>
        </p:spPr>
        <p:txBody>
          <a:bodyPr rtlCol="0">
            <a:noAutofit/>
          </a:bodyPr>
          <a:lstStyle>
            <a:lvl1pPr marL="0" indent="0">
              <a:buNone/>
              <a:defRPr sz="3200" b="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lvl="0" rtl="0"/>
            <a:r>
              <a:rPr lang="pt-BR"/>
              <a:t>Click to edit Master text styles</a:t>
            </a:r>
          </a:p>
        </p:txBody>
      </p:sp>
      <p:sp>
        <p:nvSpPr>
          <p:cNvPr id="14" name="Content Placeholder 2">
            <a:extLst>
              <a:ext uri="{FF2B5EF4-FFF2-40B4-BE49-F238E27FC236}">
                <a16:creationId xmlns:a16="http://schemas.microsoft.com/office/drawing/2014/main" id="{E73D202D-7B57-2643-80ED-BF68CDD1CDB3}"/>
              </a:ext>
            </a:extLst>
          </p:cNvPr>
          <p:cNvSpPr>
            <a:spLocks noGrp="1"/>
          </p:cNvSpPr>
          <p:nvPr>
            <p:ph idx="16"/>
          </p:nvPr>
        </p:nvSpPr>
        <p:spPr>
          <a:xfrm>
            <a:off x="6249885" y="2041932"/>
            <a:ext cx="5504688" cy="4131084"/>
          </a:xfrm>
        </p:spPr>
        <p:txBody>
          <a:bodyPr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rtl="0"/>
            <a:r>
              <a:rPr lang="pt-BR"/>
              <a:t>Click to edit Master text styles</a:t>
            </a:r>
          </a:p>
          <a:p>
            <a:pPr lvl="1" rtl="0"/>
            <a:r>
              <a:rPr lang="pt-BR"/>
              <a:t>Second level</a:t>
            </a:r>
          </a:p>
          <a:p>
            <a:pPr lvl="2" rtl="0"/>
            <a:r>
              <a:rPr lang="pt-BR"/>
              <a:t>Third level</a:t>
            </a:r>
          </a:p>
          <a:p>
            <a:pPr lvl="3" rtl="0"/>
            <a:r>
              <a:rPr lang="pt-BR"/>
              <a:t>Fourth level</a:t>
            </a:r>
          </a:p>
          <a:p>
            <a:pPr lvl="4" rtl="0"/>
            <a:r>
              <a:rPr lang="pt-BR"/>
              <a:t>Fifth level</a:t>
            </a:r>
            <a:endParaRPr lang="en-US" dirty="0"/>
          </a:p>
        </p:txBody>
      </p:sp>
      <p:sp>
        <p:nvSpPr>
          <p:cNvPr id="10" name="Footer Placeholder 4">
            <a:extLst>
              <a:ext uri="{FF2B5EF4-FFF2-40B4-BE49-F238E27FC236}">
                <a16:creationId xmlns:a16="http://schemas.microsoft.com/office/drawing/2014/main" id="{6552EEA6-13B7-F947-9C14-50FE89679658}"/>
              </a:ext>
              <a:ext uri="{C183D7F6-B498-43B3-948B-1728B52AA6E4}">
                <adec:decorative xmlns:adec="http://schemas.microsoft.com/office/drawing/2017/decorative" xmlns=""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r>
              <a:rPr lang="pt-BR"/>
              <a:t>© 2020, Amazon Web Services, Inc. or its Affiliates. All rights reserved.</a:t>
            </a:r>
          </a:p>
        </p:txBody>
      </p:sp>
      <p:sp>
        <p:nvSpPr>
          <p:cNvPr id="11" name="Slide Number Placeholder 5">
            <a:extLst>
              <a:ext uri="{FF2B5EF4-FFF2-40B4-BE49-F238E27FC236}">
                <a16:creationId xmlns:a16="http://schemas.microsoft.com/office/drawing/2014/main" id="{4AC7BB94-D444-F441-A88C-76F7DDCDC5EB}"/>
              </a:ext>
              <a:ext uri="{C183D7F6-B498-43B3-948B-1728B52AA6E4}">
                <adec:decorative xmlns:adec="http://schemas.microsoft.com/office/drawing/2017/decorative" xmlns="" val="1"/>
              </a:ext>
            </a:extLst>
          </p:cNvPr>
          <p:cNvSpPr>
            <a:spLocks noGrp="1"/>
          </p:cNvSpPr>
          <p:nvPr>
            <p:ph type="sldNum" sz="quarter" idx="12"/>
          </p:nvPr>
        </p:nvSpPr>
        <p:spPr>
          <a:xfrm>
            <a:off x="9029700" y="6356350"/>
            <a:ext cx="2743200" cy="365125"/>
          </a:xfrm>
        </p:spPr>
        <p:txBody>
          <a:bodyPr rtlCol="0">
            <a:noAutofit/>
          </a:bodyPr>
          <a:lstStyle/>
          <a:p>
            <a:pPr rtl="0"/>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17784129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ubtitle">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704F4F9-D03D-9741-91BE-D52E962C5051}"/>
              </a:ext>
              <a:ext uri="{C183D7F6-B498-43B3-948B-1728B52AA6E4}">
                <adec:decorative xmlns:adec="http://schemas.microsoft.com/office/drawing/2017/decorative" xmlns="" val="1"/>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rtlCol="0">
            <a:noAutofit/>
          </a:bodyPr>
          <a:lstStyle>
            <a:lvl1pPr>
              <a:defRPr sz="4000">
                <a:solidFill>
                  <a:schemeClr val="bg1"/>
                </a:solidFill>
              </a:defRPr>
            </a:lvl1pPr>
          </a:lstStyle>
          <a:p>
            <a:pPr rtl="0"/>
            <a:r>
              <a:rPr lang="pt-BR"/>
              <a:t>Click to edit Master title style</a:t>
            </a:r>
            <a:endParaRPr lang="en-US" dirty="0"/>
          </a:p>
        </p:txBody>
      </p:sp>
      <p:pic>
        <p:nvPicPr>
          <p:cNvPr id="15" name="Picture 14">
            <a:extLst>
              <a:ext uri="{FF2B5EF4-FFF2-40B4-BE49-F238E27FC236}">
                <a16:creationId xmlns:a16="http://schemas.microsoft.com/office/drawing/2014/main" id="{2D28D2B2-887B-C449-B54F-A6016CBDBCB1}"/>
              </a:ext>
              <a:ext uri="{C183D7F6-B498-43B3-948B-1728B52AA6E4}">
                <adec:decorative xmlns:adec="http://schemas.microsoft.com/office/drawing/2017/decorative" xmlns="" val="1"/>
              </a:ext>
            </a:extLst>
          </p:cNvPr>
          <p:cNvPicPr>
            <a:picLocks noChangeAspect="1"/>
          </p:cNvPicPr>
          <p:nvPr userDrawn="1"/>
        </p:nvPicPr>
        <p:blipFill>
          <a:blip r:embed="rId4"/>
          <a:stretch>
            <a:fillRect/>
          </a:stretch>
        </p:blipFill>
        <p:spPr>
          <a:xfrm>
            <a:off x="9909198" y="365125"/>
            <a:ext cx="1772656" cy="449073"/>
          </a:xfrm>
          <a:prstGeom prst="rect">
            <a:avLst/>
          </a:prstGeom>
        </p:spPr>
      </p:pic>
      <p:sp>
        <p:nvSpPr>
          <p:cNvPr id="3" name="Text Placeholder 2">
            <a:extLst>
              <a:ext uri="{FF2B5EF4-FFF2-40B4-BE49-F238E27FC236}">
                <a16:creationId xmlns:a16="http://schemas.microsoft.com/office/drawing/2014/main" id="{696A4FD3-97EE-8149-9A33-E0E6B1B0C06E}"/>
              </a:ext>
            </a:extLst>
          </p:cNvPr>
          <p:cNvSpPr>
            <a:spLocks noGrp="1"/>
          </p:cNvSpPr>
          <p:nvPr>
            <p:ph type="body" sz="quarter" idx="15"/>
          </p:nvPr>
        </p:nvSpPr>
        <p:spPr>
          <a:xfrm>
            <a:off x="419100" y="1524000"/>
            <a:ext cx="11335473" cy="517932"/>
          </a:xfrm>
        </p:spPr>
        <p:txBody>
          <a:bodyPr rtlCol="0">
            <a:noAutofit/>
          </a:bodyPr>
          <a:lstStyle>
            <a:lvl1pPr marL="0" indent="0">
              <a:buNone/>
              <a:defRPr sz="3200" b="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lvl="0" rtl="0"/>
            <a:r>
              <a:rPr lang="pt-BR"/>
              <a:t>Click to edit Master text styles</a:t>
            </a:r>
          </a:p>
        </p:txBody>
      </p:sp>
      <p:sp>
        <p:nvSpPr>
          <p:cNvPr id="13" name="Content Placeholder 2">
            <a:extLst>
              <a:ext uri="{FF2B5EF4-FFF2-40B4-BE49-F238E27FC236}">
                <a16:creationId xmlns:a16="http://schemas.microsoft.com/office/drawing/2014/main" id="{1EBC76E4-C45C-574F-A82B-828C66343888}"/>
              </a:ext>
            </a:extLst>
          </p:cNvPr>
          <p:cNvSpPr>
            <a:spLocks noGrp="1"/>
          </p:cNvSpPr>
          <p:nvPr>
            <p:ph idx="14"/>
          </p:nvPr>
        </p:nvSpPr>
        <p:spPr>
          <a:xfrm>
            <a:off x="419099" y="2041932"/>
            <a:ext cx="11335473" cy="4131084"/>
          </a:xfrm>
        </p:spPr>
        <p:txBody>
          <a:bodyPr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rtl="0"/>
            <a:r>
              <a:rPr lang="pt-BR"/>
              <a:t>Click to edit Master text styles</a:t>
            </a:r>
          </a:p>
          <a:p>
            <a:pPr lvl="1" rtl="0"/>
            <a:r>
              <a:rPr lang="pt-BR"/>
              <a:t>Second level</a:t>
            </a:r>
          </a:p>
          <a:p>
            <a:pPr lvl="2" rtl="0"/>
            <a:r>
              <a:rPr lang="pt-BR"/>
              <a:t>Third level</a:t>
            </a:r>
          </a:p>
          <a:p>
            <a:pPr lvl="3" rtl="0"/>
            <a:r>
              <a:rPr lang="pt-BR"/>
              <a:t>Fourth level</a:t>
            </a:r>
          </a:p>
          <a:p>
            <a:pPr lvl="4" rtl="0"/>
            <a:r>
              <a:rPr lang="pt-BR"/>
              <a:t>Fifth level</a:t>
            </a:r>
            <a:endParaRPr lang="en-US" dirty="0"/>
          </a:p>
        </p:txBody>
      </p:sp>
      <p:sp>
        <p:nvSpPr>
          <p:cNvPr id="10" name="Footer Placeholder 4">
            <a:extLst>
              <a:ext uri="{FF2B5EF4-FFF2-40B4-BE49-F238E27FC236}">
                <a16:creationId xmlns:a16="http://schemas.microsoft.com/office/drawing/2014/main" id="{99B9B80A-7CBE-8F4D-B2B0-66F7C285B4DD}"/>
              </a:ext>
              <a:ext uri="{C183D7F6-B498-43B3-948B-1728B52AA6E4}">
                <adec:decorative xmlns:adec="http://schemas.microsoft.com/office/drawing/2017/decorative" xmlns=""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r>
              <a:rPr lang="pt-BR"/>
              <a:t>© 2020, Amazon Web Services, Inc. or its Affiliates. All rights reserved.</a:t>
            </a:r>
          </a:p>
        </p:txBody>
      </p:sp>
      <p:sp>
        <p:nvSpPr>
          <p:cNvPr id="11" name="Slide Number Placeholder 5">
            <a:extLst>
              <a:ext uri="{FF2B5EF4-FFF2-40B4-BE49-F238E27FC236}">
                <a16:creationId xmlns:a16="http://schemas.microsoft.com/office/drawing/2014/main" id="{4AC7BB94-D444-F441-A88C-76F7DDCDC5EB}"/>
              </a:ext>
              <a:ext uri="{C183D7F6-B498-43B3-948B-1728B52AA6E4}">
                <adec:decorative xmlns:adec="http://schemas.microsoft.com/office/drawing/2017/decorative" xmlns="" val="1"/>
              </a:ext>
            </a:extLst>
          </p:cNvPr>
          <p:cNvSpPr>
            <a:spLocks noGrp="1"/>
          </p:cNvSpPr>
          <p:nvPr>
            <p:ph type="sldNum" sz="quarter" idx="12"/>
          </p:nvPr>
        </p:nvSpPr>
        <p:spPr>
          <a:xfrm>
            <a:off x="9029700" y="6356350"/>
            <a:ext cx="2743200" cy="365125"/>
          </a:xfrm>
        </p:spPr>
        <p:txBody>
          <a:bodyPr rtlCol="0"/>
          <a:lstStyle/>
          <a:p>
            <a:pPr rtl="0"/>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27150833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ags" Target="../tags/tag2.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5DF0B29-9AD8-3F4E-B00F-6715996AE88A}"/>
              </a:ext>
            </a:extLst>
          </p:cNvPr>
          <p:cNvSpPr>
            <a:spLocks noGrp="1"/>
          </p:cNvSpPr>
          <p:nvPr>
            <p:ph type="title"/>
          </p:nvPr>
        </p:nvSpPr>
        <p:spPr>
          <a:xfrm>
            <a:off x="419100" y="365125"/>
            <a:ext cx="11353800" cy="1325563"/>
          </a:xfrm>
          <a:prstGeom prst="rect">
            <a:avLst/>
          </a:prstGeom>
        </p:spPr>
        <p:txBody>
          <a:bodyPr vert="horz" lIns="91440" tIns="45720" rIns="91440" bIns="45720" rtlCol="0" anchor="ctr">
            <a:normAutofit/>
          </a:bodyPr>
          <a:lstStyle/>
          <a:p>
            <a:pPr rtl="0"/>
            <a:r>
              <a:rPr lang="pt-BR"/>
              <a:t>Click to edit Master title style</a:t>
            </a:r>
            <a:endParaRPr lang="en-US" dirty="0"/>
          </a:p>
        </p:txBody>
      </p:sp>
      <p:sp>
        <p:nvSpPr>
          <p:cNvPr id="3" name="Text Placeholder 2">
            <a:extLst>
              <a:ext uri="{FF2B5EF4-FFF2-40B4-BE49-F238E27FC236}">
                <a16:creationId xmlns:a16="http://schemas.microsoft.com/office/drawing/2014/main" id="{CD4DF7ED-6BC6-EE49-BB58-F5E1626AD5BF}"/>
              </a:ext>
            </a:extLst>
          </p:cNvPr>
          <p:cNvSpPr>
            <a:spLocks noGrp="1"/>
          </p:cNvSpPr>
          <p:nvPr>
            <p:ph type="body" idx="1"/>
          </p:nvPr>
        </p:nvSpPr>
        <p:spPr>
          <a:xfrm>
            <a:off x="419100" y="1825625"/>
            <a:ext cx="11353800" cy="4351338"/>
          </a:xfrm>
          <a:prstGeom prst="rect">
            <a:avLst/>
          </a:prstGeom>
        </p:spPr>
        <p:txBody>
          <a:bodyPr vert="horz" lIns="91440" tIns="45720" rIns="91440" bIns="45720" rtlCol="0">
            <a:normAutofit/>
          </a:bodyPr>
          <a:lstStyle/>
          <a:p>
            <a:pPr lvl="0" rtl="0"/>
            <a:r>
              <a:rPr lang="pt-BR"/>
              <a:t>Click to edit Master text styles</a:t>
            </a:r>
          </a:p>
          <a:p>
            <a:pPr lvl="1" rtl="0"/>
            <a:r>
              <a:rPr lang="pt-BR"/>
              <a:t>Second level</a:t>
            </a:r>
          </a:p>
          <a:p>
            <a:pPr lvl="2" rtl="0"/>
            <a:r>
              <a:rPr lang="pt-BR"/>
              <a:t>Third level</a:t>
            </a:r>
          </a:p>
          <a:p>
            <a:pPr lvl="3" rtl="0"/>
            <a:r>
              <a:rPr lang="pt-BR"/>
              <a:t>Fourth level</a:t>
            </a:r>
          </a:p>
          <a:p>
            <a:pPr lvl="4" rtl="0"/>
            <a:r>
              <a:rPr lang="pt-BR"/>
              <a:t>Fifth level</a:t>
            </a:r>
            <a:endParaRPr lang="en-US" dirty="0"/>
          </a:p>
        </p:txBody>
      </p:sp>
      <p:sp>
        <p:nvSpPr>
          <p:cNvPr id="5" name="Footer Placeholder 4">
            <a:extLst>
              <a:ext uri="{FF2B5EF4-FFF2-40B4-BE49-F238E27FC236}">
                <a16:creationId xmlns:a16="http://schemas.microsoft.com/office/drawing/2014/main" id="{8D064DA9-8E78-194C-AB7B-DC01F6E01F7F}"/>
              </a:ext>
            </a:extLst>
          </p:cNvPr>
          <p:cNvSpPr>
            <a:spLocks noGrp="1"/>
          </p:cNvSpPr>
          <p:nvPr>
            <p:ph type="ftr" sz="quarter" idx="3"/>
          </p:nvPr>
        </p:nvSpPr>
        <p:spPr>
          <a:xfrm>
            <a:off x="419100" y="6356350"/>
            <a:ext cx="6871048"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r>
              <a:rPr lang="pt-BR"/>
              <a:t>© 2020, Amazon Web Services, Inc. or its Affiliates. All rights reserved.</a:t>
            </a:r>
          </a:p>
        </p:txBody>
      </p:sp>
      <p:sp>
        <p:nvSpPr>
          <p:cNvPr id="6" name="Slide Number Placeholder 5">
            <a:extLst>
              <a:ext uri="{FF2B5EF4-FFF2-40B4-BE49-F238E27FC236}">
                <a16:creationId xmlns:a16="http://schemas.microsoft.com/office/drawing/2014/main" id="{5FCD72AE-1203-5947-A950-5866F5412B3B}"/>
              </a:ext>
            </a:extLst>
          </p:cNvPr>
          <p:cNvSpPr>
            <a:spLocks noGrp="1"/>
          </p:cNvSpPr>
          <p:nvPr>
            <p:ph type="sldNum" sz="quarter" idx="4"/>
          </p:nvPr>
        </p:nvSpPr>
        <p:spPr>
          <a:xfrm>
            <a:off x="9029700" y="6356350"/>
            <a:ext cx="2743200" cy="365125"/>
          </a:xfrm>
          <a:prstGeom prst="rect">
            <a:avLst/>
          </a:prstGeom>
        </p:spPr>
        <p:txBody>
          <a:bodyPr vert="horz" lIns="91440" tIns="45720" rIns="91440" bIns="45720" rtlCol="0" anchor="ctr"/>
          <a:lstStyle>
            <a:lvl1pPr algn="r">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fld id="{B6A95138-A96E-2F42-A959-2EFD44FE4AB7}" type="slidenum">
              <a:rPr lang="en-US" smtClean="0"/>
              <a:pPr/>
              <a:t>‹#›</a:t>
            </a:fld>
            <a:endParaRPr lang="en-US" dirty="0"/>
          </a:p>
        </p:txBody>
      </p:sp>
    </p:spTree>
    <p:custDataLst>
      <p:tags r:id="rId25"/>
    </p:custDataLst>
    <p:extLst>
      <p:ext uri="{BB962C8B-B14F-4D97-AF65-F5344CB8AC3E}">
        <p14:creationId xmlns:p14="http://schemas.microsoft.com/office/powerpoint/2010/main" val="2772879459"/>
      </p:ext>
    </p:extLst>
  </p:cSld>
  <p:clrMap bg1="lt1" tx1="dk1" bg2="lt2" tx2="dk2" accent1="accent1" accent2="accent2" accent3="accent3" accent4="accent4" accent5="accent5" accent6="accent6" hlink="hlink" folHlink="folHlink"/>
  <p:sldLayoutIdLst>
    <p:sldLayoutId id="2147483664" r:id="rId1"/>
    <p:sldLayoutId id="2147483663" r:id="rId2"/>
    <p:sldLayoutId id="2147483670" r:id="rId3"/>
    <p:sldLayoutId id="2147483667" r:id="rId4"/>
    <p:sldLayoutId id="2147483650" r:id="rId5"/>
    <p:sldLayoutId id="2147483649" r:id="rId6"/>
    <p:sldLayoutId id="2147483651" r:id="rId7"/>
    <p:sldLayoutId id="2147483652" r:id="rId8"/>
    <p:sldLayoutId id="2147483661" r:id="rId9"/>
    <p:sldLayoutId id="2147483653" r:id="rId10"/>
    <p:sldLayoutId id="2147483671" r:id="rId11"/>
    <p:sldLayoutId id="2147483657" r:id="rId12"/>
    <p:sldLayoutId id="2147483658" r:id="rId13"/>
    <p:sldLayoutId id="2147483659" r:id="rId14"/>
    <p:sldLayoutId id="2147483678" r:id="rId15"/>
    <p:sldLayoutId id="2147483679" r:id="rId16"/>
    <p:sldLayoutId id="2147483680" r:id="rId17"/>
    <p:sldLayoutId id="2147483668" r:id="rId18"/>
    <p:sldLayoutId id="2147483672" r:id="rId19"/>
    <p:sldLayoutId id="2147483665" r:id="rId20"/>
    <p:sldLayoutId id="2147483677" r:id="rId21"/>
    <p:sldLayoutId id="2147483669" r:id="rId22"/>
    <p:sldLayoutId id="2147483660" r:id="rId23"/>
  </p:sldLayoutIdLst>
  <p:hf sldNum="0" hdr="0" ftr="0" dt="0"/>
  <p:txStyles>
    <p:titleStyle>
      <a:lvl1pPr algn="l" defTabSz="914400" rtl="0" eaLnBrk="1" latinLnBrk="0" hangingPunct="1">
        <a:lnSpc>
          <a:spcPct val="90000"/>
        </a:lnSpc>
        <a:spcBef>
          <a:spcPct val="0"/>
        </a:spcBef>
        <a:buNone/>
        <a:defRPr sz="40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264" userDrawn="1">
          <p15:clr>
            <a:srgbClr val="F26B43"/>
          </p15:clr>
        </p15:guide>
        <p15:guide id="4" pos="7416"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26.xml"/></Relationships>
</file>

<file path=ppt/slides/_rels/slide10.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notesSlide" Target="../notesSlides/notesSlide10.xml"/><Relationship Id="rId7" Type="http://schemas.openxmlformats.org/officeDocument/2006/relationships/image" Target="../media/image51.svg"/><Relationship Id="rId2" Type="http://schemas.openxmlformats.org/officeDocument/2006/relationships/slideLayout" Target="../slideLayouts/slideLayout18.xml"/><Relationship Id="rId1" Type="http://schemas.openxmlformats.org/officeDocument/2006/relationships/tags" Target="../tags/tag35.xml"/><Relationship Id="rId6" Type="http://schemas.openxmlformats.org/officeDocument/2006/relationships/image" Target="../media/image31.png"/><Relationship Id="rId5" Type="http://schemas.openxmlformats.org/officeDocument/2006/relationships/image" Target="../media/image49.svg"/><Relationship Id="rId4" Type="http://schemas.openxmlformats.org/officeDocument/2006/relationships/image" Target="../media/image30.png"/><Relationship Id="rId9" Type="http://schemas.openxmlformats.org/officeDocument/2006/relationships/image" Target="../media/image53.sv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8.xml"/><Relationship Id="rId1" Type="http://schemas.openxmlformats.org/officeDocument/2006/relationships/tags" Target="../tags/tag36.xml"/><Relationship Id="rId5" Type="http://schemas.openxmlformats.org/officeDocument/2006/relationships/image" Target="../media/image43.svg"/><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8.xml"/><Relationship Id="rId1" Type="http://schemas.openxmlformats.org/officeDocument/2006/relationships/tags" Target="../tags/tag37.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5.xml"/><Relationship Id="rId1" Type="http://schemas.openxmlformats.org/officeDocument/2006/relationships/tags" Target="../tags/tag38.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7" Type="http://schemas.openxmlformats.org/officeDocument/2006/relationships/image" Target="../media/image51.svg"/><Relationship Id="rId2" Type="http://schemas.openxmlformats.org/officeDocument/2006/relationships/slideLayout" Target="../slideLayouts/slideLayout5.xml"/><Relationship Id="rId1" Type="http://schemas.openxmlformats.org/officeDocument/2006/relationships/tags" Target="../tags/tag39.xml"/><Relationship Id="rId6" Type="http://schemas.openxmlformats.org/officeDocument/2006/relationships/image" Target="../media/image31.png"/><Relationship Id="rId5" Type="http://schemas.openxmlformats.org/officeDocument/2006/relationships/image" Target="../media/image53.svg"/><Relationship Id="rId4" Type="http://schemas.openxmlformats.org/officeDocument/2006/relationships/image" Target="../media/image32.png"/></Relationships>
</file>

<file path=ppt/slides/_rels/slide15.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notesSlide" Target="../notesSlides/notesSlide15.xml"/><Relationship Id="rId7" Type="http://schemas.openxmlformats.org/officeDocument/2006/relationships/image" Target="../media/image53.svg"/><Relationship Id="rId2" Type="http://schemas.openxmlformats.org/officeDocument/2006/relationships/slideLayout" Target="../slideLayouts/slideLayout18.xml"/><Relationship Id="rId1" Type="http://schemas.openxmlformats.org/officeDocument/2006/relationships/tags" Target="../tags/tag40.xml"/><Relationship Id="rId6" Type="http://schemas.openxmlformats.org/officeDocument/2006/relationships/image" Target="../media/image32.png"/><Relationship Id="rId5" Type="http://schemas.openxmlformats.org/officeDocument/2006/relationships/image" Target="../media/image37.png"/><Relationship Id="rId4" Type="http://schemas.openxmlformats.org/officeDocument/2006/relationships/image" Target="../media/image36.png"/><Relationship Id="rId9" Type="http://schemas.openxmlformats.org/officeDocument/2006/relationships/image" Target="../media/image51.sv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5.xml"/><Relationship Id="rId1" Type="http://schemas.openxmlformats.org/officeDocument/2006/relationships/tags" Target="../tags/tag41.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3.xml"/><Relationship Id="rId1" Type="http://schemas.openxmlformats.org/officeDocument/2006/relationships/tags" Target="../tags/tag42.xml"/><Relationship Id="rId4" Type="http://schemas.openxmlformats.org/officeDocument/2006/relationships/image" Target="../media/image38.tiff"/></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3.xml"/><Relationship Id="rId1" Type="http://schemas.openxmlformats.org/officeDocument/2006/relationships/tags" Target="../tags/tag43.xml"/><Relationship Id="rId4" Type="http://schemas.openxmlformats.org/officeDocument/2006/relationships/image" Target="../media/image39.jpe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tags" Target="../tags/tag44.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6.xml"/><Relationship Id="rId1" Type="http://schemas.openxmlformats.org/officeDocument/2006/relationships/tags" Target="../tags/tag27.xml"/><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8.xml"/><Relationship Id="rId1" Type="http://schemas.openxmlformats.org/officeDocument/2006/relationships/tags" Target="../tags/tag45.xml"/><Relationship Id="rId5" Type="http://schemas.openxmlformats.org/officeDocument/2006/relationships/image" Target="../media/image62.svg"/><Relationship Id="rId4" Type="http://schemas.openxmlformats.org/officeDocument/2006/relationships/image" Target="../media/image40.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5.xml"/><Relationship Id="rId1" Type="http://schemas.openxmlformats.org/officeDocument/2006/relationships/tags" Target="../tags/tag46.xml"/><Relationship Id="rId5" Type="http://schemas.openxmlformats.org/officeDocument/2006/relationships/image" Target="../media/image62.svg"/><Relationship Id="rId4" Type="http://schemas.openxmlformats.org/officeDocument/2006/relationships/image" Target="../media/image40.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8.xml"/><Relationship Id="rId1" Type="http://schemas.openxmlformats.org/officeDocument/2006/relationships/tags" Target="../tags/tag47.xml"/><Relationship Id="rId5" Type="http://schemas.openxmlformats.org/officeDocument/2006/relationships/image" Target="../media/image62.svg"/><Relationship Id="rId4" Type="http://schemas.openxmlformats.org/officeDocument/2006/relationships/image" Target="../media/image40.png"/></Relationships>
</file>

<file path=ppt/slides/_rels/slide23.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notesSlide" Target="../notesSlides/notesSlide23.xml"/><Relationship Id="rId7" Type="http://schemas.openxmlformats.org/officeDocument/2006/relationships/image" Target="../media/image62.svg"/><Relationship Id="rId2" Type="http://schemas.openxmlformats.org/officeDocument/2006/relationships/slideLayout" Target="../slideLayouts/slideLayout18.xml"/><Relationship Id="rId1" Type="http://schemas.openxmlformats.org/officeDocument/2006/relationships/tags" Target="../tags/tag48.xml"/><Relationship Id="rId6" Type="http://schemas.openxmlformats.org/officeDocument/2006/relationships/image" Target="../media/image40.png"/><Relationship Id="rId5" Type="http://schemas.openxmlformats.org/officeDocument/2006/relationships/image" Target="../media/image64.svg"/><Relationship Id="rId4" Type="http://schemas.openxmlformats.org/officeDocument/2006/relationships/image" Target="../media/image41.png"/><Relationship Id="rId9" Type="http://schemas.openxmlformats.org/officeDocument/2006/relationships/image" Target="../media/image43.png"/></Relationships>
</file>

<file path=ppt/slides/_rels/slide24.xml.rels><?xml version="1.0" encoding="UTF-8" standalone="yes"?>
<Relationships xmlns="http://schemas.openxmlformats.org/package/2006/relationships"><Relationship Id="rId8" Type="http://schemas.openxmlformats.org/officeDocument/2006/relationships/image" Target="../media/image51.svg"/><Relationship Id="rId3" Type="http://schemas.openxmlformats.org/officeDocument/2006/relationships/notesSlide" Target="../notesSlides/notesSlide24.xml"/><Relationship Id="rId7" Type="http://schemas.openxmlformats.org/officeDocument/2006/relationships/image" Target="../media/image31.png"/><Relationship Id="rId2" Type="http://schemas.openxmlformats.org/officeDocument/2006/relationships/slideLayout" Target="../slideLayouts/slideLayout18.xml"/><Relationship Id="rId1" Type="http://schemas.openxmlformats.org/officeDocument/2006/relationships/tags" Target="../tags/tag49.xml"/><Relationship Id="rId6" Type="http://schemas.openxmlformats.org/officeDocument/2006/relationships/image" Target="../media/image69.svg"/><Relationship Id="rId5" Type="http://schemas.openxmlformats.org/officeDocument/2006/relationships/image" Target="../media/image45.png"/><Relationship Id="rId10" Type="http://schemas.openxmlformats.org/officeDocument/2006/relationships/image" Target="../media/image23.svg"/><Relationship Id="rId4" Type="http://schemas.openxmlformats.org/officeDocument/2006/relationships/image" Target="../media/image44.png"/><Relationship Id="rId9" Type="http://schemas.openxmlformats.org/officeDocument/2006/relationships/image" Target="../media/image15.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8.xml"/><Relationship Id="rId1" Type="http://schemas.openxmlformats.org/officeDocument/2006/relationships/tags" Target="../tags/tag50.xml"/><Relationship Id="rId4" Type="http://schemas.openxmlformats.org/officeDocument/2006/relationships/image" Target="../media/image46.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18.xml"/><Relationship Id="rId1" Type="http://schemas.openxmlformats.org/officeDocument/2006/relationships/tags" Target="../tags/tag51.xml"/><Relationship Id="rId5" Type="http://schemas.openxmlformats.org/officeDocument/2006/relationships/image" Target="../media/image47.png"/><Relationship Id="rId4" Type="http://schemas.openxmlformats.org/officeDocument/2006/relationships/image" Target="../media/image46.png"/></Relationships>
</file>

<file path=ppt/slides/_rels/slide27.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notesSlide" Target="../notesSlides/notesSlide27.xml"/><Relationship Id="rId7" Type="http://schemas.openxmlformats.org/officeDocument/2006/relationships/image" Target="../media/image75.svg"/><Relationship Id="rId12" Type="http://schemas.openxmlformats.org/officeDocument/2006/relationships/image" Target="../media/image80.svg"/><Relationship Id="rId2" Type="http://schemas.openxmlformats.org/officeDocument/2006/relationships/slideLayout" Target="../slideLayouts/slideLayout18.xml"/><Relationship Id="rId1" Type="http://schemas.openxmlformats.org/officeDocument/2006/relationships/tags" Target="../tags/tag52.xml"/><Relationship Id="rId6" Type="http://schemas.openxmlformats.org/officeDocument/2006/relationships/image" Target="../media/image49.png"/><Relationship Id="rId11" Type="http://schemas.openxmlformats.org/officeDocument/2006/relationships/image" Target="../media/image52.png"/><Relationship Id="rId5" Type="http://schemas.openxmlformats.org/officeDocument/2006/relationships/image" Target="../media/image73.svg"/><Relationship Id="rId10" Type="http://schemas.openxmlformats.org/officeDocument/2006/relationships/image" Target="../media/image78.svg"/><Relationship Id="rId4" Type="http://schemas.openxmlformats.org/officeDocument/2006/relationships/image" Target="../media/image48.png"/><Relationship Id="rId9" Type="http://schemas.openxmlformats.org/officeDocument/2006/relationships/image" Target="../media/image51.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18.xml"/><Relationship Id="rId1" Type="http://schemas.openxmlformats.org/officeDocument/2006/relationships/tags" Target="../tags/tag53.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18.xml"/><Relationship Id="rId1" Type="http://schemas.openxmlformats.org/officeDocument/2006/relationships/tags" Target="../tags/tag54.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5.xml"/><Relationship Id="rId1" Type="http://schemas.openxmlformats.org/officeDocument/2006/relationships/tags" Target="../tags/tag28.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18.xml"/><Relationship Id="rId1" Type="http://schemas.openxmlformats.org/officeDocument/2006/relationships/tags" Target="../tags/tag55.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5.xml"/><Relationship Id="rId1" Type="http://schemas.openxmlformats.org/officeDocument/2006/relationships/tags" Target="../tags/tag56.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18.xml"/><Relationship Id="rId1" Type="http://schemas.openxmlformats.org/officeDocument/2006/relationships/tags" Target="../tags/tag57.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3.xml"/><Relationship Id="rId1" Type="http://schemas.openxmlformats.org/officeDocument/2006/relationships/tags" Target="../tags/tag58.xml"/><Relationship Id="rId4" Type="http://schemas.openxmlformats.org/officeDocument/2006/relationships/image" Target="../media/image39.jpe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2.xml"/><Relationship Id="rId1" Type="http://schemas.openxmlformats.org/officeDocument/2006/relationships/tags" Target="../tags/tag59.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6.xml"/><Relationship Id="rId1" Type="http://schemas.openxmlformats.org/officeDocument/2006/relationships/tags" Target="../tags/tag60.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5.xml"/><Relationship Id="rId1" Type="http://schemas.openxmlformats.org/officeDocument/2006/relationships/tags" Target="../tags/tag61.xml"/><Relationship Id="rId5" Type="http://schemas.openxmlformats.org/officeDocument/2006/relationships/image" Target="../media/image49.svg"/><Relationship Id="rId4" Type="http://schemas.openxmlformats.org/officeDocument/2006/relationships/image" Target="../media/image30.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5.xml"/><Relationship Id="rId1" Type="http://schemas.openxmlformats.org/officeDocument/2006/relationships/tags" Target="../tags/tag62.xml"/></Relationships>
</file>

<file path=ppt/slides/_rels/slide38.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51.svg"/><Relationship Id="rId3" Type="http://schemas.openxmlformats.org/officeDocument/2006/relationships/notesSlide" Target="../notesSlides/notesSlide38.xml"/><Relationship Id="rId7" Type="http://schemas.openxmlformats.org/officeDocument/2006/relationships/image" Target="../media/image49.svg"/><Relationship Id="rId12" Type="http://schemas.openxmlformats.org/officeDocument/2006/relationships/image" Target="../media/image31.png"/><Relationship Id="rId17" Type="http://schemas.openxmlformats.org/officeDocument/2006/relationships/image" Target="../media/image25.svg"/><Relationship Id="rId2" Type="http://schemas.openxmlformats.org/officeDocument/2006/relationships/slideLayout" Target="../slideLayouts/slideLayout18.xml"/><Relationship Id="rId16" Type="http://schemas.openxmlformats.org/officeDocument/2006/relationships/image" Target="../media/image16.png"/><Relationship Id="rId1" Type="http://schemas.openxmlformats.org/officeDocument/2006/relationships/tags" Target="../tags/tag63.xml"/><Relationship Id="rId6" Type="http://schemas.openxmlformats.org/officeDocument/2006/relationships/image" Target="../media/image30.png"/><Relationship Id="rId11" Type="http://schemas.openxmlformats.org/officeDocument/2006/relationships/image" Target="../media/image82.svg"/><Relationship Id="rId5" Type="http://schemas.openxmlformats.org/officeDocument/2006/relationships/image" Target="../media/image19.svg"/><Relationship Id="rId15" Type="http://schemas.openxmlformats.org/officeDocument/2006/relationships/image" Target="../media/image39.svg"/><Relationship Id="rId10" Type="http://schemas.openxmlformats.org/officeDocument/2006/relationships/image" Target="../media/image53.png"/><Relationship Id="rId4" Type="http://schemas.openxmlformats.org/officeDocument/2006/relationships/image" Target="../media/image13.png"/><Relationship Id="rId9" Type="http://schemas.openxmlformats.org/officeDocument/2006/relationships/image" Target="../media/image35.svg"/><Relationship Id="rId14" Type="http://schemas.openxmlformats.org/officeDocument/2006/relationships/image" Target="../media/image23.png"/></Relationships>
</file>

<file path=ppt/slides/_rels/slide39.xml.rels><?xml version="1.0" encoding="UTF-8" standalone="yes"?>
<Relationships xmlns="http://schemas.openxmlformats.org/package/2006/relationships"><Relationship Id="rId8" Type="http://schemas.openxmlformats.org/officeDocument/2006/relationships/image" Target="../media/image53.png"/><Relationship Id="rId13" Type="http://schemas.openxmlformats.org/officeDocument/2006/relationships/image" Target="../media/image39.svg"/><Relationship Id="rId18" Type="http://schemas.openxmlformats.org/officeDocument/2006/relationships/image" Target="../media/image14.png"/><Relationship Id="rId3" Type="http://schemas.openxmlformats.org/officeDocument/2006/relationships/notesSlide" Target="../notesSlides/notesSlide39.xml"/><Relationship Id="rId7" Type="http://schemas.openxmlformats.org/officeDocument/2006/relationships/image" Target="../media/image35.svg"/><Relationship Id="rId12" Type="http://schemas.openxmlformats.org/officeDocument/2006/relationships/image" Target="../media/image23.png"/><Relationship Id="rId17" Type="http://schemas.openxmlformats.org/officeDocument/2006/relationships/image" Target="../media/image17.svg"/><Relationship Id="rId2" Type="http://schemas.openxmlformats.org/officeDocument/2006/relationships/slideLayout" Target="../slideLayouts/slideLayout18.xml"/><Relationship Id="rId16" Type="http://schemas.openxmlformats.org/officeDocument/2006/relationships/image" Target="../media/image12.png"/><Relationship Id="rId1" Type="http://schemas.openxmlformats.org/officeDocument/2006/relationships/tags" Target="../tags/tag64.xml"/><Relationship Id="rId6" Type="http://schemas.openxmlformats.org/officeDocument/2006/relationships/image" Target="../media/image21.png"/><Relationship Id="rId11" Type="http://schemas.openxmlformats.org/officeDocument/2006/relationships/image" Target="../media/image49.svg"/><Relationship Id="rId5" Type="http://schemas.openxmlformats.org/officeDocument/2006/relationships/image" Target="../media/image19.svg"/><Relationship Id="rId15" Type="http://schemas.openxmlformats.org/officeDocument/2006/relationships/image" Target="../media/image15.svg"/><Relationship Id="rId10" Type="http://schemas.openxmlformats.org/officeDocument/2006/relationships/image" Target="../media/image30.png"/><Relationship Id="rId19" Type="http://schemas.openxmlformats.org/officeDocument/2006/relationships/image" Target="../media/image21.svg"/><Relationship Id="rId4" Type="http://schemas.openxmlformats.org/officeDocument/2006/relationships/image" Target="../media/image13.png"/><Relationship Id="rId9" Type="http://schemas.openxmlformats.org/officeDocument/2006/relationships/image" Target="../media/image82.svg"/><Relationship Id="rId14" Type="http://schemas.openxmlformats.org/officeDocument/2006/relationships/image" Target="../media/image11.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29.xml"/></Relationships>
</file>

<file path=ppt/slides/_rels/slide40.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15.svg"/><Relationship Id="rId18" Type="http://schemas.openxmlformats.org/officeDocument/2006/relationships/image" Target="../media/image53.png"/><Relationship Id="rId3" Type="http://schemas.openxmlformats.org/officeDocument/2006/relationships/notesSlide" Target="../notesSlides/notesSlide40.xml"/><Relationship Id="rId7" Type="http://schemas.openxmlformats.org/officeDocument/2006/relationships/image" Target="../media/image35.svg"/><Relationship Id="rId12" Type="http://schemas.openxmlformats.org/officeDocument/2006/relationships/image" Target="../media/image11.png"/><Relationship Id="rId17" Type="http://schemas.openxmlformats.org/officeDocument/2006/relationships/image" Target="../media/image21.svg"/><Relationship Id="rId2" Type="http://schemas.openxmlformats.org/officeDocument/2006/relationships/slideLayout" Target="../slideLayouts/slideLayout18.xml"/><Relationship Id="rId16" Type="http://schemas.openxmlformats.org/officeDocument/2006/relationships/image" Target="../media/image14.png"/><Relationship Id="rId1" Type="http://schemas.openxmlformats.org/officeDocument/2006/relationships/tags" Target="../tags/tag65.xml"/><Relationship Id="rId6" Type="http://schemas.openxmlformats.org/officeDocument/2006/relationships/image" Target="../media/image21.png"/><Relationship Id="rId11" Type="http://schemas.openxmlformats.org/officeDocument/2006/relationships/image" Target="../media/image39.svg"/><Relationship Id="rId5" Type="http://schemas.openxmlformats.org/officeDocument/2006/relationships/image" Target="../media/image19.svg"/><Relationship Id="rId15" Type="http://schemas.openxmlformats.org/officeDocument/2006/relationships/image" Target="../media/image17.svg"/><Relationship Id="rId10" Type="http://schemas.openxmlformats.org/officeDocument/2006/relationships/image" Target="../media/image23.png"/><Relationship Id="rId19" Type="http://schemas.openxmlformats.org/officeDocument/2006/relationships/image" Target="../media/image82.svg"/><Relationship Id="rId4" Type="http://schemas.openxmlformats.org/officeDocument/2006/relationships/image" Target="../media/image13.png"/><Relationship Id="rId9" Type="http://schemas.openxmlformats.org/officeDocument/2006/relationships/image" Target="../media/image49.svg"/><Relationship Id="rId14" Type="http://schemas.openxmlformats.org/officeDocument/2006/relationships/image" Target="../media/image12.png"/></Relationships>
</file>

<file path=ppt/slides/_rels/slide41.xml.rels><?xml version="1.0" encoding="UTF-8" standalone="yes"?>
<Relationships xmlns="http://schemas.openxmlformats.org/package/2006/relationships"><Relationship Id="rId8" Type="http://schemas.openxmlformats.org/officeDocument/2006/relationships/image" Target="../media/image53.png"/><Relationship Id="rId13" Type="http://schemas.openxmlformats.org/officeDocument/2006/relationships/image" Target="../media/image39.svg"/><Relationship Id="rId18" Type="http://schemas.openxmlformats.org/officeDocument/2006/relationships/image" Target="../media/image14.png"/><Relationship Id="rId3" Type="http://schemas.openxmlformats.org/officeDocument/2006/relationships/notesSlide" Target="../notesSlides/notesSlide41.xml"/><Relationship Id="rId7" Type="http://schemas.openxmlformats.org/officeDocument/2006/relationships/image" Target="../media/image35.svg"/><Relationship Id="rId12" Type="http://schemas.openxmlformats.org/officeDocument/2006/relationships/image" Target="../media/image23.png"/><Relationship Id="rId17" Type="http://schemas.openxmlformats.org/officeDocument/2006/relationships/image" Target="../media/image17.svg"/><Relationship Id="rId2" Type="http://schemas.openxmlformats.org/officeDocument/2006/relationships/slideLayout" Target="../slideLayouts/slideLayout18.xml"/><Relationship Id="rId16" Type="http://schemas.openxmlformats.org/officeDocument/2006/relationships/image" Target="../media/image12.png"/><Relationship Id="rId1" Type="http://schemas.openxmlformats.org/officeDocument/2006/relationships/tags" Target="../tags/tag66.xml"/><Relationship Id="rId6" Type="http://schemas.openxmlformats.org/officeDocument/2006/relationships/image" Target="../media/image21.png"/><Relationship Id="rId11" Type="http://schemas.openxmlformats.org/officeDocument/2006/relationships/image" Target="../media/image49.svg"/><Relationship Id="rId5" Type="http://schemas.openxmlformats.org/officeDocument/2006/relationships/image" Target="../media/image19.svg"/><Relationship Id="rId15" Type="http://schemas.openxmlformats.org/officeDocument/2006/relationships/image" Target="../media/image15.svg"/><Relationship Id="rId10" Type="http://schemas.openxmlformats.org/officeDocument/2006/relationships/image" Target="../media/image30.png"/><Relationship Id="rId19" Type="http://schemas.openxmlformats.org/officeDocument/2006/relationships/image" Target="../media/image21.svg"/><Relationship Id="rId4" Type="http://schemas.openxmlformats.org/officeDocument/2006/relationships/image" Target="../media/image13.png"/><Relationship Id="rId9" Type="http://schemas.openxmlformats.org/officeDocument/2006/relationships/image" Target="../media/image82.svg"/><Relationship Id="rId14" Type="http://schemas.openxmlformats.org/officeDocument/2006/relationships/image" Target="../media/image11.pn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3.xml"/><Relationship Id="rId1" Type="http://schemas.openxmlformats.org/officeDocument/2006/relationships/tags" Target="../tags/tag67.xml"/><Relationship Id="rId4" Type="http://schemas.openxmlformats.org/officeDocument/2006/relationships/image" Target="../media/image38.tiff"/></Relationships>
</file>

<file path=ppt/slides/_rels/slide43.xml.rels><?xml version="1.0" encoding="UTF-8" standalone="yes"?>
<Relationships xmlns="http://schemas.openxmlformats.org/package/2006/relationships"><Relationship Id="rId8" Type="http://schemas.openxmlformats.org/officeDocument/2006/relationships/image" Target="../media/image56.png"/><Relationship Id="rId13" Type="http://schemas.openxmlformats.org/officeDocument/2006/relationships/image" Target="../media/image92.svg"/><Relationship Id="rId3" Type="http://schemas.openxmlformats.org/officeDocument/2006/relationships/notesSlide" Target="../notesSlides/notesSlide43.xml"/><Relationship Id="rId7" Type="http://schemas.openxmlformats.org/officeDocument/2006/relationships/image" Target="../media/image86.svg"/><Relationship Id="rId12" Type="http://schemas.openxmlformats.org/officeDocument/2006/relationships/image" Target="../media/image58.png"/><Relationship Id="rId2" Type="http://schemas.openxmlformats.org/officeDocument/2006/relationships/slideLayout" Target="../slideLayouts/slideLayout18.xml"/><Relationship Id="rId1" Type="http://schemas.openxmlformats.org/officeDocument/2006/relationships/tags" Target="../tags/tag68.xml"/><Relationship Id="rId6" Type="http://schemas.openxmlformats.org/officeDocument/2006/relationships/image" Target="../media/image55.png"/><Relationship Id="rId11" Type="http://schemas.openxmlformats.org/officeDocument/2006/relationships/image" Target="../media/image90.svg"/><Relationship Id="rId5" Type="http://schemas.openxmlformats.org/officeDocument/2006/relationships/image" Target="../media/image84.svg"/><Relationship Id="rId10" Type="http://schemas.openxmlformats.org/officeDocument/2006/relationships/image" Target="../media/image57.png"/><Relationship Id="rId4" Type="http://schemas.openxmlformats.org/officeDocument/2006/relationships/image" Target="../media/image54.png"/><Relationship Id="rId9" Type="http://schemas.openxmlformats.org/officeDocument/2006/relationships/image" Target="../media/image88.svg"/></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6.xml"/><Relationship Id="rId1" Type="http://schemas.openxmlformats.org/officeDocument/2006/relationships/tags" Target="../tags/tag69.xml"/><Relationship Id="rId5" Type="http://schemas.openxmlformats.org/officeDocument/2006/relationships/image" Target="../media/image29.svg"/><Relationship Id="rId4" Type="http://schemas.openxmlformats.org/officeDocument/2006/relationships/image" Target="../media/image18.png"/></Relationships>
</file>

<file path=ppt/slides/_rels/slide45.xml.rels><?xml version="1.0" encoding="UTF-8" standalone="yes"?>
<Relationships xmlns="http://schemas.openxmlformats.org/package/2006/relationships"><Relationship Id="rId8" Type="http://schemas.openxmlformats.org/officeDocument/2006/relationships/image" Target="../media/image78.svg"/><Relationship Id="rId3" Type="http://schemas.openxmlformats.org/officeDocument/2006/relationships/notesSlide" Target="../notesSlides/notesSlide45.xml"/><Relationship Id="rId7" Type="http://schemas.openxmlformats.org/officeDocument/2006/relationships/image" Target="../media/image51.png"/><Relationship Id="rId2" Type="http://schemas.openxmlformats.org/officeDocument/2006/relationships/slideLayout" Target="../slideLayouts/slideLayout6.xml"/><Relationship Id="rId1" Type="http://schemas.openxmlformats.org/officeDocument/2006/relationships/tags" Target="../tags/tag70.xml"/><Relationship Id="rId6" Type="http://schemas.openxmlformats.org/officeDocument/2006/relationships/image" Target="../media/image49.svg"/><Relationship Id="rId5" Type="http://schemas.openxmlformats.org/officeDocument/2006/relationships/image" Target="../media/image30.png"/><Relationship Id="rId4" Type="http://schemas.openxmlformats.org/officeDocument/2006/relationships/image" Target="../media/image59.png"/></Relationships>
</file>

<file path=ppt/slides/_rels/slide46.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51.svg"/><Relationship Id="rId3" Type="http://schemas.openxmlformats.org/officeDocument/2006/relationships/notesSlide" Target="../notesSlides/notesSlide46.xml"/><Relationship Id="rId7" Type="http://schemas.openxmlformats.org/officeDocument/2006/relationships/image" Target="../media/image29.svg"/><Relationship Id="rId12" Type="http://schemas.openxmlformats.org/officeDocument/2006/relationships/image" Target="../media/image31.png"/><Relationship Id="rId2" Type="http://schemas.openxmlformats.org/officeDocument/2006/relationships/slideLayout" Target="../slideLayouts/slideLayout18.xml"/><Relationship Id="rId1" Type="http://schemas.openxmlformats.org/officeDocument/2006/relationships/tags" Target="../tags/tag71.xml"/><Relationship Id="rId6" Type="http://schemas.openxmlformats.org/officeDocument/2006/relationships/image" Target="../media/image18.png"/><Relationship Id="rId11" Type="http://schemas.openxmlformats.org/officeDocument/2006/relationships/image" Target="../media/image35.svg"/><Relationship Id="rId5" Type="http://schemas.openxmlformats.org/officeDocument/2006/relationships/image" Target="../media/image95.svg"/><Relationship Id="rId15" Type="http://schemas.openxmlformats.org/officeDocument/2006/relationships/image" Target="../media/image19.svg"/><Relationship Id="rId10" Type="http://schemas.openxmlformats.org/officeDocument/2006/relationships/image" Target="../media/image21.png"/><Relationship Id="rId4" Type="http://schemas.openxmlformats.org/officeDocument/2006/relationships/image" Target="../media/image60.png"/><Relationship Id="rId9" Type="http://schemas.openxmlformats.org/officeDocument/2006/relationships/image" Target="../media/image25.svg"/><Relationship Id="rId14" Type="http://schemas.openxmlformats.org/officeDocument/2006/relationships/image" Target="../media/image13.png"/></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3.xml"/><Relationship Id="rId1" Type="http://schemas.openxmlformats.org/officeDocument/2006/relationships/tags" Target="../tags/tag72.xml"/><Relationship Id="rId4" Type="http://schemas.openxmlformats.org/officeDocument/2006/relationships/image" Target="../media/image38.tiff"/></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3.xml"/><Relationship Id="rId1" Type="http://schemas.openxmlformats.org/officeDocument/2006/relationships/tags" Target="../tags/tag73.xml"/><Relationship Id="rId4" Type="http://schemas.openxmlformats.org/officeDocument/2006/relationships/image" Target="../media/image39.jpeg"/></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3.xml"/><Relationship Id="rId1" Type="http://schemas.openxmlformats.org/officeDocument/2006/relationships/tags" Target="../tags/tag74.xml"/><Relationship Id="rId4" Type="http://schemas.openxmlformats.org/officeDocument/2006/relationships/image" Target="../media/image61.jpeg"/></Relationships>
</file>

<file path=ppt/slides/_rels/slide5.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7.svg"/><Relationship Id="rId18" Type="http://schemas.openxmlformats.org/officeDocument/2006/relationships/image" Target="../media/image15.png"/><Relationship Id="rId26" Type="http://schemas.openxmlformats.org/officeDocument/2006/relationships/image" Target="../media/image19.png"/><Relationship Id="rId39" Type="http://schemas.openxmlformats.org/officeDocument/2006/relationships/image" Target="../media/image43.svg"/><Relationship Id="rId3" Type="http://schemas.openxmlformats.org/officeDocument/2006/relationships/notesSlide" Target="../notesSlides/notesSlide5.xml"/><Relationship Id="rId21" Type="http://schemas.openxmlformats.org/officeDocument/2006/relationships/image" Target="../media/image25.svg"/><Relationship Id="rId34" Type="http://schemas.openxmlformats.org/officeDocument/2006/relationships/image" Target="../media/image23.png"/><Relationship Id="rId7" Type="http://schemas.openxmlformats.org/officeDocument/2006/relationships/image" Target="../media/image11.svg"/><Relationship Id="rId12" Type="http://schemas.openxmlformats.org/officeDocument/2006/relationships/image" Target="../media/image12.png"/><Relationship Id="rId17" Type="http://schemas.openxmlformats.org/officeDocument/2006/relationships/image" Target="../media/image21.svg"/><Relationship Id="rId25" Type="http://schemas.openxmlformats.org/officeDocument/2006/relationships/image" Target="../media/image29.svg"/><Relationship Id="rId33" Type="http://schemas.openxmlformats.org/officeDocument/2006/relationships/image" Target="../media/image37.svg"/><Relationship Id="rId38" Type="http://schemas.openxmlformats.org/officeDocument/2006/relationships/image" Target="../media/image25.png"/><Relationship Id="rId2" Type="http://schemas.openxmlformats.org/officeDocument/2006/relationships/slideLayout" Target="../slideLayouts/slideLayout18.xml"/><Relationship Id="rId16" Type="http://schemas.openxmlformats.org/officeDocument/2006/relationships/image" Target="../media/image14.png"/><Relationship Id="rId20" Type="http://schemas.openxmlformats.org/officeDocument/2006/relationships/image" Target="../media/image16.png"/><Relationship Id="rId29" Type="http://schemas.openxmlformats.org/officeDocument/2006/relationships/image" Target="../media/image33.svg"/><Relationship Id="rId1" Type="http://schemas.openxmlformats.org/officeDocument/2006/relationships/tags" Target="../tags/tag30.xml"/><Relationship Id="rId6" Type="http://schemas.openxmlformats.org/officeDocument/2006/relationships/image" Target="../media/image9.png"/><Relationship Id="rId11" Type="http://schemas.openxmlformats.org/officeDocument/2006/relationships/image" Target="../media/image15.svg"/><Relationship Id="rId24" Type="http://schemas.openxmlformats.org/officeDocument/2006/relationships/image" Target="../media/image18.png"/><Relationship Id="rId32" Type="http://schemas.openxmlformats.org/officeDocument/2006/relationships/image" Target="../media/image22.png"/><Relationship Id="rId37" Type="http://schemas.openxmlformats.org/officeDocument/2006/relationships/image" Target="../media/image41.svg"/><Relationship Id="rId5" Type="http://schemas.openxmlformats.org/officeDocument/2006/relationships/image" Target="../media/image9.svg"/><Relationship Id="rId15" Type="http://schemas.openxmlformats.org/officeDocument/2006/relationships/image" Target="../media/image19.svg"/><Relationship Id="rId23" Type="http://schemas.openxmlformats.org/officeDocument/2006/relationships/image" Target="../media/image27.svg"/><Relationship Id="rId28" Type="http://schemas.openxmlformats.org/officeDocument/2006/relationships/image" Target="../media/image20.png"/><Relationship Id="rId36" Type="http://schemas.openxmlformats.org/officeDocument/2006/relationships/image" Target="../media/image24.png"/><Relationship Id="rId10" Type="http://schemas.openxmlformats.org/officeDocument/2006/relationships/image" Target="../media/image11.png"/><Relationship Id="rId19" Type="http://schemas.openxmlformats.org/officeDocument/2006/relationships/image" Target="../media/image23.svg"/><Relationship Id="rId31" Type="http://schemas.openxmlformats.org/officeDocument/2006/relationships/image" Target="../media/image35.svg"/><Relationship Id="rId4" Type="http://schemas.openxmlformats.org/officeDocument/2006/relationships/image" Target="../media/image8.png"/><Relationship Id="rId9" Type="http://schemas.openxmlformats.org/officeDocument/2006/relationships/image" Target="../media/image13.svg"/><Relationship Id="rId14" Type="http://schemas.openxmlformats.org/officeDocument/2006/relationships/image" Target="../media/image13.png"/><Relationship Id="rId22" Type="http://schemas.openxmlformats.org/officeDocument/2006/relationships/image" Target="../media/image17.png"/><Relationship Id="rId27" Type="http://schemas.openxmlformats.org/officeDocument/2006/relationships/image" Target="../media/image31.svg"/><Relationship Id="rId30" Type="http://schemas.openxmlformats.org/officeDocument/2006/relationships/image" Target="../media/image21.png"/><Relationship Id="rId35" Type="http://schemas.openxmlformats.org/officeDocument/2006/relationships/image" Target="../media/image39.svg"/></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5.xml"/><Relationship Id="rId1" Type="http://schemas.openxmlformats.org/officeDocument/2006/relationships/tags" Target="../tags/tag75.xml"/></Relationships>
</file>

<file path=ppt/slides/_rels/slide51.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53.svg"/><Relationship Id="rId18" Type="http://schemas.openxmlformats.org/officeDocument/2006/relationships/image" Target="../media/image11.png"/><Relationship Id="rId3" Type="http://schemas.openxmlformats.org/officeDocument/2006/relationships/notesSlide" Target="../notesSlides/notesSlide51.xml"/><Relationship Id="rId21" Type="http://schemas.openxmlformats.org/officeDocument/2006/relationships/image" Target="../media/image51.svg"/><Relationship Id="rId7" Type="http://schemas.openxmlformats.org/officeDocument/2006/relationships/image" Target="../media/image35.svg"/><Relationship Id="rId12" Type="http://schemas.openxmlformats.org/officeDocument/2006/relationships/image" Target="../media/image32.png"/><Relationship Id="rId17" Type="http://schemas.openxmlformats.org/officeDocument/2006/relationships/image" Target="../media/image21.svg"/><Relationship Id="rId2" Type="http://schemas.openxmlformats.org/officeDocument/2006/relationships/slideLayout" Target="../slideLayouts/slideLayout5.xml"/><Relationship Id="rId16" Type="http://schemas.openxmlformats.org/officeDocument/2006/relationships/image" Target="../media/image14.png"/><Relationship Id="rId20" Type="http://schemas.openxmlformats.org/officeDocument/2006/relationships/image" Target="../media/image31.png"/><Relationship Id="rId1" Type="http://schemas.openxmlformats.org/officeDocument/2006/relationships/tags" Target="../tags/tag76.xml"/><Relationship Id="rId6" Type="http://schemas.openxmlformats.org/officeDocument/2006/relationships/image" Target="../media/image21.png"/><Relationship Id="rId11" Type="http://schemas.openxmlformats.org/officeDocument/2006/relationships/image" Target="../media/image25.svg"/><Relationship Id="rId5" Type="http://schemas.openxmlformats.org/officeDocument/2006/relationships/image" Target="../media/image23.svg"/><Relationship Id="rId15" Type="http://schemas.openxmlformats.org/officeDocument/2006/relationships/image" Target="../media/image19.svg"/><Relationship Id="rId23" Type="http://schemas.openxmlformats.org/officeDocument/2006/relationships/image" Target="../media/image69.svg"/><Relationship Id="rId10" Type="http://schemas.openxmlformats.org/officeDocument/2006/relationships/image" Target="../media/image16.png"/><Relationship Id="rId19" Type="http://schemas.openxmlformats.org/officeDocument/2006/relationships/image" Target="../media/image15.svg"/><Relationship Id="rId4" Type="http://schemas.openxmlformats.org/officeDocument/2006/relationships/image" Target="../media/image15.png"/><Relationship Id="rId9" Type="http://schemas.openxmlformats.org/officeDocument/2006/relationships/image" Target="../media/image31.svg"/><Relationship Id="rId14" Type="http://schemas.openxmlformats.org/officeDocument/2006/relationships/image" Target="../media/image13.png"/><Relationship Id="rId22" Type="http://schemas.openxmlformats.org/officeDocument/2006/relationships/image" Target="../media/image45.png"/></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19.xml"/><Relationship Id="rId1" Type="http://schemas.openxmlformats.org/officeDocument/2006/relationships/tags" Target="../tags/tag77.xml"/><Relationship Id="rId5" Type="http://schemas.openxmlformats.org/officeDocument/2006/relationships/image" Target="../media/image63.png"/><Relationship Id="rId4" Type="http://schemas.openxmlformats.org/officeDocument/2006/relationships/image" Target="../media/image62.jpeg"/></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4.xml"/><Relationship Id="rId1" Type="http://schemas.openxmlformats.org/officeDocument/2006/relationships/tags" Target="../tags/tag78.xml"/><Relationship Id="rId4" Type="http://schemas.openxmlformats.org/officeDocument/2006/relationships/image" Target="../media/image64.tiff"/></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2.xml"/><Relationship Id="rId1" Type="http://schemas.openxmlformats.org/officeDocument/2006/relationships/tags" Target="../tags/tag79.xml"/></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55.xml"/><Relationship Id="rId7" Type="http://schemas.openxmlformats.org/officeDocument/2006/relationships/image" Target="../media/image68.png"/><Relationship Id="rId2" Type="http://schemas.openxmlformats.org/officeDocument/2006/relationships/slideLayout" Target="../slideLayouts/slideLayout5.xml"/><Relationship Id="rId1" Type="http://schemas.openxmlformats.org/officeDocument/2006/relationships/tags" Target="../tags/tag80.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56.xml.rels><?xml version="1.0" encoding="UTF-8" standalone="yes"?>
<Relationships xmlns="http://schemas.openxmlformats.org/package/2006/relationships"><Relationship Id="rId8" Type="http://schemas.openxmlformats.org/officeDocument/2006/relationships/image" Target="../media/image71.png"/><Relationship Id="rId13" Type="http://schemas.openxmlformats.org/officeDocument/2006/relationships/image" Target="../media/image49.svg"/><Relationship Id="rId18" Type="http://schemas.openxmlformats.org/officeDocument/2006/relationships/image" Target="../media/image74.png"/><Relationship Id="rId3" Type="http://schemas.openxmlformats.org/officeDocument/2006/relationships/notesSlide" Target="../notesSlides/notesSlide56.xml"/><Relationship Id="rId21" Type="http://schemas.openxmlformats.org/officeDocument/2006/relationships/image" Target="../media/image23.svg"/><Relationship Id="rId7" Type="http://schemas.openxmlformats.org/officeDocument/2006/relationships/image" Target="../media/image107.svg"/><Relationship Id="rId12" Type="http://schemas.openxmlformats.org/officeDocument/2006/relationships/image" Target="../media/image30.png"/><Relationship Id="rId17" Type="http://schemas.openxmlformats.org/officeDocument/2006/relationships/image" Target="../media/image113.svg"/><Relationship Id="rId25" Type="http://schemas.openxmlformats.org/officeDocument/2006/relationships/image" Target="../media/image51.svg"/><Relationship Id="rId2" Type="http://schemas.openxmlformats.org/officeDocument/2006/relationships/slideLayout" Target="../slideLayouts/slideLayout5.xml"/><Relationship Id="rId16" Type="http://schemas.openxmlformats.org/officeDocument/2006/relationships/image" Target="../media/image73.png"/><Relationship Id="rId20" Type="http://schemas.openxmlformats.org/officeDocument/2006/relationships/image" Target="../media/image15.png"/><Relationship Id="rId1" Type="http://schemas.openxmlformats.org/officeDocument/2006/relationships/tags" Target="../tags/tag81.xml"/><Relationship Id="rId6" Type="http://schemas.openxmlformats.org/officeDocument/2006/relationships/image" Target="../media/image70.png"/><Relationship Id="rId11" Type="http://schemas.openxmlformats.org/officeDocument/2006/relationships/image" Target="../media/image64.svg"/><Relationship Id="rId24" Type="http://schemas.openxmlformats.org/officeDocument/2006/relationships/image" Target="../media/image31.png"/><Relationship Id="rId5" Type="http://schemas.openxmlformats.org/officeDocument/2006/relationships/image" Target="../media/image105.svg"/><Relationship Id="rId15" Type="http://schemas.openxmlformats.org/officeDocument/2006/relationships/image" Target="../media/image111.svg"/><Relationship Id="rId23" Type="http://schemas.openxmlformats.org/officeDocument/2006/relationships/image" Target="../media/image35.svg"/><Relationship Id="rId10" Type="http://schemas.openxmlformats.org/officeDocument/2006/relationships/image" Target="../media/image41.png"/><Relationship Id="rId19" Type="http://schemas.openxmlformats.org/officeDocument/2006/relationships/image" Target="../media/image115.svg"/><Relationship Id="rId4" Type="http://schemas.openxmlformats.org/officeDocument/2006/relationships/image" Target="../media/image69.png"/><Relationship Id="rId9" Type="http://schemas.openxmlformats.org/officeDocument/2006/relationships/image" Target="../media/image109.svg"/><Relationship Id="rId14" Type="http://schemas.openxmlformats.org/officeDocument/2006/relationships/image" Target="../media/image72.png"/><Relationship Id="rId22" Type="http://schemas.openxmlformats.org/officeDocument/2006/relationships/image" Target="../media/image21.png"/></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5.xml"/><Relationship Id="rId1" Type="http://schemas.openxmlformats.org/officeDocument/2006/relationships/tags" Target="../tags/tag82.xml"/><Relationship Id="rId5" Type="http://schemas.openxmlformats.org/officeDocument/2006/relationships/image" Target="../media/image73.svg"/><Relationship Id="rId4" Type="http://schemas.openxmlformats.org/officeDocument/2006/relationships/image" Target="../media/image48.png"/></Relationships>
</file>

<file path=ppt/slides/_rels/slide58.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notesSlide" Target="../notesSlides/notesSlide58.xml"/><Relationship Id="rId7" Type="http://schemas.openxmlformats.org/officeDocument/2006/relationships/image" Target="../media/image78.png"/><Relationship Id="rId2" Type="http://schemas.openxmlformats.org/officeDocument/2006/relationships/slideLayout" Target="../slideLayouts/slideLayout18.xml"/><Relationship Id="rId1" Type="http://schemas.openxmlformats.org/officeDocument/2006/relationships/tags" Target="../tags/tag83.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 Id="rId9" Type="http://schemas.openxmlformats.org/officeDocument/2006/relationships/image" Target="../media/image80.png"/></Relationships>
</file>

<file path=ppt/slides/_rels/slide59.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notesSlide" Target="../notesSlides/notesSlide59.xml"/><Relationship Id="rId7" Type="http://schemas.openxmlformats.org/officeDocument/2006/relationships/image" Target="../media/image78.png"/><Relationship Id="rId2" Type="http://schemas.openxmlformats.org/officeDocument/2006/relationships/slideLayout" Target="../slideLayouts/slideLayout5.xml"/><Relationship Id="rId1" Type="http://schemas.openxmlformats.org/officeDocument/2006/relationships/tags" Target="../tags/tag84.xml"/><Relationship Id="rId6" Type="http://schemas.openxmlformats.org/officeDocument/2006/relationships/image" Target="../media/image77.png"/><Relationship Id="rId5" Type="http://schemas.openxmlformats.org/officeDocument/2006/relationships/image" Target="../media/image76.png"/><Relationship Id="rId10" Type="http://schemas.openxmlformats.org/officeDocument/2006/relationships/chart" Target="../charts/chart1.xml"/><Relationship Id="rId4" Type="http://schemas.openxmlformats.org/officeDocument/2006/relationships/image" Target="../media/image75.png"/><Relationship Id="rId9" Type="http://schemas.openxmlformats.org/officeDocument/2006/relationships/image" Target="../media/image80.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5.xml"/><Relationship Id="rId1" Type="http://schemas.openxmlformats.org/officeDocument/2006/relationships/tags" Target="../tags/tag31.xml"/><Relationship Id="rId5" Type="http://schemas.openxmlformats.org/officeDocument/2006/relationships/image" Target="../media/image27.tiff"/><Relationship Id="rId4" Type="http://schemas.openxmlformats.org/officeDocument/2006/relationships/image" Target="../media/image26.tiff"/></Relationships>
</file>

<file path=ppt/slides/_rels/slide60.xml.rels><?xml version="1.0" encoding="UTF-8" standalone="yes"?>
<Relationships xmlns="http://schemas.openxmlformats.org/package/2006/relationships"><Relationship Id="rId8" Type="http://schemas.openxmlformats.org/officeDocument/2006/relationships/image" Target="../media/image79.png"/><Relationship Id="rId13" Type="http://schemas.openxmlformats.org/officeDocument/2006/relationships/image" Target="../media/image73.svg"/><Relationship Id="rId3" Type="http://schemas.openxmlformats.org/officeDocument/2006/relationships/notesSlide" Target="../notesSlides/notesSlide60.xml"/><Relationship Id="rId7" Type="http://schemas.openxmlformats.org/officeDocument/2006/relationships/image" Target="../media/image78.png"/><Relationship Id="rId12" Type="http://schemas.openxmlformats.org/officeDocument/2006/relationships/image" Target="../media/image48.png"/><Relationship Id="rId2" Type="http://schemas.openxmlformats.org/officeDocument/2006/relationships/slideLayout" Target="../slideLayouts/slideLayout5.xml"/><Relationship Id="rId1" Type="http://schemas.openxmlformats.org/officeDocument/2006/relationships/tags" Target="../tags/tag85.xml"/><Relationship Id="rId6" Type="http://schemas.openxmlformats.org/officeDocument/2006/relationships/image" Target="../media/image77.png"/><Relationship Id="rId11" Type="http://schemas.openxmlformats.org/officeDocument/2006/relationships/image" Target="../media/image123.svg"/><Relationship Id="rId5" Type="http://schemas.openxmlformats.org/officeDocument/2006/relationships/image" Target="../media/image76.png"/><Relationship Id="rId15" Type="http://schemas.openxmlformats.org/officeDocument/2006/relationships/image" Target="../media/image51.svg"/><Relationship Id="rId10" Type="http://schemas.openxmlformats.org/officeDocument/2006/relationships/image" Target="../media/image81.png"/><Relationship Id="rId4" Type="http://schemas.openxmlformats.org/officeDocument/2006/relationships/image" Target="../media/image75.png"/><Relationship Id="rId9" Type="http://schemas.openxmlformats.org/officeDocument/2006/relationships/image" Target="../media/image80.png"/><Relationship Id="rId14" Type="http://schemas.openxmlformats.org/officeDocument/2006/relationships/image" Target="../media/image31.png"/></Relationships>
</file>

<file path=ppt/slides/_rels/slide61.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notesSlide" Target="../notesSlides/notesSlide61.xml"/><Relationship Id="rId7" Type="http://schemas.openxmlformats.org/officeDocument/2006/relationships/image" Target="../media/image78.png"/><Relationship Id="rId2" Type="http://schemas.openxmlformats.org/officeDocument/2006/relationships/slideLayout" Target="../slideLayouts/slideLayout5.xml"/><Relationship Id="rId1" Type="http://schemas.openxmlformats.org/officeDocument/2006/relationships/tags" Target="../tags/tag86.xml"/><Relationship Id="rId6" Type="http://schemas.openxmlformats.org/officeDocument/2006/relationships/image" Target="../media/image77.png"/><Relationship Id="rId11" Type="http://schemas.openxmlformats.org/officeDocument/2006/relationships/image" Target="../media/image51.svg"/><Relationship Id="rId5" Type="http://schemas.openxmlformats.org/officeDocument/2006/relationships/image" Target="../media/image76.png"/><Relationship Id="rId10" Type="http://schemas.openxmlformats.org/officeDocument/2006/relationships/image" Target="../media/image31.png"/><Relationship Id="rId4" Type="http://schemas.openxmlformats.org/officeDocument/2006/relationships/image" Target="../media/image75.png"/><Relationship Id="rId9" Type="http://schemas.openxmlformats.org/officeDocument/2006/relationships/image" Target="../media/image80.png"/></Relationships>
</file>

<file path=ppt/slides/_rels/slide62.xml.rels><?xml version="1.0" encoding="UTF-8" standalone="yes"?>
<Relationships xmlns="http://schemas.openxmlformats.org/package/2006/relationships"><Relationship Id="rId8" Type="http://schemas.openxmlformats.org/officeDocument/2006/relationships/image" Target="../media/image79.png"/><Relationship Id="rId13" Type="http://schemas.openxmlformats.org/officeDocument/2006/relationships/image" Target="../media/image51.svg"/><Relationship Id="rId3" Type="http://schemas.openxmlformats.org/officeDocument/2006/relationships/notesSlide" Target="../notesSlides/notesSlide62.xml"/><Relationship Id="rId7" Type="http://schemas.openxmlformats.org/officeDocument/2006/relationships/image" Target="../media/image78.png"/><Relationship Id="rId12" Type="http://schemas.openxmlformats.org/officeDocument/2006/relationships/image" Target="../media/image31.png"/><Relationship Id="rId2" Type="http://schemas.openxmlformats.org/officeDocument/2006/relationships/slideLayout" Target="../slideLayouts/slideLayout5.xml"/><Relationship Id="rId1" Type="http://schemas.openxmlformats.org/officeDocument/2006/relationships/tags" Target="../tags/tag87.xml"/><Relationship Id="rId6" Type="http://schemas.openxmlformats.org/officeDocument/2006/relationships/image" Target="../media/image77.png"/><Relationship Id="rId11" Type="http://schemas.openxmlformats.org/officeDocument/2006/relationships/image" Target="../media/image125.svg"/><Relationship Id="rId5" Type="http://schemas.openxmlformats.org/officeDocument/2006/relationships/image" Target="../media/image76.png"/><Relationship Id="rId10" Type="http://schemas.openxmlformats.org/officeDocument/2006/relationships/image" Target="../media/image82.png"/><Relationship Id="rId4" Type="http://schemas.openxmlformats.org/officeDocument/2006/relationships/image" Target="../media/image75.png"/><Relationship Id="rId9" Type="http://schemas.openxmlformats.org/officeDocument/2006/relationships/image" Target="../media/image80.png"/></Relationships>
</file>

<file path=ppt/slides/_rels/slide63.xml.rels><?xml version="1.0" encoding="UTF-8" standalone="yes"?>
<Relationships xmlns="http://schemas.openxmlformats.org/package/2006/relationships"><Relationship Id="rId8" Type="http://schemas.openxmlformats.org/officeDocument/2006/relationships/image" Target="../media/image79.png"/><Relationship Id="rId13" Type="http://schemas.openxmlformats.org/officeDocument/2006/relationships/image" Target="../media/image125.svg"/><Relationship Id="rId3" Type="http://schemas.openxmlformats.org/officeDocument/2006/relationships/notesSlide" Target="../notesSlides/notesSlide63.xml"/><Relationship Id="rId7" Type="http://schemas.openxmlformats.org/officeDocument/2006/relationships/image" Target="../media/image78.png"/><Relationship Id="rId12" Type="http://schemas.openxmlformats.org/officeDocument/2006/relationships/image" Target="../media/image82.png"/><Relationship Id="rId2" Type="http://schemas.openxmlformats.org/officeDocument/2006/relationships/slideLayout" Target="../slideLayouts/slideLayout5.xml"/><Relationship Id="rId1" Type="http://schemas.openxmlformats.org/officeDocument/2006/relationships/tags" Target="../tags/tag88.xml"/><Relationship Id="rId6" Type="http://schemas.openxmlformats.org/officeDocument/2006/relationships/image" Target="../media/image77.png"/><Relationship Id="rId11" Type="http://schemas.openxmlformats.org/officeDocument/2006/relationships/image" Target="../media/image51.svg"/><Relationship Id="rId5" Type="http://schemas.openxmlformats.org/officeDocument/2006/relationships/image" Target="../media/image76.png"/><Relationship Id="rId10" Type="http://schemas.openxmlformats.org/officeDocument/2006/relationships/image" Target="../media/image31.png"/><Relationship Id="rId4" Type="http://schemas.openxmlformats.org/officeDocument/2006/relationships/image" Target="../media/image75.png"/><Relationship Id="rId9" Type="http://schemas.openxmlformats.org/officeDocument/2006/relationships/image" Target="../media/image80.png"/></Relationships>
</file>

<file path=ppt/slides/_rels/slide64.xml.rels><?xml version="1.0" encoding="UTF-8" standalone="yes"?>
<Relationships xmlns="http://schemas.openxmlformats.org/package/2006/relationships"><Relationship Id="rId8" Type="http://schemas.openxmlformats.org/officeDocument/2006/relationships/image" Target="../media/image79.png"/><Relationship Id="rId13" Type="http://schemas.openxmlformats.org/officeDocument/2006/relationships/image" Target="../media/image82.png"/><Relationship Id="rId3" Type="http://schemas.openxmlformats.org/officeDocument/2006/relationships/notesSlide" Target="../notesSlides/notesSlide64.xml"/><Relationship Id="rId7" Type="http://schemas.openxmlformats.org/officeDocument/2006/relationships/image" Target="../media/image78.png"/><Relationship Id="rId12" Type="http://schemas.openxmlformats.org/officeDocument/2006/relationships/image" Target="../media/image83.png"/><Relationship Id="rId2" Type="http://schemas.openxmlformats.org/officeDocument/2006/relationships/slideLayout" Target="../slideLayouts/slideLayout5.xml"/><Relationship Id="rId1" Type="http://schemas.openxmlformats.org/officeDocument/2006/relationships/tags" Target="../tags/tag89.xml"/><Relationship Id="rId6" Type="http://schemas.openxmlformats.org/officeDocument/2006/relationships/image" Target="../media/image77.png"/><Relationship Id="rId11" Type="http://schemas.openxmlformats.org/officeDocument/2006/relationships/image" Target="../media/image51.svg"/><Relationship Id="rId5" Type="http://schemas.openxmlformats.org/officeDocument/2006/relationships/image" Target="../media/image76.png"/><Relationship Id="rId10" Type="http://schemas.openxmlformats.org/officeDocument/2006/relationships/image" Target="../media/image31.png"/><Relationship Id="rId4" Type="http://schemas.openxmlformats.org/officeDocument/2006/relationships/image" Target="../media/image75.png"/><Relationship Id="rId9" Type="http://schemas.openxmlformats.org/officeDocument/2006/relationships/image" Target="../media/image80.png"/><Relationship Id="rId14" Type="http://schemas.openxmlformats.org/officeDocument/2006/relationships/image" Target="../media/image125.svg"/></Relationships>
</file>

<file path=ppt/slides/_rels/slide65.xml.rels><?xml version="1.0" encoding="UTF-8" standalone="yes"?>
<Relationships xmlns="http://schemas.openxmlformats.org/package/2006/relationships"><Relationship Id="rId8" Type="http://schemas.openxmlformats.org/officeDocument/2006/relationships/image" Target="../media/image48.png"/><Relationship Id="rId13" Type="http://schemas.openxmlformats.org/officeDocument/2006/relationships/image" Target="../media/image134.svg"/><Relationship Id="rId18" Type="http://schemas.openxmlformats.org/officeDocument/2006/relationships/image" Target="../media/image89.png"/><Relationship Id="rId3" Type="http://schemas.openxmlformats.org/officeDocument/2006/relationships/notesSlide" Target="../notesSlides/notesSlide65.xml"/><Relationship Id="rId21" Type="http://schemas.openxmlformats.org/officeDocument/2006/relationships/image" Target="../media/image82.png"/><Relationship Id="rId7" Type="http://schemas.openxmlformats.org/officeDocument/2006/relationships/image" Target="../media/image130.svg"/><Relationship Id="rId12" Type="http://schemas.openxmlformats.org/officeDocument/2006/relationships/image" Target="../media/image87.png"/><Relationship Id="rId17" Type="http://schemas.openxmlformats.org/officeDocument/2006/relationships/image" Target="../media/image64.svg"/><Relationship Id="rId2" Type="http://schemas.openxmlformats.org/officeDocument/2006/relationships/slideLayout" Target="../slideLayouts/slideLayout5.xml"/><Relationship Id="rId16" Type="http://schemas.openxmlformats.org/officeDocument/2006/relationships/image" Target="../media/image41.png"/><Relationship Id="rId20" Type="http://schemas.openxmlformats.org/officeDocument/2006/relationships/image" Target="../media/image139.svg"/><Relationship Id="rId1" Type="http://schemas.openxmlformats.org/officeDocument/2006/relationships/tags" Target="../tags/tag90.xml"/><Relationship Id="rId6" Type="http://schemas.openxmlformats.org/officeDocument/2006/relationships/image" Target="../media/image85.png"/><Relationship Id="rId11" Type="http://schemas.openxmlformats.org/officeDocument/2006/relationships/image" Target="../media/image132.svg"/><Relationship Id="rId5" Type="http://schemas.openxmlformats.org/officeDocument/2006/relationships/image" Target="../media/image128.svg"/><Relationship Id="rId15" Type="http://schemas.openxmlformats.org/officeDocument/2006/relationships/image" Target="../media/image136.svg"/><Relationship Id="rId10" Type="http://schemas.openxmlformats.org/officeDocument/2006/relationships/image" Target="../media/image86.png"/><Relationship Id="rId19" Type="http://schemas.openxmlformats.org/officeDocument/2006/relationships/image" Target="../media/image90.png"/><Relationship Id="rId4" Type="http://schemas.openxmlformats.org/officeDocument/2006/relationships/image" Target="../media/image84.png"/><Relationship Id="rId9" Type="http://schemas.openxmlformats.org/officeDocument/2006/relationships/image" Target="../media/image73.svg"/><Relationship Id="rId14" Type="http://schemas.openxmlformats.org/officeDocument/2006/relationships/image" Target="../media/image88.png"/><Relationship Id="rId22" Type="http://schemas.openxmlformats.org/officeDocument/2006/relationships/image" Target="../media/image125.svg"/></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66.xml"/><Relationship Id="rId2" Type="http://schemas.openxmlformats.org/officeDocument/2006/relationships/slideLayout" Target="../slideLayouts/slideLayout3.xml"/><Relationship Id="rId1" Type="http://schemas.openxmlformats.org/officeDocument/2006/relationships/tags" Target="../tags/tag91.xml"/><Relationship Id="rId4" Type="http://schemas.openxmlformats.org/officeDocument/2006/relationships/image" Target="../media/image39.jpeg"/></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67.xml"/><Relationship Id="rId2" Type="http://schemas.openxmlformats.org/officeDocument/2006/relationships/slideLayout" Target="../slideLayouts/slideLayout3.xml"/><Relationship Id="rId1" Type="http://schemas.openxmlformats.org/officeDocument/2006/relationships/tags" Target="../tags/tag92.xml"/><Relationship Id="rId4" Type="http://schemas.openxmlformats.org/officeDocument/2006/relationships/image" Target="../media/image91.png"/></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68.xml"/><Relationship Id="rId2" Type="http://schemas.openxmlformats.org/officeDocument/2006/relationships/slideLayout" Target="../slideLayouts/slideLayout6.xml"/><Relationship Id="rId1" Type="http://schemas.openxmlformats.org/officeDocument/2006/relationships/tags" Target="../tags/tag93.xml"/><Relationship Id="rId4" Type="http://schemas.openxmlformats.org/officeDocument/2006/relationships/image" Target="../media/image92.jpeg"/></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69.xml"/><Relationship Id="rId2" Type="http://schemas.openxmlformats.org/officeDocument/2006/relationships/slideLayout" Target="../slideLayouts/slideLayout5.xml"/><Relationship Id="rId1" Type="http://schemas.openxmlformats.org/officeDocument/2006/relationships/tags" Target="../tags/tag94.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8.xml"/><Relationship Id="rId1" Type="http://schemas.openxmlformats.org/officeDocument/2006/relationships/tags" Target="../tags/tag32.xml"/><Relationship Id="rId5" Type="http://schemas.openxmlformats.org/officeDocument/2006/relationships/image" Target="../media/image29.png"/><Relationship Id="rId4" Type="http://schemas.openxmlformats.org/officeDocument/2006/relationships/image" Target="../media/image28.png"/></Relationships>
</file>

<file path=ppt/slides/_rels/slide70.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31.svg"/><Relationship Id="rId18" Type="http://schemas.openxmlformats.org/officeDocument/2006/relationships/image" Target="../media/image31.png"/><Relationship Id="rId3" Type="http://schemas.openxmlformats.org/officeDocument/2006/relationships/notesSlide" Target="../notesSlides/notesSlide70.xml"/><Relationship Id="rId21" Type="http://schemas.openxmlformats.org/officeDocument/2006/relationships/image" Target="../media/image53.svg"/><Relationship Id="rId7" Type="http://schemas.openxmlformats.org/officeDocument/2006/relationships/image" Target="../media/image21.svg"/><Relationship Id="rId12" Type="http://schemas.openxmlformats.org/officeDocument/2006/relationships/image" Target="../media/image19.png"/><Relationship Id="rId17" Type="http://schemas.openxmlformats.org/officeDocument/2006/relationships/image" Target="../media/image143.svg"/><Relationship Id="rId2" Type="http://schemas.openxmlformats.org/officeDocument/2006/relationships/slideLayout" Target="../slideLayouts/slideLayout5.xml"/><Relationship Id="rId16" Type="http://schemas.openxmlformats.org/officeDocument/2006/relationships/image" Target="../media/image93.png"/><Relationship Id="rId20" Type="http://schemas.openxmlformats.org/officeDocument/2006/relationships/image" Target="../media/image32.png"/><Relationship Id="rId1" Type="http://schemas.openxmlformats.org/officeDocument/2006/relationships/tags" Target="../tags/tag95.xml"/><Relationship Id="rId6" Type="http://schemas.openxmlformats.org/officeDocument/2006/relationships/image" Target="../media/image14.png"/><Relationship Id="rId11" Type="http://schemas.openxmlformats.org/officeDocument/2006/relationships/image" Target="../media/image35.svg"/><Relationship Id="rId5" Type="http://schemas.openxmlformats.org/officeDocument/2006/relationships/image" Target="../media/image19.svg"/><Relationship Id="rId15" Type="http://schemas.openxmlformats.org/officeDocument/2006/relationships/image" Target="../media/image39.svg"/><Relationship Id="rId23" Type="http://schemas.openxmlformats.org/officeDocument/2006/relationships/image" Target="../media/image69.svg"/><Relationship Id="rId10" Type="http://schemas.openxmlformats.org/officeDocument/2006/relationships/image" Target="../media/image21.png"/><Relationship Id="rId19" Type="http://schemas.openxmlformats.org/officeDocument/2006/relationships/image" Target="../media/image51.svg"/><Relationship Id="rId4" Type="http://schemas.openxmlformats.org/officeDocument/2006/relationships/image" Target="../media/image13.png"/><Relationship Id="rId9" Type="http://schemas.openxmlformats.org/officeDocument/2006/relationships/image" Target="../media/image15.svg"/><Relationship Id="rId14" Type="http://schemas.openxmlformats.org/officeDocument/2006/relationships/image" Target="../media/image23.png"/><Relationship Id="rId22" Type="http://schemas.openxmlformats.org/officeDocument/2006/relationships/image" Target="../media/image45.png"/></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71.xml"/><Relationship Id="rId2" Type="http://schemas.openxmlformats.org/officeDocument/2006/relationships/slideLayout" Target="../slideLayouts/slideLayout19.xml"/><Relationship Id="rId1" Type="http://schemas.openxmlformats.org/officeDocument/2006/relationships/tags" Target="../tags/tag96.xml"/><Relationship Id="rId5" Type="http://schemas.openxmlformats.org/officeDocument/2006/relationships/image" Target="../media/image63.png"/><Relationship Id="rId4" Type="http://schemas.openxmlformats.org/officeDocument/2006/relationships/image" Target="../media/image62.jpeg"/></Relationships>
</file>

<file path=ppt/slides/_rels/slide72.xml.rels><?xml version="1.0" encoding="UTF-8" standalone="yes"?>
<Relationships xmlns="http://schemas.openxmlformats.org/package/2006/relationships"><Relationship Id="rId3" Type="http://schemas.openxmlformats.org/officeDocument/2006/relationships/notesSlide" Target="../notesSlides/notesSlide72.xml"/><Relationship Id="rId2" Type="http://schemas.openxmlformats.org/officeDocument/2006/relationships/slideLayout" Target="../slideLayouts/slideLayout4.xml"/><Relationship Id="rId1" Type="http://schemas.openxmlformats.org/officeDocument/2006/relationships/tags" Target="../tags/tag97.xml"/><Relationship Id="rId4" Type="http://schemas.openxmlformats.org/officeDocument/2006/relationships/image" Target="../media/image64.tiff"/></Relationships>
</file>

<file path=ppt/slides/_rels/slide73.xml.rels><?xml version="1.0" encoding="UTF-8" standalone="yes"?>
<Relationships xmlns="http://schemas.openxmlformats.org/package/2006/relationships"><Relationship Id="rId3" Type="http://schemas.openxmlformats.org/officeDocument/2006/relationships/notesSlide" Target="../notesSlides/notesSlide73.xml"/><Relationship Id="rId2" Type="http://schemas.openxmlformats.org/officeDocument/2006/relationships/slideLayout" Target="../slideLayouts/slideLayout2.xml"/><Relationship Id="rId1" Type="http://schemas.openxmlformats.org/officeDocument/2006/relationships/tags" Target="../tags/tag98.xml"/></Relationships>
</file>

<file path=ppt/slides/_rels/slide74.xml.rels><?xml version="1.0" encoding="UTF-8" standalone="yes"?>
<Relationships xmlns="http://schemas.openxmlformats.org/package/2006/relationships"><Relationship Id="rId3" Type="http://schemas.openxmlformats.org/officeDocument/2006/relationships/notesSlide" Target="../notesSlides/notesSlide74.xml"/><Relationship Id="rId2" Type="http://schemas.openxmlformats.org/officeDocument/2006/relationships/slideLayout" Target="../slideLayouts/slideLayout5.xml"/><Relationship Id="rId1" Type="http://schemas.openxmlformats.org/officeDocument/2006/relationships/tags" Target="../tags/tag99.xml"/></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75.xml"/><Relationship Id="rId2" Type="http://schemas.openxmlformats.org/officeDocument/2006/relationships/slideLayout" Target="../slideLayouts/slideLayout18.xml"/><Relationship Id="rId1" Type="http://schemas.openxmlformats.org/officeDocument/2006/relationships/tags" Target="../tags/tag100.xml"/><Relationship Id="rId4" Type="http://schemas.openxmlformats.org/officeDocument/2006/relationships/image" Target="../media/image94.tiff"/></Relationships>
</file>

<file path=ppt/slides/_rels/slide76.xml.rels><?xml version="1.0" encoding="UTF-8" standalone="yes"?>
<Relationships xmlns="http://schemas.openxmlformats.org/package/2006/relationships"><Relationship Id="rId3" Type="http://schemas.openxmlformats.org/officeDocument/2006/relationships/notesSlide" Target="../notesSlides/notesSlide76.xml"/><Relationship Id="rId2" Type="http://schemas.openxmlformats.org/officeDocument/2006/relationships/slideLayout" Target="../slideLayouts/slideLayout5.xml"/><Relationship Id="rId1" Type="http://schemas.openxmlformats.org/officeDocument/2006/relationships/tags" Target="../tags/tag101.xml"/></Relationships>
</file>

<file path=ppt/slides/_rels/slide77.xml.rels><?xml version="1.0" encoding="UTF-8" standalone="yes"?>
<Relationships xmlns="http://schemas.openxmlformats.org/package/2006/relationships"><Relationship Id="rId3" Type="http://schemas.openxmlformats.org/officeDocument/2006/relationships/notesSlide" Target="../notesSlides/notesSlide77.xml"/><Relationship Id="rId7" Type="http://schemas.openxmlformats.org/officeDocument/2006/relationships/hyperlink" Target="https://docs.aws.amazon.com/elasticloadbalancing/latest/application/introduction.html" TargetMode="External"/><Relationship Id="rId2" Type="http://schemas.openxmlformats.org/officeDocument/2006/relationships/slideLayout" Target="../slideLayouts/slideLayout5.xml"/><Relationship Id="rId1" Type="http://schemas.openxmlformats.org/officeDocument/2006/relationships/tags" Target="../tags/tag102.xml"/><Relationship Id="rId6" Type="http://schemas.openxmlformats.org/officeDocument/2006/relationships/hyperlink" Target="https://www.youtube.com/watch?v=aOAqH48Cyc8" TargetMode="External"/><Relationship Id="rId5" Type="http://schemas.openxmlformats.org/officeDocument/2006/relationships/hyperlink" Target="https://kiku.aws.training/Details/Video?id=16454" TargetMode="External"/><Relationship Id="rId4" Type="http://schemas.openxmlformats.org/officeDocument/2006/relationships/hyperlink" Target="https://www.youtube.com/watch?v=srofVz6xvkE" TargetMode="External"/></Relationships>
</file>

<file path=ppt/slides/_rels/slide78.xml.rels><?xml version="1.0" encoding="UTF-8" standalone="yes"?>
<Relationships xmlns="http://schemas.openxmlformats.org/package/2006/relationships"><Relationship Id="rId3" Type="http://schemas.openxmlformats.org/officeDocument/2006/relationships/notesSlide" Target="../notesSlides/notesSlide78.xml"/><Relationship Id="rId2" Type="http://schemas.openxmlformats.org/officeDocument/2006/relationships/slideLayout" Target="../slideLayouts/slideLayout23.xml"/><Relationship Id="rId1" Type="http://schemas.openxmlformats.org/officeDocument/2006/relationships/tags" Target="../tags/tag103.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tags" Target="../tags/tag33.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8.xml"/><Relationship Id="rId1" Type="http://schemas.openxmlformats.org/officeDocument/2006/relationships/tags" Target="../tags/tag3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8213009-50A0-5448-BFE6-30EFBA8DB8F6}"/>
              </a:ext>
            </a:extLst>
          </p:cNvPr>
          <p:cNvSpPr>
            <a:spLocks noGrp="1"/>
          </p:cNvSpPr>
          <p:nvPr>
            <p:ph type="body" sz="quarter" idx="10"/>
          </p:nvPr>
        </p:nvSpPr>
        <p:spPr/>
        <p:txBody>
          <a:bodyPr rtlCol="0">
            <a:normAutofit/>
          </a:bodyPr>
          <a:lstStyle/>
          <a:p>
            <a:pPr rtl="0"/>
            <a:r>
              <a:rPr lang="pt-BR">
                <a:latin typeface="+mj-lt"/>
              </a:rPr>
              <a:t>AWS Academy Cloud Architecting</a:t>
            </a:r>
          </a:p>
        </p:txBody>
      </p:sp>
      <p:sp>
        <p:nvSpPr>
          <p:cNvPr id="6" name="Title 5"/>
          <p:cNvSpPr>
            <a:spLocks noGrp="1"/>
          </p:cNvSpPr>
          <p:nvPr>
            <p:ph type="title"/>
          </p:nvPr>
        </p:nvSpPr>
        <p:spPr>
          <a:xfrm>
            <a:off x="419100" y="3479809"/>
            <a:ext cx="11353800" cy="474119"/>
          </a:xfrm>
        </p:spPr>
        <p:txBody>
          <a:bodyPr rtlCol="0"/>
          <a:lstStyle/>
          <a:p>
            <a:pPr rtl="0">
              <a:lnSpc>
                <a:spcPct val="100000"/>
              </a:lnSpc>
            </a:pPr>
            <a:r>
              <a:rPr lang="pt-BR" sz="4800" dirty="0">
                <a:latin typeface="+mj-lt"/>
              </a:rPr>
              <a:t>Módulo 9: Implementar elasticidade, </a:t>
            </a:r>
            <a:r>
              <a:rPr lang="pt-BR" sz="4800" dirty="0" smtClean="0">
                <a:latin typeface="+mj-lt"/>
              </a:rPr>
              <a:t/>
            </a:r>
            <a:br>
              <a:rPr lang="pt-BR" sz="4800" dirty="0" smtClean="0">
                <a:latin typeface="+mj-lt"/>
              </a:rPr>
            </a:br>
            <a:r>
              <a:rPr lang="pt-BR" sz="4800" dirty="0" smtClean="0">
                <a:latin typeface="+mj-lt"/>
              </a:rPr>
              <a:t>alta </a:t>
            </a:r>
            <a:r>
              <a:rPr lang="pt-BR" sz="4800" dirty="0">
                <a:latin typeface="+mj-lt"/>
              </a:rPr>
              <a:t>disponibilidade e monitoramento</a:t>
            </a:r>
          </a:p>
        </p:txBody>
      </p:sp>
    </p:spTree>
    <p:custDataLst>
      <p:tags r:id="rId1"/>
    </p:custDataLst>
    <p:extLst>
      <p:ext uri="{BB962C8B-B14F-4D97-AF65-F5344CB8AC3E}">
        <p14:creationId xmlns:p14="http://schemas.microsoft.com/office/powerpoint/2010/main" val="356220018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5FEB93-778A-4DA0-BBC2-7430FEB493E3}"/>
              </a:ext>
            </a:extLst>
          </p:cNvPr>
          <p:cNvSpPr>
            <a:spLocks noGrp="1"/>
          </p:cNvSpPr>
          <p:nvPr>
            <p:ph type="title"/>
          </p:nvPr>
        </p:nvSpPr>
        <p:spPr/>
        <p:txBody>
          <a:bodyPr rtlCol="0"/>
          <a:lstStyle/>
          <a:p>
            <a:pPr rtl="0"/>
            <a:r>
              <a:rPr lang="pt-BR" sz="3600"/>
              <a:t>O que é escalabilidade?</a:t>
            </a:r>
          </a:p>
        </p:txBody>
      </p:sp>
      <p:sp>
        <p:nvSpPr>
          <p:cNvPr id="6" name="TextBox 5">
            <a:extLst>
              <a:ext uri="{FF2B5EF4-FFF2-40B4-BE49-F238E27FC236}">
                <a16:creationId xmlns:a16="http://schemas.microsoft.com/office/drawing/2014/main" id="{A6307D9D-8A55-411A-B823-9B370C95EB6E}"/>
              </a:ext>
            </a:extLst>
          </p:cNvPr>
          <p:cNvSpPr txBox="1"/>
          <p:nvPr/>
        </p:nvSpPr>
        <p:spPr>
          <a:xfrm>
            <a:off x="1801122" y="1400674"/>
            <a:ext cx="8576728" cy="461665"/>
          </a:xfrm>
          <a:prstGeom prst="rect">
            <a:avLst/>
          </a:prstGeom>
          <a:noFill/>
        </p:spPr>
        <p:txBody>
          <a:bodyPr wrap="square" rtlCol="0">
            <a:spAutoFit/>
          </a:bodyPr>
          <a:lstStyle/>
          <a:p>
            <a:pPr algn="ctr" rtl="0"/>
            <a:r>
              <a:rPr lang="pt-BR" sz="2400">
                <a:solidFill>
                  <a:schemeClr val="accent1"/>
                </a:solidFill>
                <a:ea typeface="Amazon Ember" panose="020B0603020204020204" pitchFamily="34" charset="0"/>
                <a:cs typeface="Amazon Ember" panose="020B0603020204020204" pitchFamily="34" charset="0"/>
              </a:rPr>
              <a:t>Uma técnica utilizada para alcançar a elasticidade</a:t>
            </a:r>
          </a:p>
        </p:txBody>
      </p:sp>
      <p:sp>
        <p:nvSpPr>
          <p:cNvPr id="66" name="TextBox 65">
            <a:extLst>
              <a:ext uri="{FF2B5EF4-FFF2-40B4-BE49-F238E27FC236}">
                <a16:creationId xmlns:a16="http://schemas.microsoft.com/office/drawing/2014/main" id="{58A3ACEB-D0D1-43F6-BB50-A1739345B27F}"/>
              </a:ext>
            </a:extLst>
          </p:cNvPr>
          <p:cNvSpPr txBox="1"/>
          <p:nvPr/>
        </p:nvSpPr>
        <p:spPr>
          <a:xfrm>
            <a:off x="2454129" y="2047685"/>
            <a:ext cx="2749471" cy="369332"/>
          </a:xfrm>
          <a:prstGeom prst="rect">
            <a:avLst/>
          </a:prstGeom>
          <a:noFill/>
        </p:spPr>
        <p:txBody>
          <a:bodyPr wrap="none" rtlCol="0">
            <a:spAutoFit/>
          </a:bodyPr>
          <a:lstStyle/>
          <a:p>
            <a:pPr rtl="0"/>
            <a:r>
              <a:rPr lang="pt-BR"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Escalabilidade</a:t>
            </a:r>
            <a:r>
              <a:rPr lang="pt-BR" dirty="0">
                <a:latin typeface="Amazon Ember Light" panose="020B0403020204020204" pitchFamily="34" charset="0"/>
                <a:ea typeface="Amazon Ember Light" panose="020B0403020204020204" pitchFamily="34" charset="0"/>
                <a:cs typeface="Amazon Ember Light" panose="020B0403020204020204" pitchFamily="34" charset="0"/>
              </a:rPr>
              <a:t> horizontal</a:t>
            </a:r>
          </a:p>
        </p:txBody>
      </p:sp>
      <p:grpSp>
        <p:nvGrpSpPr>
          <p:cNvPr id="5" name="Group 4" descr="add ec2 instances to scale out and remove instances to scale in. ">
            <a:extLst>
              <a:ext uri="{FF2B5EF4-FFF2-40B4-BE49-F238E27FC236}">
                <a16:creationId xmlns:a16="http://schemas.microsoft.com/office/drawing/2014/main" id="{3B7FB538-D6F1-4977-8A97-B131CA01B0FF}"/>
              </a:ext>
            </a:extLst>
          </p:cNvPr>
          <p:cNvGrpSpPr/>
          <p:nvPr/>
        </p:nvGrpSpPr>
        <p:grpSpPr>
          <a:xfrm>
            <a:off x="422451" y="2705788"/>
            <a:ext cx="6952711" cy="3218725"/>
            <a:chOff x="422451" y="2705788"/>
            <a:chExt cx="6952711" cy="3218725"/>
          </a:xfrm>
        </p:grpSpPr>
        <p:sp>
          <p:nvSpPr>
            <p:cNvPr id="20" name="TextBox 19">
              <a:extLst>
                <a:ext uri="{FF2B5EF4-FFF2-40B4-BE49-F238E27FC236}">
                  <a16:creationId xmlns:a16="http://schemas.microsoft.com/office/drawing/2014/main" id="{45D4E40F-D0D5-4AD3-A0EC-78A5381E4624}"/>
                </a:ext>
              </a:extLst>
            </p:cNvPr>
            <p:cNvSpPr txBox="1"/>
            <p:nvPr/>
          </p:nvSpPr>
          <p:spPr>
            <a:xfrm>
              <a:off x="2748364" y="5093516"/>
              <a:ext cx="2070594" cy="830997"/>
            </a:xfrm>
            <a:prstGeom prst="rect">
              <a:avLst/>
            </a:prstGeom>
            <a:noFill/>
          </p:spPr>
          <p:txBody>
            <a:bodyPr wrap="square" rtlCol="0">
              <a:spAutoFit/>
            </a:bodyPr>
            <a:lstStyle/>
            <a:p>
              <a:pPr algn="ctr" rtl="0"/>
              <a:r>
                <a:rPr lang="pt-BR" sz="1600" dirty="0">
                  <a:latin typeface="Amazon Ember Light" panose="020B0403020204020204" pitchFamily="34" charset="0"/>
                  <a:ea typeface="Amazon Ember Light" panose="020B0403020204020204" pitchFamily="34" charset="0"/>
                  <a:cs typeface="Amazon Ember Light" panose="020B0403020204020204" pitchFamily="34" charset="0"/>
                </a:rPr>
                <a:t>Dimensionamento horizontal </a:t>
              </a:r>
              <a:r>
                <a:rPr lang="pt-BR" sz="1600" dirty="0" smtClean="0">
                  <a:latin typeface="Amazon Ember Light" panose="020B0403020204020204" pitchFamily="34" charset="0"/>
                  <a:ea typeface="Amazon Ember Light" panose="020B0403020204020204" pitchFamily="34" charset="0"/>
                  <a:cs typeface="Amazon Ember Light" panose="020B0403020204020204" pitchFamily="34" charset="0"/>
                </a:rPr>
                <a:t/>
              </a:r>
              <a:br>
                <a:rPr lang="pt-BR" sz="1600" dirty="0" smtClean="0">
                  <a:latin typeface="Amazon Ember Light" panose="020B0403020204020204" pitchFamily="34" charset="0"/>
                  <a:ea typeface="Amazon Ember Light" panose="020B0403020204020204" pitchFamily="34" charset="0"/>
                  <a:cs typeface="Amazon Ember Light" panose="020B0403020204020204" pitchFamily="34" charset="0"/>
                </a:rPr>
              </a:br>
              <a:r>
                <a:rPr lang="pt-BR" sz="1600" dirty="0" smtClean="0">
                  <a:latin typeface="Amazon Ember Light" panose="020B0403020204020204" pitchFamily="34" charset="0"/>
                  <a:ea typeface="Amazon Ember Light" panose="020B0403020204020204" pitchFamily="34" charset="0"/>
                  <a:cs typeface="Amazon Ember Light" panose="020B0403020204020204" pitchFamily="34" charset="0"/>
                </a:rPr>
                <a:t>(</a:t>
              </a:r>
              <a:r>
                <a:rPr lang="pt-BR" sz="1600" dirty="0">
                  <a:latin typeface="Amazon Ember Light" panose="020B0403020204020204" pitchFamily="34" charset="0"/>
                  <a:ea typeface="Amazon Ember Light" panose="020B0403020204020204" pitchFamily="34" charset="0"/>
                  <a:cs typeface="Amazon Ember Light" panose="020B0403020204020204" pitchFamily="34" charset="0"/>
                </a:rPr>
                <a:t>executar instâncias)</a:t>
              </a:r>
            </a:p>
          </p:txBody>
        </p:sp>
        <p:sp>
          <p:nvSpPr>
            <p:cNvPr id="64" name="TextBox 63">
              <a:extLst>
                <a:ext uri="{FF2B5EF4-FFF2-40B4-BE49-F238E27FC236}">
                  <a16:creationId xmlns:a16="http://schemas.microsoft.com/office/drawing/2014/main" id="{AFD4A3A0-BFDE-46AF-9F5D-96EAE7834C98}"/>
                </a:ext>
              </a:extLst>
            </p:cNvPr>
            <p:cNvSpPr txBox="1"/>
            <p:nvPr/>
          </p:nvSpPr>
          <p:spPr>
            <a:xfrm>
              <a:off x="569629" y="5093516"/>
              <a:ext cx="1787508" cy="584775"/>
            </a:xfrm>
            <a:prstGeom prst="rect">
              <a:avLst/>
            </a:prstGeom>
            <a:noFill/>
          </p:spPr>
          <p:txBody>
            <a:bodyPr wrap="square" rtlCol="0">
              <a:spAutoFit/>
            </a:bodyPr>
            <a:lstStyle/>
            <a:p>
              <a:pPr algn="ctr" rtl="0"/>
              <a:r>
                <a:rPr lang="pt-BR" sz="1600">
                  <a:latin typeface="Amazon Ember Light" panose="020B0403020204020204" pitchFamily="34" charset="0"/>
                  <a:ea typeface="Amazon Ember Light" panose="020B0403020204020204" pitchFamily="34" charset="0"/>
                  <a:cs typeface="Amazon Ember Light" panose="020B0403020204020204" pitchFamily="34" charset="0"/>
                </a:rPr>
                <a:t>Configuração básica</a:t>
              </a:r>
              <a:endParaRPr lang="en-US" sz="16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65" name="TextBox 64">
              <a:extLst>
                <a:ext uri="{FF2B5EF4-FFF2-40B4-BE49-F238E27FC236}">
                  <a16:creationId xmlns:a16="http://schemas.microsoft.com/office/drawing/2014/main" id="{60583AB4-AE67-4166-B5C8-F4A149F454F2}"/>
                </a:ext>
              </a:extLst>
            </p:cNvPr>
            <p:cNvSpPr txBox="1"/>
            <p:nvPr/>
          </p:nvSpPr>
          <p:spPr>
            <a:xfrm>
              <a:off x="4814740" y="5093516"/>
              <a:ext cx="2560422" cy="584775"/>
            </a:xfrm>
            <a:prstGeom prst="rect">
              <a:avLst/>
            </a:prstGeom>
            <a:noFill/>
          </p:spPr>
          <p:txBody>
            <a:bodyPr wrap="square" rtlCol="0">
              <a:spAutoFit/>
            </a:bodyPr>
            <a:lstStyle/>
            <a:p>
              <a:pPr algn="ctr" rtl="0"/>
              <a:r>
                <a:rPr lang="pt-BR" sz="1600">
                  <a:latin typeface="Amazon Ember Light" panose="020B0403020204020204" pitchFamily="34" charset="0"/>
                  <a:ea typeface="Amazon Ember Light" panose="020B0403020204020204" pitchFamily="34" charset="0"/>
                  <a:cs typeface="Amazon Ember Light" panose="020B0403020204020204" pitchFamily="34" charset="0"/>
                </a:rPr>
                <a:t>Dimensionamento vertical (encerrar instâncias)</a:t>
              </a:r>
            </a:p>
          </p:txBody>
        </p:sp>
        <p:grpSp>
          <p:nvGrpSpPr>
            <p:cNvPr id="88" name="Group 87">
              <a:extLst>
                <a:ext uri="{FF2B5EF4-FFF2-40B4-BE49-F238E27FC236}">
                  <a16:creationId xmlns:a16="http://schemas.microsoft.com/office/drawing/2014/main" id="{86BEEDC9-1E32-462B-922D-BAFB51615F51}"/>
                </a:ext>
                <a:ext uri="{C183D7F6-B498-43B3-948B-1728B52AA6E4}">
                  <adec:decorative xmlns:adec="http://schemas.microsoft.com/office/drawing/2017/decorative" xmlns="" val="1"/>
                </a:ext>
              </a:extLst>
            </p:cNvPr>
            <p:cNvGrpSpPr/>
            <p:nvPr/>
          </p:nvGrpSpPr>
          <p:grpSpPr>
            <a:xfrm>
              <a:off x="2730392" y="2705788"/>
              <a:ext cx="2088566" cy="2379240"/>
              <a:chOff x="2730392" y="2705788"/>
              <a:chExt cx="2088566" cy="2379240"/>
            </a:xfrm>
          </p:grpSpPr>
          <p:cxnSp>
            <p:nvCxnSpPr>
              <p:cNvPr id="10" name="Connector: Elbow 9">
                <a:extLst>
                  <a:ext uri="{FF2B5EF4-FFF2-40B4-BE49-F238E27FC236}">
                    <a16:creationId xmlns:a16="http://schemas.microsoft.com/office/drawing/2014/main" id="{9CCCF636-327B-4167-9FB6-83D88AD4F843}"/>
                  </a:ext>
                  <a:ext uri="{C183D7F6-B498-43B3-948B-1728B52AA6E4}">
                    <adec:decorative xmlns:adec="http://schemas.microsoft.com/office/drawing/2017/decorative" xmlns="" val="1"/>
                  </a:ext>
                </a:extLst>
              </p:cNvPr>
              <p:cNvCxnSpPr>
                <a:cxnSpLocks/>
                <a:stCxn id="13" idx="2"/>
                <a:endCxn id="14" idx="0"/>
              </p:cNvCxnSpPr>
              <p:nvPr/>
            </p:nvCxnSpPr>
            <p:spPr>
              <a:xfrm rot="5400000">
                <a:off x="2933474" y="3356199"/>
                <a:ext cx="1043397" cy="656974"/>
              </a:xfrm>
              <a:prstGeom prst="bentConnector3">
                <a:avLst>
                  <a:gd name="adj1" fmla="val 4004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Connector: Elbow 10">
                <a:extLst>
                  <a:ext uri="{FF2B5EF4-FFF2-40B4-BE49-F238E27FC236}">
                    <a16:creationId xmlns:a16="http://schemas.microsoft.com/office/drawing/2014/main" id="{097E0304-FB85-42B1-8BC2-8D6FB27FAAE3}"/>
                  </a:ext>
                  <a:ext uri="{C183D7F6-B498-43B3-948B-1728B52AA6E4}">
                    <adec:decorative xmlns:adec="http://schemas.microsoft.com/office/drawing/2017/decorative" xmlns="" val="1"/>
                  </a:ext>
                </a:extLst>
              </p:cNvPr>
              <p:cNvCxnSpPr>
                <a:cxnSpLocks/>
                <a:stCxn id="13" idx="2"/>
                <a:endCxn id="15" idx="0"/>
              </p:cNvCxnSpPr>
              <p:nvPr/>
            </p:nvCxnSpPr>
            <p:spPr>
              <a:xfrm rot="16200000" flipH="1">
                <a:off x="3588370" y="3358276"/>
                <a:ext cx="1043397" cy="652819"/>
              </a:xfrm>
              <a:prstGeom prst="bentConnector3">
                <a:avLst>
                  <a:gd name="adj1" fmla="val 40042"/>
                </a:avLst>
              </a:prstGeom>
              <a:ln>
                <a:tailEnd type="triangle"/>
              </a:ln>
            </p:spPr>
            <p:style>
              <a:lnRef idx="1">
                <a:schemeClr val="accent1"/>
              </a:lnRef>
              <a:fillRef idx="0">
                <a:schemeClr val="accent1"/>
              </a:fillRef>
              <a:effectRef idx="0">
                <a:schemeClr val="accent1"/>
              </a:effectRef>
              <a:fontRef idx="minor">
                <a:schemeClr val="tx1"/>
              </a:fontRef>
            </p:style>
          </p:cxnSp>
          <p:pic>
            <p:nvPicPr>
              <p:cNvPr id="13" name="Graphic 12">
                <a:extLst>
                  <a:ext uri="{FF2B5EF4-FFF2-40B4-BE49-F238E27FC236}">
                    <a16:creationId xmlns:a16="http://schemas.microsoft.com/office/drawing/2014/main" id="{4BFEDD69-4F71-4877-A0AA-1E3BF894CE0C}"/>
                  </a:ext>
                  <a:ext uri="{C183D7F6-B498-43B3-948B-1728B52AA6E4}">
                    <adec:decorative xmlns:adec="http://schemas.microsoft.com/office/drawing/2017/decorative" xmlns="" val="1"/>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3555059" y="2705788"/>
                <a:ext cx="457200" cy="457200"/>
              </a:xfrm>
              <a:prstGeom prst="rect">
                <a:avLst/>
              </a:prstGeom>
            </p:spPr>
          </p:pic>
          <p:pic>
            <p:nvPicPr>
              <p:cNvPr id="14" name="Graphic 13">
                <a:extLst>
                  <a:ext uri="{FF2B5EF4-FFF2-40B4-BE49-F238E27FC236}">
                    <a16:creationId xmlns:a16="http://schemas.microsoft.com/office/drawing/2014/main" id="{C7F8F9D6-21A0-41F5-A211-15D18A2BFBCC}"/>
                  </a:ext>
                  <a:ext uri="{C183D7F6-B498-43B3-948B-1728B52AA6E4}">
                    <adec:decorative xmlns:adec="http://schemas.microsoft.com/office/drawing/2017/decorative" xmlns="" val="1"/>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2898085" y="4206385"/>
                <a:ext cx="457200" cy="457200"/>
              </a:xfrm>
              <a:prstGeom prst="rect">
                <a:avLst/>
              </a:prstGeom>
            </p:spPr>
          </p:pic>
          <p:pic>
            <p:nvPicPr>
              <p:cNvPr id="15" name="Graphic 14">
                <a:extLst>
                  <a:ext uri="{FF2B5EF4-FFF2-40B4-BE49-F238E27FC236}">
                    <a16:creationId xmlns:a16="http://schemas.microsoft.com/office/drawing/2014/main" id="{27CBD004-2026-4733-A996-373C3C4D5124}"/>
                  </a:ext>
                  <a:ext uri="{C183D7F6-B498-43B3-948B-1728B52AA6E4}">
                    <adec:decorative xmlns:adec="http://schemas.microsoft.com/office/drawing/2017/decorative" xmlns="" val="1"/>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4207878" y="4206385"/>
                <a:ext cx="457200" cy="457200"/>
              </a:xfrm>
              <a:prstGeom prst="rect">
                <a:avLst/>
              </a:prstGeom>
            </p:spPr>
          </p:pic>
          <p:sp>
            <p:nvSpPr>
              <p:cNvPr id="16" name="Rectangle 15">
                <a:extLst>
                  <a:ext uri="{FF2B5EF4-FFF2-40B4-BE49-F238E27FC236}">
                    <a16:creationId xmlns:a16="http://schemas.microsoft.com/office/drawing/2014/main" id="{0561C908-5EFC-4648-BF5E-7140EB47B8D0}"/>
                  </a:ext>
                  <a:ext uri="{C183D7F6-B498-43B3-948B-1728B52AA6E4}">
                    <adec:decorative xmlns:adec="http://schemas.microsoft.com/office/drawing/2017/decorative" xmlns="" val="1"/>
                  </a:ext>
                </a:extLst>
              </p:cNvPr>
              <p:cNvSpPr/>
              <p:nvPr/>
            </p:nvSpPr>
            <p:spPr>
              <a:xfrm>
                <a:off x="2730392" y="3701417"/>
                <a:ext cx="2088566" cy="1383611"/>
              </a:xfrm>
              <a:prstGeom prst="rect">
                <a:avLst/>
              </a:prstGeom>
              <a:noFill/>
              <a:ln w="12700">
                <a:solidFill>
                  <a:srgbClr val="D86613"/>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rtl="0"/>
                <a:endParaRPr lang="en-US" sz="1100" dirty="0">
                  <a:solidFill>
                    <a:srgbClr val="D86613"/>
                  </a:solidFill>
                </a:endParaRPr>
              </a:p>
              <a:p>
                <a:pPr algn="ctr" rtl="0"/>
                <a:endParaRPr lang="en-US" sz="1100" dirty="0">
                  <a:solidFill>
                    <a:srgbClr val="D86613"/>
                  </a:solidFill>
                </a:endParaRPr>
              </a:p>
            </p:txBody>
          </p:sp>
          <p:grpSp>
            <p:nvGrpSpPr>
              <p:cNvPr id="29" name="Group 28">
                <a:extLst>
                  <a:ext uri="{FF2B5EF4-FFF2-40B4-BE49-F238E27FC236}">
                    <a16:creationId xmlns:a16="http://schemas.microsoft.com/office/drawing/2014/main" id="{3E71CD44-B764-4C20-9198-84BEF2F4589C}"/>
                  </a:ext>
                </a:extLst>
              </p:cNvPr>
              <p:cNvGrpSpPr/>
              <p:nvPr/>
            </p:nvGrpSpPr>
            <p:grpSpPr>
              <a:xfrm>
                <a:off x="3532199" y="4183525"/>
                <a:ext cx="502920" cy="502920"/>
                <a:chOff x="6251706" y="3911108"/>
                <a:chExt cx="502920" cy="502920"/>
              </a:xfrm>
            </p:grpSpPr>
            <p:sp>
              <p:nvSpPr>
                <p:cNvPr id="9" name="Rectangle 8">
                  <a:extLst>
                    <a:ext uri="{FF2B5EF4-FFF2-40B4-BE49-F238E27FC236}">
                      <a16:creationId xmlns:a16="http://schemas.microsoft.com/office/drawing/2014/main" id="{C3241C17-1DCB-4A67-ADEE-5C11911C10CC}"/>
                    </a:ext>
                    <a:ext uri="{C183D7F6-B498-43B3-948B-1728B52AA6E4}">
                      <adec:decorative xmlns:adec="http://schemas.microsoft.com/office/drawing/2017/decorative" xmlns="" val="1"/>
                    </a:ext>
                  </a:extLst>
                </p:cNvPr>
                <p:cNvSpPr/>
                <p:nvPr/>
              </p:nvSpPr>
              <p:spPr>
                <a:xfrm>
                  <a:off x="6251706" y="3911108"/>
                  <a:ext cx="502920" cy="50292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sz="1600" dirty="0"/>
                </a:p>
              </p:txBody>
            </p:sp>
            <p:pic>
              <p:nvPicPr>
                <p:cNvPr id="18" name="Graphic 17">
                  <a:extLst>
                    <a:ext uri="{FF2B5EF4-FFF2-40B4-BE49-F238E27FC236}">
                      <a16:creationId xmlns:a16="http://schemas.microsoft.com/office/drawing/2014/main" id="{54D70C67-F8BC-47C1-B4F7-63EC69437F47}"/>
                    </a:ext>
                    <a:ext uri="{C183D7F6-B498-43B3-948B-1728B52AA6E4}">
                      <adec:decorative xmlns:adec="http://schemas.microsoft.com/office/drawing/2017/decorative" xmlns="" val="1"/>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6274566" y="3933968"/>
                  <a:ext cx="457200" cy="457200"/>
                </a:xfrm>
                <a:prstGeom prst="rect">
                  <a:avLst/>
                </a:prstGeom>
              </p:spPr>
            </p:pic>
          </p:grpSp>
          <p:sp>
            <p:nvSpPr>
              <p:cNvPr id="19" name="TextBox 18">
                <a:extLst>
                  <a:ext uri="{FF2B5EF4-FFF2-40B4-BE49-F238E27FC236}">
                    <a16:creationId xmlns:a16="http://schemas.microsoft.com/office/drawing/2014/main" id="{9C0E1817-7A4C-4BBD-921E-60E58F7BEE88}"/>
                  </a:ext>
                </a:extLst>
              </p:cNvPr>
              <p:cNvSpPr txBox="1"/>
              <p:nvPr/>
            </p:nvSpPr>
            <p:spPr>
              <a:xfrm>
                <a:off x="2832117" y="4744668"/>
                <a:ext cx="1951175" cy="307777"/>
              </a:xfrm>
              <a:prstGeom prst="rect">
                <a:avLst/>
              </a:prstGeom>
              <a:noFill/>
            </p:spPr>
            <p:txBody>
              <a:bodyPr wrap="none" rtlCol="0">
                <a:spAutoFit/>
              </a:bodyPr>
              <a:lstStyle/>
              <a:p>
                <a:pPr rtl="0"/>
                <a:r>
                  <a:rPr lang="pt-BR" sz="1400">
                    <a:solidFill>
                      <a:srgbClr val="D86613"/>
                    </a:solidFill>
                    <a:latin typeface="Amazon Ember Light" panose="020B0403020204020204" pitchFamily="34" charset="0"/>
                    <a:ea typeface="Amazon Ember Light" panose="020B0403020204020204" pitchFamily="34" charset="0"/>
                    <a:cs typeface="Amazon Ember Light" panose="020B0403020204020204" pitchFamily="34" charset="0"/>
                  </a:rPr>
                  <a:t>Grupo de Auto Scaling</a:t>
                </a:r>
              </a:p>
            </p:txBody>
          </p:sp>
          <p:cxnSp>
            <p:nvCxnSpPr>
              <p:cNvPr id="36" name="Straight Arrow Connector 35">
                <a:extLst>
                  <a:ext uri="{FF2B5EF4-FFF2-40B4-BE49-F238E27FC236}">
                    <a16:creationId xmlns:a16="http://schemas.microsoft.com/office/drawing/2014/main" id="{7A825A81-CD23-4128-A0BA-C837FBAABEE7}"/>
                  </a:ext>
                </a:extLst>
              </p:cNvPr>
              <p:cNvCxnSpPr>
                <a:stCxn id="13" idx="2"/>
                <a:endCxn id="18" idx="0"/>
              </p:cNvCxnSpPr>
              <p:nvPr/>
            </p:nvCxnSpPr>
            <p:spPr>
              <a:xfrm>
                <a:off x="3783659" y="3162988"/>
                <a:ext cx="0" cy="10433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7" name="Graphic 16">
                <a:extLst>
                  <a:ext uri="{FF2B5EF4-FFF2-40B4-BE49-F238E27FC236}">
                    <a16:creationId xmlns:a16="http://schemas.microsoft.com/office/drawing/2014/main" id="{DBA9A750-85CF-413D-A590-1B5D2DA3503C}"/>
                  </a:ext>
                  <a:ext uri="{C183D7F6-B498-43B3-948B-1728B52AA6E4}">
                    <adec:decorative xmlns:adec="http://schemas.microsoft.com/office/drawing/2017/decorative" xmlns="" val="1"/>
                  </a:ext>
                </a:extLst>
              </p:cNvPr>
              <p:cNvPicPr>
                <a:picLocks noChangeAspect="1"/>
              </p:cNvPicPr>
              <p:nvPr/>
            </p:nvPicPr>
            <p:blipFill>
              <a:blip r:embed="rId8">
                <a:extLst>
                  <a:ext uri="{96DAC541-7B7A-43D3-8B79-37D633B846F1}">
                    <asvg:svgBlip xmlns:asvg="http://schemas.microsoft.com/office/drawing/2016/SVG/main" xmlns="" r:embed="rId9"/>
                  </a:ext>
                </a:extLst>
              </a:blip>
              <a:stretch>
                <a:fillRect/>
              </a:stretch>
            </p:blipFill>
            <p:spPr>
              <a:xfrm>
                <a:off x="3618559" y="3701417"/>
                <a:ext cx="330200" cy="330200"/>
              </a:xfrm>
              <a:prstGeom prst="rect">
                <a:avLst/>
              </a:prstGeom>
            </p:spPr>
          </p:pic>
          <p:sp>
            <p:nvSpPr>
              <p:cNvPr id="80" name="TextBox 79">
                <a:extLst>
                  <a:ext uri="{FF2B5EF4-FFF2-40B4-BE49-F238E27FC236}">
                    <a16:creationId xmlns:a16="http://schemas.microsoft.com/office/drawing/2014/main" id="{054948F8-68AA-4562-B2DB-B13EEC118E24}"/>
                  </a:ext>
                </a:extLst>
              </p:cNvPr>
              <p:cNvSpPr txBox="1"/>
              <p:nvPr/>
            </p:nvSpPr>
            <p:spPr>
              <a:xfrm>
                <a:off x="2823473" y="3166356"/>
                <a:ext cx="1927130" cy="307777"/>
              </a:xfrm>
              <a:prstGeom prst="rect">
                <a:avLst/>
              </a:prstGeom>
              <a:solidFill>
                <a:schemeClr val="bg1"/>
              </a:solidFill>
            </p:spPr>
            <p:txBody>
              <a:bodyPr wrap="none" rtlCol="0">
                <a:spAutoFit/>
              </a:bodyPr>
              <a:lstStyle/>
              <a:p>
                <a:pPr algn="ctr" rtl="0"/>
                <a:r>
                  <a:rPr lang="pt-BR" sz="1400">
                    <a:latin typeface="Amazon Ember Light" panose="020B0403020204020204" pitchFamily="34" charset="0"/>
                    <a:ea typeface="Amazon Ember Light" panose="020B0403020204020204" pitchFamily="34" charset="0"/>
                    <a:cs typeface="Amazon Ember Light" panose="020B0403020204020204" pitchFamily="34" charset="0"/>
                  </a:rPr>
                  <a:t>Elastic Load Balancing</a:t>
                </a:r>
              </a:p>
            </p:txBody>
          </p:sp>
        </p:grpSp>
        <p:grpSp>
          <p:nvGrpSpPr>
            <p:cNvPr id="89" name="Group 88">
              <a:extLst>
                <a:ext uri="{FF2B5EF4-FFF2-40B4-BE49-F238E27FC236}">
                  <a16:creationId xmlns:a16="http://schemas.microsoft.com/office/drawing/2014/main" id="{8814EFF7-3266-4B2A-97CC-199E1028492B}"/>
                </a:ext>
                <a:ext uri="{C183D7F6-B498-43B3-948B-1728B52AA6E4}">
                  <adec:decorative xmlns:adec="http://schemas.microsoft.com/office/drawing/2017/decorative" xmlns="" val="1"/>
                </a:ext>
              </a:extLst>
            </p:cNvPr>
            <p:cNvGrpSpPr/>
            <p:nvPr/>
          </p:nvGrpSpPr>
          <p:grpSpPr>
            <a:xfrm>
              <a:off x="422451" y="2705788"/>
              <a:ext cx="2088566" cy="2379240"/>
              <a:chOff x="2730392" y="2705788"/>
              <a:chExt cx="2088566" cy="2379240"/>
            </a:xfrm>
          </p:grpSpPr>
          <p:cxnSp>
            <p:nvCxnSpPr>
              <p:cNvPr id="90" name="Connector: Elbow 89">
                <a:extLst>
                  <a:ext uri="{FF2B5EF4-FFF2-40B4-BE49-F238E27FC236}">
                    <a16:creationId xmlns:a16="http://schemas.microsoft.com/office/drawing/2014/main" id="{82866418-37C3-488A-A4AC-0F9C0B4B4DEE}"/>
                  </a:ext>
                  <a:ext uri="{C183D7F6-B498-43B3-948B-1728B52AA6E4}">
                    <adec:decorative xmlns:adec="http://schemas.microsoft.com/office/drawing/2017/decorative" xmlns="" val="1"/>
                  </a:ext>
                </a:extLst>
              </p:cNvPr>
              <p:cNvCxnSpPr>
                <a:cxnSpLocks/>
                <a:stCxn id="92" idx="2"/>
                <a:endCxn id="93" idx="0"/>
              </p:cNvCxnSpPr>
              <p:nvPr/>
            </p:nvCxnSpPr>
            <p:spPr>
              <a:xfrm rot="5400000">
                <a:off x="2933474" y="3356199"/>
                <a:ext cx="1043397" cy="656974"/>
              </a:xfrm>
              <a:prstGeom prst="bentConnector3">
                <a:avLst>
                  <a:gd name="adj1" fmla="val 4004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1" name="Connector: Elbow 90">
                <a:extLst>
                  <a:ext uri="{FF2B5EF4-FFF2-40B4-BE49-F238E27FC236}">
                    <a16:creationId xmlns:a16="http://schemas.microsoft.com/office/drawing/2014/main" id="{6766CDCD-1C58-4883-9591-FF621BC46459}"/>
                  </a:ext>
                  <a:ext uri="{C183D7F6-B498-43B3-948B-1728B52AA6E4}">
                    <adec:decorative xmlns:adec="http://schemas.microsoft.com/office/drawing/2017/decorative" xmlns="" val="1"/>
                  </a:ext>
                </a:extLst>
              </p:cNvPr>
              <p:cNvCxnSpPr>
                <a:cxnSpLocks/>
                <a:stCxn id="92" idx="2"/>
                <a:endCxn id="94" idx="0"/>
              </p:cNvCxnSpPr>
              <p:nvPr/>
            </p:nvCxnSpPr>
            <p:spPr>
              <a:xfrm rot="16200000" flipH="1">
                <a:off x="3588370" y="3358276"/>
                <a:ext cx="1043397" cy="652819"/>
              </a:xfrm>
              <a:prstGeom prst="bentConnector3">
                <a:avLst>
                  <a:gd name="adj1" fmla="val 40042"/>
                </a:avLst>
              </a:prstGeom>
              <a:ln>
                <a:tailEnd type="triangle"/>
              </a:ln>
            </p:spPr>
            <p:style>
              <a:lnRef idx="1">
                <a:schemeClr val="accent1"/>
              </a:lnRef>
              <a:fillRef idx="0">
                <a:schemeClr val="accent1"/>
              </a:fillRef>
              <a:effectRef idx="0">
                <a:schemeClr val="accent1"/>
              </a:effectRef>
              <a:fontRef idx="minor">
                <a:schemeClr val="tx1"/>
              </a:fontRef>
            </p:style>
          </p:cxnSp>
          <p:pic>
            <p:nvPicPr>
              <p:cNvPr id="92" name="Graphic 91">
                <a:extLst>
                  <a:ext uri="{FF2B5EF4-FFF2-40B4-BE49-F238E27FC236}">
                    <a16:creationId xmlns:a16="http://schemas.microsoft.com/office/drawing/2014/main" id="{48CA1BB9-995A-448A-94B6-4027DFE805DA}"/>
                  </a:ext>
                  <a:ext uri="{C183D7F6-B498-43B3-948B-1728B52AA6E4}">
                    <adec:decorative xmlns:adec="http://schemas.microsoft.com/office/drawing/2017/decorative" xmlns="" val="1"/>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3555059" y="2705788"/>
                <a:ext cx="457200" cy="457200"/>
              </a:xfrm>
              <a:prstGeom prst="rect">
                <a:avLst/>
              </a:prstGeom>
            </p:spPr>
          </p:pic>
          <p:pic>
            <p:nvPicPr>
              <p:cNvPr id="93" name="Graphic 92">
                <a:extLst>
                  <a:ext uri="{FF2B5EF4-FFF2-40B4-BE49-F238E27FC236}">
                    <a16:creationId xmlns:a16="http://schemas.microsoft.com/office/drawing/2014/main" id="{6CB0E7E0-93D7-4221-A216-3DAFD114919A}"/>
                  </a:ext>
                  <a:ext uri="{C183D7F6-B498-43B3-948B-1728B52AA6E4}">
                    <adec:decorative xmlns:adec="http://schemas.microsoft.com/office/drawing/2017/decorative" xmlns="" val="1"/>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2898085" y="4206385"/>
                <a:ext cx="457200" cy="457200"/>
              </a:xfrm>
              <a:prstGeom prst="rect">
                <a:avLst/>
              </a:prstGeom>
            </p:spPr>
          </p:pic>
          <p:pic>
            <p:nvPicPr>
              <p:cNvPr id="94" name="Graphic 93">
                <a:extLst>
                  <a:ext uri="{FF2B5EF4-FFF2-40B4-BE49-F238E27FC236}">
                    <a16:creationId xmlns:a16="http://schemas.microsoft.com/office/drawing/2014/main" id="{CB2B0421-154D-45A6-B755-1B61BAD6B7E1}"/>
                  </a:ext>
                  <a:ext uri="{C183D7F6-B498-43B3-948B-1728B52AA6E4}">
                    <adec:decorative xmlns:adec="http://schemas.microsoft.com/office/drawing/2017/decorative" xmlns="" val="1"/>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4207878" y="4206385"/>
                <a:ext cx="457200" cy="457200"/>
              </a:xfrm>
              <a:prstGeom prst="rect">
                <a:avLst/>
              </a:prstGeom>
            </p:spPr>
          </p:pic>
          <p:sp>
            <p:nvSpPr>
              <p:cNvPr id="95" name="Rectangle 94">
                <a:extLst>
                  <a:ext uri="{FF2B5EF4-FFF2-40B4-BE49-F238E27FC236}">
                    <a16:creationId xmlns:a16="http://schemas.microsoft.com/office/drawing/2014/main" id="{6765B348-41BB-4C51-AA0C-BB92040FF416}"/>
                  </a:ext>
                  <a:ext uri="{C183D7F6-B498-43B3-948B-1728B52AA6E4}">
                    <adec:decorative xmlns:adec="http://schemas.microsoft.com/office/drawing/2017/decorative" xmlns="" val="1"/>
                  </a:ext>
                </a:extLst>
              </p:cNvPr>
              <p:cNvSpPr/>
              <p:nvPr/>
            </p:nvSpPr>
            <p:spPr>
              <a:xfrm>
                <a:off x="2730392" y="3701417"/>
                <a:ext cx="2088566" cy="1383611"/>
              </a:xfrm>
              <a:prstGeom prst="rect">
                <a:avLst/>
              </a:prstGeom>
              <a:noFill/>
              <a:ln w="12700">
                <a:solidFill>
                  <a:srgbClr val="D86613"/>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rtl="0"/>
                <a:endParaRPr lang="en-US" sz="1100" dirty="0">
                  <a:solidFill>
                    <a:srgbClr val="D86613"/>
                  </a:solidFill>
                </a:endParaRPr>
              </a:p>
              <a:p>
                <a:pPr algn="ctr" rtl="0"/>
                <a:endParaRPr lang="en-US" sz="1100" dirty="0">
                  <a:solidFill>
                    <a:srgbClr val="D86613"/>
                  </a:solidFill>
                </a:endParaRPr>
              </a:p>
            </p:txBody>
          </p:sp>
          <p:sp>
            <p:nvSpPr>
              <p:cNvPr id="97" name="TextBox 96">
                <a:extLst>
                  <a:ext uri="{FF2B5EF4-FFF2-40B4-BE49-F238E27FC236}">
                    <a16:creationId xmlns:a16="http://schemas.microsoft.com/office/drawing/2014/main" id="{AF7A3733-A3DA-4A86-BB9D-57589995670F}"/>
                  </a:ext>
                </a:extLst>
              </p:cNvPr>
              <p:cNvSpPr txBox="1"/>
              <p:nvPr/>
            </p:nvSpPr>
            <p:spPr>
              <a:xfrm>
                <a:off x="2832117" y="4744668"/>
                <a:ext cx="1951175" cy="307777"/>
              </a:xfrm>
              <a:prstGeom prst="rect">
                <a:avLst/>
              </a:prstGeom>
              <a:noFill/>
            </p:spPr>
            <p:txBody>
              <a:bodyPr wrap="none" rtlCol="0">
                <a:spAutoFit/>
              </a:bodyPr>
              <a:lstStyle/>
              <a:p>
                <a:pPr rtl="0"/>
                <a:r>
                  <a:rPr lang="pt-BR" sz="1400">
                    <a:solidFill>
                      <a:srgbClr val="D86613"/>
                    </a:solidFill>
                    <a:latin typeface="Amazon Ember Light" panose="020B0403020204020204" pitchFamily="34" charset="0"/>
                    <a:ea typeface="Amazon Ember Light" panose="020B0403020204020204" pitchFamily="34" charset="0"/>
                    <a:cs typeface="Amazon Ember Light" panose="020B0403020204020204" pitchFamily="34" charset="0"/>
                  </a:rPr>
                  <a:t>Grupo de Auto Scaling</a:t>
                </a:r>
              </a:p>
            </p:txBody>
          </p:sp>
          <p:pic>
            <p:nvPicPr>
              <p:cNvPr id="99" name="Graphic 98">
                <a:extLst>
                  <a:ext uri="{FF2B5EF4-FFF2-40B4-BE49-F238E27FC236}">
                    <a16:creationId xmlns:a16="http://schemas.microsoft.com/office/drawing/2014/main" id="{E04F5D13-311A-4390-A4D4-313001894AB3}"/>
                  </a:ext>
                  <a:ext uri="{C183D7F6-B498-43B3-948B-1728B52AA6E4}">
                    <adec:decorative xmlns:adec="http://schemas.microsoft.com/office/drawing/2017/decorative" xmlns="" val="1"/>
                  </a:ext>
                </a:extLst>
              </p:cNvPr>
              <p:cNvPicPr>
                <a:picLocks noChangeAspect="1"/>
              </p:cNvPicPr>
              <p:nvPr/>
            </p:nvPicPr>
            <p:blipFill>
              <a:blip r:embed="rId8">
                <a:extLst>
                  <a:ext uri="{96DAC541-7B7A-43D3-8B79-37D633B846F1}">
                    <asvg:svgBlip xmlns:asvg="http://schemas.microsoft.com/office/drawing/2016/SVG/main" xmlns="" r:embed="rId9"/>
                  </a:ext>
                </a:extLst>
              </a:blip>
              <a:stretch>
                <a:fillRect/>
              </a:stretch>
            </p:blipFill>
            <p:spPr>
              <a:xfrm>
                <a:off x="3618559" y="3701417"/>
                <a:ext cx="330200" cy="330200"/>
              </a:xfrm>
              <a:prstGeom prst="rect">
                <a:avLst/>
              </a:prstGeom>
            </p:spPr>
          </p:pic>
          <p:sp>
            <p:nvSpPr>
              <p:cNvPr id="100" name="TextBox 99">
                <a:extLst>
                  <a:ext uri="{FF2B5EF4-FFF2-40B4-BE49-F238E27FC236}">
                    <a16:creationId xmlns:a16="http://schemas.microsoft.com/office/drawing/2014/main" id="{A732C8C6-ADC1-43E5-85E3-8BCBFE337CF9}"/>
                  </a:ext>
                </a:extLst>
              </p:cNvPr>
              <p:cNvSpPr txBox="1"/>
              <p:nvPr/>
            </p:nvSpPr>
            <p:spPr>
              <a:xfrm>
                <a:off x="2823473" y="3166356"/>
                <a:ext cx="1927130" cy="307777"/>
              </a:xfrm>
              <a:prstGeom prst="rect">
                <a:avLst/>
              </a:prstGeom>
              <a:solidFill>
                <a:schemeClr val="bg1"/>
              </a:solidFill>
            </p:spPr>
            <p:txBody>
              <a:bodyPr wrap="none" rtlCol="0">
                <a:spAutoFit/>
              </a:bodyPr>
              <a:lstStyle/>
              <a:p>
                <a:pPr algn="ctr" rtl="0"/>
                <a:r>
                  <a:rPr lang="pt-BR" sz="1400">
                    <a:latin typeface="Amazon Ember Light" panose="020B0403020204020204" pitchFamily="34" charset="0"/>
                    <a:ea typeface="Amazon Ember Light" panose="020B0403020204020204" pitchFamily="34" charset="0"/>
                    <a:cs typeface="Amazon Ember Light" panose="020B0403020204020204" pitchFamily="34" charset="0"/>
                  </a:rPr>
                  <a:t>Elastic Load Balancing</a:t>
                </a:r>
              </a:p>
            </p:txBody>
          </p:sp>
        </p:grpSp>
        <p:grpSp>
          <p:nvGrpSpPr>
            <p:cNvPr id="103" name="Group 102">
              <a:extLst>
                <a:ext uri="{FF2B5EF4-FFF2-40B4-BE49-F238E27FC236}">
                  <a16:creationId xmlns:a16="http://schemas.microsoft.com/office/drawing/2014/main" id="{8041D883-B976-4319-8A6D-B578CAA55AD7}"/>
                </a:ext>
                <a:ext uri="{C183D7F6-B498-43B3-948B-1728B52AA6E4}">
                  <adec:decorative xmlns:adec="http://schemas.microsoft.com/office/drawing/2017/decorative" xmlns="" val="1"/>
                </a:ext>
              </a:extLst>
            </p:cNvPr>
            <p:cNvGrpSpPr/>
            <p:nvPr/>
          </p:nvGrpSpPr>
          <p:grpSpPr>
            <a:xfrm>
              <a:off x="5044700" y="2705788"/>
              <a:ext cx="2088566" cy="2379240"/>
              <a:chOff x="2730392" y="2705788"/>
              <a:chExt cx="2088566" cy="2379240"/>
            </a:xfrm>
          </p:grpSpPr>
          <p:cxnSp>
            <p:nvCxnSpPr>
              <p:cNvPr id="104" name="Connector: Elbow 103">
                <a:extLst>
                  <a:ext uri="{FF2B5EF4-FFF2-40B4-BE49-F238E27FC236}">
                    <a16:creationId xmlns:a16="http://schemas.microsoft.com/office/drawing/2014/main" id="{A3C0835C-F63E-4CD6-8093-5E221FE18223}"/>
                  </a:ext>
                  <a:ext uri="{C183D7F6-B498-43B3-948B-1728B52AA6E4}">
                    <adec:decorative xmlns:adec="http://schemas.microsoft.com/office/drawing/2017/decorative" xmlns="" val="1"/>
                  </a:ext>
                </a:extLst>
              </p:cNvPr>
              <p:cNvCxnSpPr>
                <a:cxnSpLocks/>
                <a:stCxn id="106" idx="2"/>
                <a:endCxn id="107" idx="0"/>
              </p:cNvCxnSpPr>
              <p:nvPr/>
            </p:nvCxnSpPr>
            <p:spPr>
              <a:xfrm rot="5400000">
                <a:off x="2933474" y="3356199"/>
                <a:ext cx="1043397" cy="656974"/>
              </a:xfrm>
              <a:prstGeom prst="bentConnector3">
                <a:avLst>
                  <a:gd name="adj1" fmla="val 4004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5" name="Connector: Elbow 104">
                <a:extLst>
                  <a:ext uri="{FF2B5EF4-FFF2-40B4-BE49-F238E27FC236}">
                    <a16:creationId xmlns:a16="http://schemas.microsoft.com/office/drawing/2014/main" id="{8D0AF572-11C5-45A5-9A94-A777A96A1C54}"/>
                  </a:ext>
                  <a:ext uri="{C183D7F6-B498-43B3-948B-1728B52AA6E4}">
                    <adec:decorative xmlns:adec="http://schemas.microsoft.com/office/drawing/2017/decorative" xmlns="" val="1"/>
                  </a:ext>
                </a:extLst>
              </p:cNvPr>
              <p:cNvCxnSpPr>
                <a:cxnSpLocks/>
                <a:stCxn id="106" idx="2"/>
                <a:endCxn id="108" idx="0"/>
              </p:cNvCxnSpPr>
              <p:nvPr/>
            </p:nvCxnSpPr>
            <p:spPr>
              <a:xfrm rot="16200000" flipH="1">
                <a:off x="3588370" y="3358276"/>
                <a:ext cx="1043397" cy="652819"/>
              </a:xfrm>
              <a:prstGeom prst="bentConnector3">
                <a:avLst>
                  <a:gd name="adj1" fmla="val 40042"/>
                </a:avLst>
              </a:prstGeom>
              <a:ln>
                <a:tailEnd type="triangle"/>
              </a:ln>
            </p:spPr>
            <p:style>
              <a:lnRef idx="1">
                <a:schemeClr val="accent1"/>
              </a:lnRef>
              <a:fillRef idx="0">
                <a:schemeClr val="accent1"/>
              </a:fillRef>
              <a:effectRef idx="0">
                <a:schemeClr val="accent1"/>
              </a:effectRef>
              <a:fontRef idx="minor">
                <a:schemeClr val="tx1"/>
              </a:fontRef>
            </p:style>
          </p:cxnSp>
          <p:pic>
            <p:nvPicPr>
              <p:cNvPr id="106" name="Graphic 105">
                <a:extLst>
                  <a:ext uri="{FF2B5EF4-FFF2-40B4-BE49-F238E27FC236}">
                    <a16:creationId xmlns:a16="http://schemas.microsoft.com/office/drawing/2014/main" id="{A8EBC2D9-78EA-4E8C-83DE-CE6FE9FFC62D}"/>
                  </a:ext>
                  <a:ext uri="{C183D7F6-B498-43B3-948B-1728B52AA6E4}">
                    <adec:decorative xmlns:adec="http://schemas.microsoft.com/office/drawing/2017/decorative" xmlns="" val="1"/>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3555059" y="2705788"/>
                <a:ext cx="457200" cy="457200"/>
              </a:xfrm>
              <a:prstGeom prst="rect">
                <a:avLst/>
              </a:prstGeom>
            </p:spPr>
          </p:pic>
          <p:pic>
            <p:nvPicPr>
              <p:cNvPr id="107" name="Graphic 106">
                <a:extLst>
                  <a:ext uri="{FF2B5EF4-FFF2-40B4-BE49-F238E27FC236}">
                    <a16:creationId xmlns:a16="http://schemas.microsoft.com/office/drawing/2014/main" id="{023B1FF3-3FD3-4C2C-8915-DC80303BAC6D}"/>
                  </a:ext>
                  <a:ext uri="{C183D7F6-B498-43B3-948B-1728B52AA6E4}">
                    <adec:decorative xmlns:adec="http://schemas.microsoft.com/office/drawing/2017/decorative" xmlns="" val="1"/>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2898085" y="4206385"/>
                <a:ext cx="457200" cy="457200"/>
              </a:xfrm>
              <a:prstGeom prst="rect">
                <a:avLst/>
              </a:prstGeom>
            </p:spPr>
          </p:pic>
          <p:pic>
            <p:nvPicPr>
              <p:cNvPr id="108" name="Graphic 107">
                <a:extLst>
                  <a:ext uri="{FF2B5EF4-FFF2-40B4-BE49-F238E27FC236}">
                    <a16:creationId xmlns:a16="http://schemas.microsoft.com/office/drawing/2014/main" id="{6A8B02DE-49B9-48B9-A2DB-939104911CF1}"/>
                  </a:ext>
                  <a:ext uri="{C183D7F6-B498-43B3-948B-1728B52AA6E4}">
                    <adec:decorative xmlns:adec="http://schemas.microsoft.com/office/drawing/2017/decorative" xmlns="" val="1"/>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4207878" y="4206385"/>
                <a:ext cx="457200" cy="457200"/>
              </a:xfrm>
              <a:prstGeom prst="rect">
                <a:avLst/>
              </a:prstGeom>
            </p:spPr>
          </p:pic>
          <p:sp>
            <p:nvSpPr>
              <p:cNvPr id="109" name="Rectangle 108">
                <a:extLst>
                  <a:ext uri="{FF2B5EF4-FFF2-40B4-BE49-F238E27FC236}">
                    <a16:creationId xmlns:a16="http://schemas.microsoft.com/office/drawing/2014/main" id="{5F719BC6-C99D-49C2-ACC2-D1A07BD8DCB3}"/>
                  </a:ext>
                  <a:ext uri="{C183D7F6-B498-43B3-948B-1728B52AA6E4}">
                    <adec:decorative xmlns:adec="http://schemas.microsoft.com/office/drawing/2017/decorative" xmlns="" val="1"/>
                  </a:ext>
                </a:extLst>
              </p:cNvPr>
              <p:cNvSpPr/>
              <p:nvPr/>
            </p:nvSpPr>
            <p:spPr>
              <a:xfrm>
                <a:off x="2730392" y="3701417"/>
                <a:ext cx="2088566" cy="1383611"/>
              </a:xfrm>
              <a:prstGeom prst="rect">
                <a:avLst/>
              </a:prstGeom>
              <a:noFill/>
              <a:ln w="12700">
                <a:solidFill>
                  <a:srgbClr val="D86613"/>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rtl="0"/>
                <a:endParaRPr lang="en-US" sz="1100" dirty="0">
                  <a:solidFill>
                    <a:srgbClr val="D86613"/>
                  </a:solidFill>
                </a:endParaRPr>
              </a:p>
              <a:p>
                <a:pPr algn="ctr" rtl="0"/>
                <a:endParaRPr lang="en-US" sz="1100" dirty="0">
                  <a:solidFill>
                    <a:srgbClr val="D86613"/>
                  </a:solidFill>
                </a:endParaRPr>
              </a:p>
            </p:txBody>
          </p:sp>
          <p:sp>
            <p:nvSpPr>
              <p:cNvPr id="111" name="TextBox 110">
                <a:extLst>
                  <a:ext uri="{FF2B5EF4-FFF2-40B4-BE49-F238E27FC236}">
                    <a16:creationId xmlns:a16="http://schemas.microsoft.com/office/drawing/2014/main" id="{671B32BC-CE81-4FA6-8FA7-248B79B5DAC9}"/>
                  </a:ext>
                </a:extLst>
              </p:cNvPr>
              <p:cNvSpPr txBox="1"/>
              <p:nvPr/>
            </p:nvSpPr>
            <p:spPr>
              <a:xfrm>
                <a:off x="2832117" y="4744668"/>
                <a:ext cx="1951175" cy="307777"/>
              </a:xfrm>
              <a:prstGeom prst="rect">
                <a:avLst/>
              </a:prstGeom>
              <a:noFill/>
            </p:spPr>
            <p:txBody>
              <a:bodyPr wrap="none" rtlCol="0">
                <a:spAutoFit/>
              </a:bodyPr>
              <a:lstStyle/>
              <a:p>
                <a:pPr rtl="0"/>
                <a:r>
                  <a:rPr lang="pt-BR" sz="1400">
                    <a:solidFill>
                      <a:srgbClr val="D86613"/>
                    </a:solidFill>
                    <a:latin typeface="Amazon Ember Light" panose="020B0403020204020204" pitchFamily="34" charset="0"/>
                    <a:ea typeface="Amazon Ember Light" panose="020B0403020204020204" pitchFamily="34" charset="0"/>
                    <a:cs typeface="Amazon Ember Light" panose="020B0403020204020204" pitchFamily="34" charset="0"/>
                  </a:rPr>
                  <a:t>Grupo de Auto Scaling</a:t>
                </a:r>
              </a:p>
            </p:txBody>
          </p:sp>
          <p:pic>
            <p:nvPicPr>
              <p:cNvPr id="113" name="Graphic 112">
                <a:extLst>
                  <a:ext uri="{FF2B5EF4-FFF2-40B4-BE49-F238E27FC236}">
                    <a16:creationId xmlns:a16="http://schemas.microsoft.com/office/drawing/2014/main" id="{7EB73505-17B1-411E-BB6D-C465B357EFDF}"/>
                  </a:ext>
                  <a:ext uri="{C183D7F6-B498-43B3-948B-1728B52AA6E4}">
                    <adec:decorative xmlns:adec="http://schemas.microsoft.com/office/drawing/2017/decorative" xmlns="" val="1"/>
                  </a:ext>
                </a:extLst>
              </p:cNvPr>
              <p:cNvPicPr>
                <a:picLocks noChangeAspect="1"/>
              </p:cNvPicPr>
              <p:nvPr/>
            </p:nvPicPr>
            <p:blipFill>
              <a:blip r:embed="rId8">
                <a:extLst>
                  <a:ext uri="{96DAC541-7B7A-43D3-8B79-37D633B846F1}">
                    <asvg:svgBlip xmlns:asvg="http://schemas.microsoft.com/office/drawing/2016/SVG/main" xmlns="" r:embed="rId9"/>
                  </a:ext>
                </a:extLst>
              </a:blip>
              <a:stretch>
                <a:fillRect/>
              </a:stretch>
            </p:blipFill>
            <p:spPr>
              <a:xfrm>
                <a:off x="3618559" y="3701417"/>
                <a:ext cx="330200" cy="330200"/>
              </a:xfrm>
              <a:prstGeom prst="rect">
                <a:avLst/>
              </a:prstGeom>
            </p:spPr>
          </p:pic>
          <p:sp>
            <p:nvSpPr>
              <p:cNvPr id="114" name="TextBox 113">
                <a:extLst>
                  <a:ext uri="{FF2B5EF4-FFF2-40B4-BE49-F238E27FC236}">
                    <a16:creationId xmlns:a16="http://schemas.microsoft.com/office/drawing/2014/main" id="{9737487E-1C34-423A-94F0-AE2E6777BE87}"/>
                  </a:ext>
                </a:extLst>
              </p:cNvPr>
              <p:cNvSpPr txBox="1"/>
              <p:nvPr/>
            </p:nvSpPr>
            <p:spPr>
              <a:xfrm>
                <a:off x="2823473" y="3166356"/>
                <a:ext cx="1927130" cy="307777"/>
              </a:xfrm>
              <a:prstGeom prst="rect">
                <a:avLst/>
              </a:prstGeom>
              <a:solidFill>
                <a:schemeClr val="bg1"/>
              </a:solidFill>
            </p:spPr>
            <p:txBody>
              <a:bodyPr wrap="none" rtlCol="0">
                <a:spAutoFit/>
              </a:bodyPr>
              <a:lstStyle/>
              <a:p>
                <a:pPr algn="ctr" rtl="0"/>
                <a:r>
                  <a:rPr lang="pt-BR" sz="1400">
                    <a:latin typeface="Amazon Ember Light" panose="020B0403020204020204" pitchFamily="34" charset="0"/>
                    <a:ea typeface="Amazon Ember Light" panose="020B0403020204020204" pitchFamily="34" charset="0"/>
                    <a:cs typeface="Amazon Ember Light" panose="020B0403020204020204" pitchFamily="34" charset="0"/>
                  </a:rPr>
                  <a:t>Elastic Load Balancing</a:t>
                </a:r>
              </a:p>
            </p:txBody>
          </p:sp>
        </p:grpSp>
      </p:grpSp>
      <p:sp>
        <p:nvSpPr>
          <p:cNvPr id="67" name="TextBox 66">
            <a:extLst>
              <a:ext uri="{FF2B5EF4-FFF2-40B4-BE49-F238E27FC236}">
                <a16:creationId xmlns:a16="http://schemas.microsoft.com/office/drawing/2014/main" id="{DE0D9FE4-90E7-4153-A61F-8BFB7D9E8BC7}"/>
              </a:ext>
            </a:extLst>
          </p:cNvPr>
          <p:cNvSpPr txBox="1"/>
          <p:nvPr/>
        </p:nvSpPr>
        <p:spPr>
          <a:xfrm>
            <a:off x="8772044" y="2047685"/>
            <a:ext cx="2452916" cy="369332"/>
          </a:xfrm>
          <a:prstGeom prst="rect">
            <a:avLst/>
          </a:prstGeom>
          <a:noFill/>
        </p:spPr>
        <p:txBody>
          <a:bodyPr wrap="none" rtlCol="0">
            <a:spAutoFit/>
          </a:bodyPr>
          <a:lstStyle/>
          <a:p>
            <a:pPr rtl="0"/>
            <a:r>
              <a:rPr lang="pt-BR"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Escalabilidade</a:t>
            </a:r>
            <a:r>
              <a:rPr lang="pt-BR" dirty="0">
                <a:latin typeface="Amazon Ember Light" panose="020B0403020204020204" pitchFamily="34" charset="0"/>
                <a:ea typeface="Amazon Ember Light" panose="020B0403020204020204" pitchFamily="34" charset="0"/>
                <a:cs typeface="Amazon Ember Light" panose="020B0403020204020204" pitchFamily="34" charset="0"/>
              </a:rPr>
              <a:t> vertical</a:t>
            </a:r>
          </a:p>
        </p:txBody>
      </p:sp>
      <p:grpSp>
        <p:nvGrpSpPr>
          <p:cNvPr id="7" name="Group 6" descr="increase or decrease the size of ec2 instance to scale up or down.">
            <a:extLst>
              <a:ext uri="{FF2B5EF4-FFF2-40B4-BE49-F238E27FC236}">
                <a16:creationId xmlns:a16="http://schemas.microsoft.com/office/drawing/2014/main" id="{FFA5D674-26D7-4E8C-817E-A27272E26065}"/>
              </a:ext>
            </a:extLst>
          </p:cNvPr>
          <p:cNvGrpSpPr/>
          <p:nvPr/>
        </p:nvGrpSpPr>
        <p:grpSpPr>
          <a:xfrm>
            <a:off x="8256274" y="3064387"/>
            <a:ext cx="3181221" cy="2591178"/>
            <a:chOff x="8256274" y="3064387"/>
            <a:chExt cx="3181221" cy="2591178"/>
          </a:xfrm>
        </p:grpSpPr>
        <p:pic>
          <p:nvPicPr>
            <p:cNvPr id="21" name="Graphic 20">
              <a:extLst>
                <a:ext uri="{FF2B5EF4-FFF2-40B4-BE49-F238E27FC236}">
                  <a16:creationId xmlns:a16="http://schemas.microsoft.com/office/drawing/2014/main" id="{D58E8F1E-F74B-4CB7-B4BB-7F0E32580671}"/>
                </a:ext>
                <a:ext uri="{C183D7F6-B498-43B3-948B-1728B52AA6E4}">
                  <adec:decorative xmlns:adec="http://schemas.microsoft.com/office/drawing/2017/decorative" xmlns="" val="1"/>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8882478" y="4587232"/>
              <a:ext cx="469900" cy="469900"/>
            </a:xfrm>
            <a:prstGeom prst="rect">
              <a:avLst/>
            </a:prstGeom>
          </p:spPr>
        </p:pic>
        <p:pic>
          <p:nvPicPr>
            <p:cNvPr id="22" name="Graphic 21">
              <a:extLst>
                <a:ext uri="{FF2B5EF4-FFF2-40B4-BE49-F238E27FC236}">
                  <a16:creationId xmlns:a16="http://schemas.microsoft.com/office/drawing/2014/main" id="{DB00A2CA-BF08-44F6-9B25-B0344AE6C5F3}"/>
                </a:ext>
                <a:ext uri="{C183D7F6-B498-43B3-948B-1728B52AA6E4}">
                  <adec:decorative xmlns:adec="http://schemas.microsoft.com/office/drawing/2017/decorative" xmlns="" val="1"/>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10389923" y="3126633"/>
              <a:ext cx="731520" cy="731520"/>
            </a:xfrm>
            <a:prstGeom prst="rect">
              <a:avLst/>
            </a:prstGeom>
          </p:spPr>
        </p:pic>
        <p:sp>
          <p:nvSpPr>
            <p:cNvPr id="26" name="TextBox 25">
              <a:extLst>
                <a:ext uri="{FF2B5EF4-FFF2-40B4-BE49-F238E27FC236}">
                  <a16:creationId xmlns:a16="http://schemas.microsoft.com/office/drawing/2014/main" id="{19F350C1-A356-4DC3-82CA-97F113F85899}"/>
                </a:ext>
              </a:extLst>
            </p:cNvPr>
            <p:cNvSpPr txBox="1"/>
            <p:nvPr/>
          </p:nvSpPr>
          <p:spPr>
            <a:xfrm>
              <a:off x="9924567" y="4424459"/>
              <a:ext cx="1512928" cy="1231106"/>
            </a:xfrm>
            <a:prstGeom prst="rect">
              <a:avLst/>
            </a:prstGeom>
            <a:noFill/>
          </p:spPr>
          <p:txBody>
            <a:bodyPr wrap="square" rtlCol="0">
              <a:spAutoFit/>
            </a:bodyPr>
            <a:lstStyle/>
            <a:p>
              <a:pPr algn="ctr" rtl="0"/>
              <a:r>
                <a:rPr lang="pt-BR" sz="1600" dirty="0">
                  <a:latin typeface="Amazon Ember Light" panose="020B0403020204020204" pitchFamily="34" charset="0"/>
                  <a:ea typeface="Amazon Ember Light" panose="020B0403020204020204" pitchFamily="34" charset="0"/>
                  <a:cs typeface="Amazon Ember Light" panose="020B0403020204020204" pitchFamily="34" charset="0"/>
                </a:rPr>
                <a:t>Redução </a:t>
              </a:r>
              <a:r>
                <a:rPr lang="pt-BR" sz="1600" dirty="0" smtClean="0">
                  <a:latin typeface="Amazon Ember Light" panose="020B0403020204020204" pitchFamily="34" charset="0"/>
                  <a:ea typeface="Amazon Ember Light" panose="020B0403020204020204" pitchFamily="34" charset="0"/>
                  <a:cs typeface="Amazon Ember Light" panose="020B0403020204020204" pitchFamily="34" charset="0"/>
                </a:rPr>
                <a:t/>
              </a:r>
              <a:br>
                <a:rPr lang="pt-BR" sz="1600" dirty="0" smtClean="0">
                  <a:latin typeface="Amazon Ember Light" panose="020B0403020204020204" pitchFamily="34" charset="0"/>
                  <a:ea typeface="Amazon Ember Light" panose="020B0403020204020204" pitchFamily="34" charset="0"/>
                  <a:cs typeface="Amazon Ember Light" panose="020B0403020204020204" pitchFamily="34" charset="0"/>
                </a:rPr>
              </a:br>
              <a:r>
                <a:rPr lang="pt-BR" sz="1600" dirty="0" smtClean="0">
                  <a:latin typeface="Amazon Ember Light" panose="020B0403020204020204" pitchFamily="34" charset="0"/>
                  <a:ea typeface="Amazon Ember Light" panose="020B0403020204020204" pitchFamily="34" charset="0"/>
                  <a:cs typeface="Amazon Ember Light" panose="020B0403020204020204" pitchFamily="34" charset="0"/>
                </a:rPr>
                <a:t>da </a:t>
              </a:r>
              <a:r>
                <a:rPr lang="pt-BR" sz="1600" dirty="0">
                  <a:latin typeface="Amazon Ember Light" panose="020B0403020204020204" pitchFamily="34" charset="0"/>
                  <a:ea typeface="Amazon Ember Light" panose="020B0403020204020204" pitchFamily="34" charset="0"/>
                  <a:cs typeface="Amazon Ember Light" panose="020B0403020204020204" pitchFamily="34" charset="0"/>
                </a:rPr>
                <a:t>escala </a:t>
              </a:r>
              <a:r>
                <a:rPr lang="pt-BR" sz="1400" dirty="0">
                  <a:latin typeface="Amazon Ember Light" panose="020B0403020204020204" pitchFamily="34" charset="0"/>
                  <a:ea typeface="Amazon Ember Light" panose="020B0403020204020204" pitchFamily="34" charset="0"/>
                  <a:cs typeface="Amazon Ember Light" panose="020B0403020204020204" pitchFamily="34" charset="0"/>
                </a:rPr>
                <a:t>(diminuir o tamanho da instância)</a:t>
              </a:r>
              <a:endParaRPr lang="en-US" sz="16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nvGrpSpPr>
            <p:cNvPr id="75" name="Group 74">
              <a:extLst>
                <a:ext uri="{FF2B5EF4-FFF2-40B4-BE49-F238E27FC236}">
                  <a16:creationId xmlns:a16="http://schemas.microsoft.com/office/drawing/2014/main" id="{81A0F073-CF2D-4F2E-873C-0304C4A62797}"/>
                </a:ext>
                <a:ext uri="{C183D7F6-B498-43B3-948B-1728B52AA6E4}">
                  <adec:decorative xmlns:adec="http://schemas.microsoft.com/office/drawing/2017/decorative" xmlns="" val="1"/>
                </a:ext>
              </a:extLst>
            </p:cNvPr>
            <p:cNvGrpSpPr/>
            <p:nvPr/>
          </p:nvGrpSpPr>
          <p:grpSpPr>
            <a:xfrm rot="483758">
              <a:off x="9410606" y="3809378"/>
              <a:ext cx="964539" cy="944953"/>
              <a:chOff x="9506252" y="3378142"/>
              <a:chExt cx="964539" cy="944953"/>
            </a:xfrm>
          </p:grpSpPr>
          <p:cxnSp>
            <p:nvCxnSpPr>
              <p:cNvPr id="70" name="Straight Arrow Connector 69">
                <a:extLst>
                  <a:ext uri="{FF2B5EF4-FFF2-40B4-BE49-F238E27FC236}">
                    <a16:creationId xmlns:a16="http://schemas.microsoft.com/office/drawing/2014/main" id="{4AAE48F1-9FDD-452E-9644-D6BC88CEAC42}"/>
                  </a:ext>
                </a:extLst>
              </p:cNvPr>
              <p:cNvCxnSpPr/>
              <p:nvPr/>
            </p:nvCxnSpPr>
            <p:spPr>
              <a:xfrm flipV="1">
                <a:off x="9506252" y="3378142"/>
                <a:ext cx="719198" cy="719198"/>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E24238A2-B313-4DC0-9306-C08502A7CDF8}"/>
                  </a:ext>
                </a:extLst>
              </p:cNvPr>
              <p:cNvCxnSpPr>
                <a:cxnSpLocks/>
              </p:cNvCxnSpPr>
              <p:nvPr/>
            </p:nvCxnSpPr>
            <p:spPr>
              <a:xfrm rot="10800000" flipV="1">
                <a:off x="9751593" y="3603897"/>
                <a:ext cx="719198" cy="719198"/>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grpSp>
        <p:sp>
          <p:nvSpPr>
            <p:cNvPr id="72" name="TextBox 71">
              <a:extLst>
                <a:ext uri="{FF2B5EF4-FFF2-40B4-BE49-F238E27FC236}">
                  <a16:creationId xmlns:a16="http://schemas.microsoft.com/office/drawing/2014/main" id="{6780551D-7B98-419B-8305-B34CD7EA03BB}"/>
                </a:ext>
              </a:extLst>
            </p:cNvPr>
            <p:cNvSpPr txBox="1"/>
            <p:nvPr/>
          </p:nvSpPr>
          <p:spPr>
            <a:xfrm>
              <a:off x="8256274" y="3064387"/>
              <a:ext cx="1696894" cy="1231106"/>
            </a:xfrm>
            <a:prstGeom prst="rect">
              <a:avLst/>
            </a:prstGeom>
            <a:noFill/>
          </p:spPr>
          <p:txBody>
            <a:bodyPr wrap="square" rtlCol="0">
              <a:spAutoFit/>
            </a:bodyPr>
            <a:lstStyle/>
            <a:p>
              <a:pPr algn="ctr" rtl="0"/>
              <a:r>
                <a:rPr lang="pt-BR" sz="1600" dirty="0">
                  <a:latin typeface="Amazon Ember Light" panose="020B0403020204020204" pitchFamily="34" charset="0"/>
                  <a:ea typeface="Amazon Ember Light" panose="020B0403020204020204" pitchFamily="34" charset="0"/>
                  <a:cs typeface="Amazon Ember Light" panose="020B0403020204020204" pitchFamily="34" charset="0"/>
                </a:rPr>
                <a:t>Aumento </a:t>
              </a:r>
              <a:r>
                <a:rPr lang="pt-BR" sz="1600" dirty="0" smtClean="0">
                  <a:latin typeface="Amazon Ember Light" panose="020B0403020204020204" pitchFamily="34" charset="0"/>
                  <a:ea typeface="Amazon Ember Light" panose="020B0403020204020204" pitchFamily="34" charset="0"/>
                  <a:cs typeface="Amazon Ember Light" panose="020B0403020204020204" pitchFamily="34" charset="0"/>
                </a:rPr>
                <a:t/>
              </a:r>
              <a:br>
                <a:rPr lang="pt-BR" sz="1600" dirty="0" smtClean="0">
                  <a:latin typeface="Amazon Ember Light" panose="020B0403020204020204" pitchFamily="34" charset="0"/>
                  <a:ea typeface="Amazon Ember Light" panose="020B0403020204020204" pitchFamily="34" charset="0"/>
                  <a:cs typeface="Amazon Ember Light" panose="020B0403020204020204" pitchFamily="34" charset="0"/>
                </a:rPr>
              </a:br>
              <a:r>
                <a:rPr lang="pt-BR" sz="1600" dirty="0" smtClean="0">
                  <a:latin typeface="Amazon Ember Light" panose="020B0403020204020204" pitchFamily="34" charset="0"/>
                  <a:ea typeface="Amazon Ember Light" panose="020B0403020204020204" pitchFamily="34" charset="0"/>
                  <a:cs typeface="Amazon Ember Light" panose="020B0403020204020204" pitchFamily="34" charset="0"/>
                </a:rPr>
                <a:t>da </a:t>
              </a:r>
              <a:r>
                <a:rPr lang="pt-BR" sz="1600" dirty="0">
                  <a:latin typeface="Amazon Ember Light" panose="020B0403020204020204" pitchFamily="34" charset="0"/>
                  <a:ea typeface="Amazon Ember Light" panose="020B0403020204020204" pitchFamily="34" charset="0"/>
                  <a:cs typeface="Amazon Ember Light" panose="020B0403020204020204" pitchFamily="34" charset="0"/>
                </a:rPr>
                <a:t>escala </a:t>
              </a:r>
              <a:r>
                <a:rPr lang="pt-BR" sz="1400" dirty="0">
                  <a:latin typeface="Amazon Ember Light" panose="020B0403020204020204" pitchFamily="34" charset="0"/>
                  <a:ea typeface="Amazon Ember Light" panose="020B0403020204020204" pitchFamily="34" charset="0"/>
                  <a:cs typeface="Amazon Ember Light" panose="020B0403020204020204" pitchFamily="34" charset="0"/>
                </a:rPr>
                <a:t>(aumentar o tamanho da instância)</a:t>
              </a:r>
              <a:endParaRPr lang="en-US" sz="16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spTree>
    <p:custDataLst>
      <p:tags r:id="rId1"/>
    </p:custDataLst>
    <p:extLst>
      <p:ext uri="{BB962C8B-B14F-4D97-AF65-F5344CB8AC3E}">
        <p14:creationId xmlns:p14="http://schemas.microsoft.com/office/powerpoint/2010/main" val="65114827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6CF0BA-43DE-AB47-9E3C-292DE583DF9A}"/>
              </a:ext>
            </a:extLst>
          </p:cNvPr>
          <p:cNvSpPr>
            <a:spLocks noGrp="1"/>
          </p:cNvSpPr>
          <p:nvPr>
            <p:ph type="title"/>
          </p:nvPr>
        </p:nvSpPr>
        <p:spPr/>
        <p:txBody>
          <a:bodyPr rtlCol="0"/>
          <a:lstStyle/>
          <a:p>
            <a:pPr rtl="0"/>
            <a:r>
              <a:rPr lang="pt-BR"/>
              <a:t>Amazon EC2 Auto Scaling</a:t>
            </a:r>
          </a:p>
        </p:txBody>
      </p:sp>
      <p:grpSp>
        <p:nvGrpSpPr>
          <p:cNvPr id="5" name="Group 4">
            <a:extLst>
              <a:ext uri="{FF2B5EF4-FFF2-40B4-BE49-F238E27FC236}">
                <a16:creationId xmlns:a16="http://schemas.microsoft.com/office/drawing/2014/main" id="{D4E628EA-31CF-40B2-B9D9-668C84C4693A}"/>
              </a:ext>
              <a:ext uri="{C183D7F6-B498-43B3-948B-1728B52AA6E4}">
                <adec:decorative xmlns:adec="http://schemas.microsoft.com/office/drawing/2017/decorative" xmlns="" val="1"/>
              </a:ext>
            </a:extLst>
          </p:cNvPr>
          <p:cNvGrpSpPr/>
          <p:nvPr/>
        </p:nvGrpSpPr>
        <p:grpSpPr>
          <a:xfrm>
            <a:off x="677252" y="1916492"/>
            <a:ext cx="2885749" cy="4045058"/>
            <a:chOff x="677252" y="1916492"/>
            <a:chExt cx="2885749" cy="4045058"/>
          </a:xfrm>
        </p:grpSpPr>
        <p:pic>
          <p:nvPicPr>
            <p:cNvPr id="34" name="Graphic 33">
              <a:extLst>
                <a:ext uri="{FF2B5EF4-FFF2-40B4-BE49-F238E27FC236}">
                  <a16:creationId xmlns:a16="http://schemas.microsoft.com/office/drawing/2014/main" id="{5DAB7224-E182-4E03-AAE6-E4753CD62A54}"/>
                </a:ext>
                <a:ext uri="{C183D7F6-B498-43B3-948B-1728B52AA6E4}">
                  <adec:decorative xmlns:adec="http://schemas.microsoft.com/office/drawing/2017/decorative" xmlns="" val="1"/>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1429972" y="2772228"/>
              <a:ext cx="1371600" cy="1371600"/>
            </a:xfrm>
            <a:prstGeom prst="rect">
              <a:avLst/>
            </a:prstGeom>
          </p:spPr>
        </p:pic>
        <p:sp>
          <p:nvSpPr>
            <p:cNvPr id="46" name="TextBox 45">
              <a:extLst>
                <a:ext uri="{FF2B5EF4-FFF2-40B4-BE49-F238E27FC236}">
                  <a16:creationId xmlns:a16="http://schemas.microsoft.com/office/drawing/2014/main" id="{400371EB-CDD7-4502-9686-6623304AB422}"/>
                </a:ext>
              </a:extLst>
            </p:cNvPr>
            <p:cNvSpPr txBox="1"/>
            <p:nvPr/>
          </p:nvSpPr>
          <p:spPr>
            <a:xfrm>
              <a:off x="990812" y="4331526"/>
              <a:ext cx="2249922" cy="892552"/>
            </a:xfrm>
            <a:prstGeom prst="rect">
              <a:avLst/>
            </a:prstGeom>
            <a:noFill/>
          </p:spPr>
          <p:txBody>
            <a:bodyPr wrap="square" rtlCol="0">
              <a:spAutoFit/>
            </a:bodyPr>
            <a:lstStyle/>
            <a:p>
              <a:pPr algn="ctr" rtl="0"/>
              <a:r>
                <a:rPr lang="pt-BR" sz="2600">
                  <a:latin typeface="Amazon Ember" panose="020B0603020204020204" pitchFamily="34" charset="0"/>
                  <a:ea typeface="Amazon Ember" panose="020B0603020204020204" pitchFamily="34" charset="0"/>
                  <a:cs typeface="Amazon Ember" panose="020B0603020204020204" pitchFamily="34" charset="0"/>
                </a:rPr>
                <a:t>Amazon EC2 Auto Scaling</a:t>
              </a:r>
            </a:p>
          </p:txBody>
        </p:sp>
        <p:sp>
          <p:nvSpPr>
            <p:cNvPr id="47" name="Rectangle 46">
              <a:extLst>
                <a:ext uri="{FF2B5EF4-FFF2-40B4-BE49-F238E27FC236}">
                  <a16:creationId xmlns:a16="http://schemas.microsoft.com/office/drawing/2014/main" id="{CAA1FC41-07A3-4852-B777-EFACC5BA6BE1}"/>
                </a:ext>
              </a:extLst>
            </p:cNvPr>
            <p:cNvSpPr/>
            <p:nvPr/>
          </p:nvSpPr>
          <p:spPr>
            <a:xfrm>
              <a:off x="677252" y="1916492"/>
              <a:ext cx="2885749" cy="4045058"/>
            </a:xfrm>
            <a:prstGeom prst="rect">
              <a:avLst/>
            </a:prstGeom>
            <a:noFill/>
            <a:ln w="508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grpSp>
      <p:sp>
        <p:nvSpPr>
          <p:cNvPr id="52" name="Rectangle 51">
            <a:extLst>
              <a:ext uri="{FF2B5EF4-FFF2-40B4-BE49-F238E27FC236}">
                <a16:creationId xmlns:a16="http://schemas.microsoft.com/office/drawing/2014/main" id="{CAFEED07-931F-B24C-8775-78B6AF24FFB8}"/>
              </a:ext>
            </a:extLst>
          </p:cNvPr>
          <p:cNvSpPr/>
          <p:nvPr/>
        </p:nvSpPr>
        <p:spPr>
          <a:xfrm>
            <a:off x="4815090" y="1966595"/>
            <a:ext cx="5980189" cy="3293209"/>
          </a:xfrm>
          <a:prstGeom prst="rect">
            <a:avLst/>
          </a:prstGeom>
        </p:spPr>
        <p:txBody>
          <a:bodyPr wrap="square" rtlCol="0">
            <a:spAutoFit/>
          </a:bodyPr>
          <a:lstStyle/>
          <a:p>
            <a:pPr marL="412626" lvl="1" indent="-412626" rtl="0">
              <a:spcAft>
                <a:spcPts val="1200"/>
              </a:spcAft>
              <a:buClr>
                <a:schemeClr val="tx1">
                  <a:lumMod val="85000"/>
                  <a:lumOff val="15000"/>
                </a:schemeClr>
              </a:buClr>
              <a:buFont typeface="Arial" panose="020B0604020202020204" pitchFamily="34" charset="0"/>
              <a:buChar char="•"/>
            </a:pPr>
            <a:r>
              <a:rPr lang="pt-BR" sz="24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Executa ou encerra instâncias</a:t>
            </a:r>
            <a:r>
              <a:rPr lang="pt-BR" sz="2400" dirty="0">
                <a:solidFill>
                  <a:schemeClr val="accent2"/>
                </a:solidFill>
                <a:latin typeface="Amazon Ember Light" panose="020B0403020204020204" pitchFamily="34" charset="0"/>
                <a:ea typeface="Amazon Ember Light" panose="020B0403020204020204" pitchFamily="34" charset="0"/>
                <a:cs typeface="Amazon Ember Light" panose="020B0403020204020204" pitchFamily="34" charset="0"/>
              </a:rPr>
              <a:t> </a:t>
            </a:r>
            <a:r>
              <a:rPr lang="pt-BR" sz="24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rPr>
              <a:t>com base nas condições especificadas</a:t>
            </a:r>
          </a:p>
          <a:p>
            <a:pPr marL="412626" lvl="1" indent="-412626" rtl="0">
              <a:spcAft>
                <a:spcPts val="1200"/>
              </a:spcAft>
              <a:buClr>
                <a:schemeClr val="tx1">
                  <a:lumMod val="85000"/>
                  <a:lumOff val="15000"/>
                </a:schemeClr>
              </a:buClr>
              <a:buFont typeface="Arial" panose="020B0604020202020204" pitchFamily="34" charset="0"/>
              <a:buChar char="•"/>
            </a:pPr>
            <a:endParaRPr lang="en-US" sz="24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endParaRPr>
          </a:p>
          <a:p>
            <a:pPr marL="412626" lvl="1" indent="-412626" rtl="0">
              <a:spcAft>
                <a:spcPts val="1200"/>
              </a:spcAft>
              <a:buClr>
                <a:schemeClr val="tx1">
                  <a:lumMod val="85000"/>
                  <a:lumOff val="15000"/>
                </a:schemeClr>
              </a:buClr>
              <a:buFont typeface="Arial" panose="020B0604020202020204" pitchFamily="34" charset="0"/>
              <a:buChar char="•"/>
            </a:pPr>
            <a:r>
              <a:rPr lang="pt-BR" sz="24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Registra novas instâncias </a:t>
            </a:r>
            <a:r>
              <a:rPr lang="pt-BR" sz="24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rPr>
              <a:t>automaticamente com </a:t>
            </a:r>
            <a:r>
              <a:rPr lang="pt-BR" sz="2400" dirty="0" err="1">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rPr>
              <a:t>balanceadores</a:t>
            </a:r>
            <a:r>
              <a:rPr lang="pt-BR" sz="24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rPr>
              <a:t> de carga quando especificado</a:t>
            </a:r>
          </a:p>
          <a:p>
            <a:pPr marL="412626" lvl="1" indent="-412626" rtl="0">
              <a:spcAft>
                <a:spcPts val="1200"/>
              </a:spcAft>
              <a:buClr>
                <a:schemeClr val="tx1">
                  <a:lumMod val="85000"/>
                  <a:lumOff val="15000"/>
                </a:schemeClr>
              </a:buClr>
              <a:buFont typeface="Arial" panose="020B0604020202020204" pitchFamily="34" charset="0"/>
              <a:buChar char="•"/>
            </a:pPr>
            <a:endParaRPr lang="en-US" sz="2400" dirty="0">
              <a:latin typeface="Amazon Ember Light" panose="020B0403020204020204" pitchFamily="34" charset="0"/>
              <a:ea typeface="Amazon Ember Light" panose="020B0403020204020204" pitchFamily="34" charset="0"/>
              <a:cs typeface="Amazon Ember Light" panose="020B0403020204020204" pitchFamily="34" charset="0"/>
            </a:endParaRPr>
          </a:p>
          <a:p>
            <a:pPr marL="412626" lvl="1" indent="-412626" rtl="0">
              <a:spcAft>
                <a:spcPts val="1200"/>
              </a:spcAft>
              <a:buClr>
                <a:schemeClr val="tx1">
                  <a:lumMod val="85000"/>
                  <a:lumOff val="15000"/>
                </a:schemeClr>
              </a:buClr>
              <a:buFont typeface="Arial" panose="020B0604020202020204" pitchFamily="34" charset="0"/>
              <a:buChar char="•"/>
            </a:pPr>
            <a:r>
              <a:rPr lang="pt-BR" sz="24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rPr>
              <a:t>É possível executar </a:t>
            </a:r>
            <a:r>
              <a:rPr lang="pt-BR" sz="24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entre zonas de disponibilidade</a:t>
            </a:r>
          </a:p>
        </p:txBody>
      </p:sp>
    </p:spTree>
    <p:custDataLst>
      <p:tags r:id="rId1"/>
    </p:custDataLst>
    <p:extLst>
      <p:ext uri="{BB962C8B-B14F-4D97-AF65-F5344CB8AC3E}">
        <p14:creationId xmlns:p14="http://schemas.microsoft.com/office/powerpoint/2010/main" val="181834626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33780-451D-624F-B22F-AC4418A3F4D9}"/>
              </a:ext>
            </a:extLst>
          </p:cNvPr>
          <p:cNvSpPr>
            <a:spLocks noGrp="1"/>
          </p:cNvSpPr>
          <p:nvPr>
            <p:ph type="title"/>
          </p:nvPr>
        </p:nvSpPr>
        <p:spPr/>
        <p:txBody>
          <a:bodyPr rtlCol="0"/>
          <a:lstStyle/>
          <a:p>
            <a:pPr rtl="0"/>
            <a:r>
              <a:rPr lang="pt-BR"/>
              <a:t>Opções de escalabilidade</a:t>
            </a:r>
          </a:p>
        </p:txBody>
      </p:sp>
      <p:grpSp>
        <p:nvGrpSpPr>
          <p:cNvPr id="8" name="Group 7" descr="scheduled scaling lets you scale based on date and time and is good for predictable workloads like turning off development and test instances at night.">
            <a:extLst>
              <a:ext uri="{FF2B5EF4-FFF2-40B4-BE49-F238E27FC236}">
                <a16:creationId xmlns:a16="http://schemas.microsoft.com/office/drawing/2014/main" id="{E159F90F-2295-435E-B4BA-865157465902}"/>
              </a:ext>
            </a:extLst>
          </p:cNvPr>
          <p:cNvGrpSpPr/>
          <p:nvPr/>
        </p:nvGrpSpPr>
        <p:grpSpPr>
          <a:xfrm>
            <a:off x="361868" y="1657868"/>
            <a:ext cx="3657600" cy="4571745"/>
            <a:chOff x="361868" y="1657868"/>
            <a:chExt cx="3657600" cy="4571745"/>
          </a:xfrm>
        </p:grpSpPr>
        <p:sp>
          <p:nvSpPr>
            <p:cNvPr id="42" name="TextBox 41">
              <a:extLst>
                <a:ext uri="{FF2B5EF4-FFF2-40B4-BE49-F238E27FC236}">
                  <a16:creationId xmlns:a16="http://schemas.microsoft.com/office/drawing/2014/main" id="{CC975D3D-AD0B-5F43-B132-41DC6231B074}"/>
                </a:ext>
              </a:extLst>
            </p:cNvPr>
            <p:cNvSpPr txBox="1"/>
            <p:nvPr/>
          </p:nvSpPr>
          <p:spPr>
            <a:xfrm>
              <a:off x="449553" y="1657868"/>
              <a:ext cx="3527450" cy="400110"/>
            </a:xfrm>
            <a:prstGeom prst="rect">
              <a:avLst/>
            </a:prstGeom>
            <a:noFill/>
          </p:spPr>
          <p:txBody>
            <a:bodyPr wrap="square" rtlCol="0">
              <a:spAutoFit/>
            </a:bodyPr>
            <a:lstStyle/>
            <a:p>
              <a:pPr algn="ctr" rtl="0"/>
              <a:r>
                <a:rPr lang="pt-BR" sz="2000">
                  <a:latin typeface="Amazon Ember" panose="020B0603020204020204" pitchFamily="34" charset="0"/>
                  <a:ea typeface="Amazon Ember" panose="020B0603020204020204" pitchFamily="34" charset="0"/>
                  <a:cs typeface="Amazon Ember" panose="020B0603020204020204" pitchFamily="34" charset="0"/>
                </a:rPr>
                <a:t>Programada</a:t>
              </a:r>
            </a:p>
          </p:txBody>
        </p:sp>
        <p:sp>
          <p:nvSpPr>
            <p:cNvPr id="44" name="TextBox 43">
              <a:extLst>
                <a:ext uri="{FF2B5EF4-FFF2-40B4-BE49-F238E27FC236}">
                  <a16:creationId xmlns:a16="http://schemas.microsoft.com/office/drawing/2014/main" id="{4C70EDD6-E495-0F42-B747-4A5B56CFFBF6}"/>
                </a:ext>
              </a:extLst>
            </p:cNvPr>
            <p:cNvSpPr txBox="1"/>
            <p:nvPr/>
          </p:nvSpPr>
          <p:spPr>
            <a:xfrm>
              <a:off x="752774" y="2250923"/>
              <a:ext cx="2921006" cy="584775"/>
            </a:xfrm>
            <a:prstGeom prst="rect">
              <a:avLst/>
            </a:prstGeom>
            <a:noFill/>
          </p:spPr>
          <p:txBody>
            <a:bodyPr wrap="square" rtlCol="0">
              <a:spAutoFit/>
            </a:bodyPr>
            <a:lstStyle/>
            <a:p>
              <a:pPr algn="ctr" rtl="0"/>
              <a:r>
                <a:rPr lang="pt-BR" sz="1600" dirty="0">
                  <a:latin typeface="Amazon Ember Light" panose="020B0403020204020204" pitchFamily="34" charset="0"/>
                  <a:ea typeface="Amazon Ember Light" panose="020B0403020204020204" pitchFamily="34" charset="0"/>
                  <a:cs typeface="Amazon Ember Light" panose="020B0403020204020204" pitchFamily="34" charset="0"/>
                </a:rPr>
                <a:t>Boa para cargas de </a:t>
              </a:r>
              <a:r>
                <a:rPr lang="pt-BR" sz="1600" dirty="0" smtClean="0">
                  <a:latin typeface="Amazon Ember Light" panose="020B0403020204020204" pitchFamily="34" charset="0"/>
                  <a:ea typeface="Amazon Ember Light" panose="020B0403020204020204" pitchFamily="34" charset="0"/>
                  <a:cs typeface="Amazon Ember Light" panose="020B0403020204020204" pitchFamily="34" charset="0"/>
                </a:rPr>
                <a:t/>
              </a:r>
              <a:br>
                <a:rPr lang="pt-BR" sz="1600" dirty="0" smtClean="0">
                  <a:latin typeface="Amazon Ember Light" panose="020B0403020204020204" pitchFamily="34" charset="0"/>
                  <a:ea typeface="Amazon Ember Light" panose="020B0403020204020204" pitchFamily="34" charset="0"/>
                  <a:cs typeface="Amazon Ember Light" panose="020B0403020204020204" pitchFamily="34" charset="0"/>
                </a:rPr>
              </a:br>
              <a:r>
                <a:rPr lang="pt-BR" sz="1600" dirty="0" smtClean="0">
                  <a:latin typeface="Amazon Ember Light" panose="020B0403020204020204" pitchFamily="34" charset="0"/>
                  <a:ea typeface="Amazon Ember Light" panose="020B0403020204020204" pitchFamily="34" charset="0"/>
                  <a:cs typeface="Amazon Ember Light" panose="020B0403020204020204" pitchFamily="34" charset="0"/>
                </a:rPr>
                <a:t>trabalho </a:t>
              </a:r>
              <a:r>
                <a:rPr lang="pt-BR" sz="1600" dirty="0">
                  <a:latin typeface="Amazon Ember Light" panose="020B0403020204020204" pitchFamily="34" charset="0"/>
                  <a:ea typeface="Amazon Ember Light" panose="020B0403020204020204" pitchFamily="34" charset="0"/>
                  <a:cs typeface="Amazon Ember Light" panose="020B0403020204020204" pitchFamily="34" charset="0"/>
                </a:rPr>
                <a:t>previsíveis</a:t>
              </a:r>
              <a:endParaRPr lang="en-US" sz="16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46" name="TextBox 45">
              <a:extLst>
                <a:ext uri="{FF2B5EF4-FFF2-40B4-BE49-F238E27FC236}">
                  <a16:creationId xmlns:a16="http://schemas.microsoft.com/office/drawing/2014/main" id="{2CA5F235-6948-1B4F-8FC1-4100C69B9437}"/>
                </a:ext>
              </a:extLst>
            </p:cNvPr>
            <p:cNvSpPr txBox="1"/>
            <p:nvPr/>
          </p:nvSpPr>
          <p:spPr>
            <a:xfrm>
              <a:off x="598437" y="5148863"/>
              <a:ext cx="3184462" cy="830997"/>
            </a:xfrm>
            <a:prstGeom prst="rect">
              <a:avLst/>
            </a:prstGeom>
            <a:noFill/>
          </p:spPr>
          <p:txBody>
            <a:bodyPr wrap="square" rtlCol="0">
              <a:spAutoFit/>
            </a:bodyPr>
            <a:lstStyle/>
            <a:p>
              <a:pPr algn="ctr" rtl="0"/>
              <a:r>
                <a:rPr lang="pt-BR" sz="1600" dirty="0">
                  <a:solidFill>
                    <a:schemeClr val="accent6"/>
                  </a:solidFill>
                  <a:latin typeface="Amazon Ember" panose="020B0603020204020204" pitchFamily="34" charset="0"/>
                  <a:ea typeface="Amazon Ember" panose="020B0603020204020204" pitchFamily="34" charset="0"/>
                  <a:cs typeface="Amazon Ember" panose="020B0603020204020204" pitchFamily="34" charset="0"/>
                </a:rPr>
                <a:t>Caso de </a:t>
              </a:r>
              <a:r>
                <a:rPr lang="pt-BR" sz="1600" dirty="0" smtClean="0">
                  <a:solidFill>
                    <a:schemeClr val="accent6"/>
                  </a:solidFill>
                  <a:latin typeface="Amazon Ember" panose="020B0603020204020204" pitchFamily="34" charset="0"/>
                  <a:ea typeface="Amazon Ember" panose="020B0603020204020204" pitchFamily="34" charset="0"/>
                  <a:cs typeface="Amazon Ember" panose="020B0603020204020204" pitchFamily="34" charset="0"/>
                </a:rPr>
                <a:t>uso</a:t>
              </a:r>
              <a:r>
                <a:rPr lang="pt-BR" sz="1600" dirty="0" smtClean="0">
                  <a:ea typeface="Amazon Ember" panose="020B0603020204020204" pitchFamily="34" charset="0"/>
                  <a:cs typeface="Amazon Ember" panose="020B0603020204020204" pitchFamily="34" charset="0"/>
                </a:rPr>
                <a:t>:</a:t>
              </a:r>
              <a:r>
                <a:rPr lang="pt-BR" sz="1600" dirty="0" smtClean="0">
                  <a:solidFill>
                    <a:schemeClr val="accent6"/>
                  </a:solidFill>
                  <a:ea typeface="Amazon Ember" panose="020B0603020204020204" pitchFamily="34" charset="0"/>
                  <a:cs typeface="Amazon Ember" panose="020B0603020204020204" pitchFamily="34" charset="0"/>
                </a:rPr>
                <a:t> </a:t>
              </a:r>
              <a:r>
                <a:rPr lang="pt-BR" sz="1600" dirty="0">
                  <a:solidFill>
                    <a:schemeClr val="tx1">
                      <a:lumMod val="75000"/>
                      <a:lumOff val="25000"/>
                    </a:schemeClr>
                  </a:solidFill>
                  <a:ea typeface="Amazon Ember" panose="020B0603020204020204" pitchFamily="34" charset="0"/>
                  <a:cs typeface="Amazon Ember" panose="020B0603020204020204" pitchFamily="34" charset="0"/>
                </a:rPr>
                <a:t>desligamento de suas instâncias de desenvolvimento e teste à noite</a:t>
              </a:r>
            </a:p>
          </p:txBody>
        </p:sp>
        <p:grpSp>
          <p:nvGrpSpPr>
            <p:cNvPr id="47" name="Group 46">
              <a:extLst>
                <a:ext uri="{FF2B5EF4-FFF2-40B4-BE49-F238E27FC236}">
                  <a16:creationId xmlns:a16="http://schemas.microsoft.com/office/drawing/2014/main" id="{36A27B6E-A55A-0245-A030-EF757D3BC64B}"/>
                </a:ext>
              </a:extLst>
            </p:cNvPr>
            <p:cNvGrpSpPr/>
            <p:nvPr/>
          </p:nvGrpSpPr>
          <p:grpSpPr>
            <a:xfrm>
              <a:off x="934105" y="3026225"/>
              <a:ext cx="2558344" cy="1978301"/>
              <a:chOff x="869929" y="3170798"/>
              <a:chExt cx="2559010" cy="1978816"/>
            </a:xfrm>
          </p:grpSpPr>
          <p:grpSp>
            <p:nvGrpSpPr>
              <p:cNvPr id="48" name="Group 47">
                <a:extLst>
                  <a:ext uri="{FF2B5EF4-FFF2-40B4-BE49-F238E27FC236}">
                    <a16:creationId xmlns:a16="http://schemas.microsoft.com/office/drawing/2014/main" id="{21DC0157-5EDA-624F-A08E-EA593E3206CB}"/>
                  </a:ext>
                </a:extLst>
              </p:cNvPr>
              <p:cNvGrpSpPr/>
              <p:nvPr/>
            </p:nvGrpSpPr>
            <p:grpSpPr>
              <a:xfrm>
                <a:off x="1017594" y="3305923"/>
                <a:ext cx="2246426" cy="1647163"/>
                <a:chOff x="1017594" y="3179306"/>
                <a:chExt cx="2246426" cy="1647163"/>
              </a:xfrm>
            </p:grpSpPr>
            <p:sp>
              <p:nvSpPr>
                <p:cNvPr id="58" name="TextBox 57">
                  <a:extLst>
                    <a:ext uri="{FF2B5EF4-FFF2-40B4-BE49-F238E27FC236}">
                      <a16:creationId xmlns:a16="http://schemas.microsoft.com/office/drawing/2014/main" id="{871FF8BC-CBE2-824E-BF44-5DCBCB179E2F}"/>
                    </a:ext>
                  </a:extLst>
                </p:cNvPr>
                <p:cNvSpPr txBox="1"/>
                <p:nvPr/>
              </p:nvSpPr>
              <p:spPr>
                <a:xfrm>
                  <a:off x="1017594" y="4241542"/>
                  <a:ext cx="2246426" cy="584927"/>
                </a:xfrm>
                <a:prstGeom prst="rect">
                  <a:avLst/>
                </a:prstGeom>
                <a:noFill/>
              </p:spPr>
              <p:txBody>
                <a:bodyPr wrap="square" rtlCol="0">
                  <a:spAutoFit/>
                </a:bodyPr>
                <a:lstStyle/>
                <a:p>
                  <a:pPr algn="ctr" rtl="0"/>
                  <a:r>
                    <a:rPr lang="pt-BR" sz="1600">
                      <a:latin typeface="Amazon Ember Light" panose="020B0403020204020204" pitchFamily="34" charset="0"/>
                      <a:ea typeface="Amazon Ember Light" panose="020B0403020204020204" pitchFamily="34" charset="0"/>
                      <a:cs typeface="Amazon Ember Light" panose="020B0403020204020204" pitchFamily="34" charset="0"/>
                    </a:rPr>
                    <a:t>Dimensiona com base em data e hora</a:t>
                  </a:r>
                </a:p>
              </p:txBody>
            </p:sp>
            <p:pic>
              <p:nvPicPr>
                <p:cNvPr id="59" name="Picture 58">
                  <a:extLst>
                    <a:ext uri="{FF2B5EF4-FFF2-40B4-BE49-F238E27FC236}">
                      <a16:creationId xmlns:a16="http://schemas.microsoft.com/office/drawing/2014/main" id="{295C6BAF-0680-3B46-B1B3-5AA469EACD55}"/>
                    </a:ext>
                    <a:ext uri="{C183D7F6-B498-43B3-948B-1728B52AA6E4}">
                      <adec:decorative xmlns:adec="http://schemas.microsoft.com/office/drawing/2017/decorative" xmlns="" val="1"/>
                    </a:ext>
                  </a:extLst>
                </p:cNvPr>
                <p:cNvPicPr>
                  <a:picLocks noChangeAspect="1"/>
                </p:cNvPicPr>
                <p:nvPr/>
              </p:nvPicPr>
              <p:blipFill>
                <a:blip r:embed="rId4"/>
                <a:stretch>
                  <a:fillRect/>
                </a:stretch>
              </p:blipFill>
              <p:spPr>
                <a:xfrm>
                  <a:off x="1609689" y="3179306"/>
                  <a:ext cx="1062236" cy="1062236"/>
                </a:xfrm>
                <a:prstGeom prst="rect">
                  <a:avLst/>
                </a:prstGeom>
              </p:spPr>
            </p:pic>
          </p:grpSp>
          <p:sp>
            <p:nvSpPr>
              <p:cNvPr id="53" name="Rectangle 52">
                <a:extLst>
                  <a:ext uri="{FF2B5EF4-FFF2-40B4-BE49-F238E27FC236}">
                    <a16:creationId xmlns:a16="http://schemas.microsoft.com/office/drawing/2014/main" id="{F344B57F-0914-5D48-808B-4B745F72344D}"/>
                  </a:ext>
                </a:extLst>
              </p:cNvPr>
              <p:cNvSpPr/>
              <p:nvPr/>
            </p:nvSpPr>
            <p:spPr>
              <a:xfrm>
                <a:off x="869929" y="3170798"/>
                <a:ext cx="2559010" cy="1978816"/>
              </a:xfrm>
              <a:prstGeom prst="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rtl="0"/>
                <a:endParaRPr lang="en-US" sz="1600" dirty="0"/>
              </a:p>
            </p:txBody>
          </p:sp>
        </p:grpSp>
        <p:cxnSp>
          <p:nvCxnSpPr>
            <p:cNvPr id="9" name="Straight Connector 8">
              <a:extLst>
                <a:ext uri="{FF2B5EF4-FFF2-40B4-BE49-F238E27FC236}">
                  <a16:creationId xmlns:a16="http://schemas.microsoft.com/office/drawing/2014/main" id="{4CD960EF-F1B4-4586-A218-CE53F7AEA29D}"/>
                </a:ext>
                <a:ext uri="{C183D7F6-B498-43B3-948B-1728B52AA6E4}">
                  <adec:decorative xmlns:adec="http://schemas.microsoft.com/office/drawing/2017/decorative" xmlns="" val="1"/>
                </a:ext>
              </a:extLst>
            </p:cNvPr>
            <p:cNvCxnSpPr/>
            <p:nvPr/>
          </p:nvCxnSpPr>
          <p:spPr>
            <a:xfrm>
              <a:off x="361868" y="2134348"/>
              <a:ext cx="3657600" cy="0"/>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2614DD3C-F7B9-4185-800A-8E759CAAC4A5}"/>
                </a:ext>
                <a:ext uri="{C183D7F6-B498-43B3-948B-1728B52AA6E4}">
                  <adec:decorative xmlns:adec="http://schemas.microsoft.com/office/drawing/2017/decorative" xmlns="" val="1"/>
                </a:ext>
              </a:extLst>
            </p:cNvPr>
            <p:cNvCxnSpPr/>
            <p:nvPr/>
          </p:nvCxnSpPr>
          <p:spPr>
            <a:xfrm>
              <a:off x="361868" y="6229613"/>
              <a:ext cx="3657600" cy="0"/>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grpSp>
      <p:grpSp>
        <p:nvGrpSpPr>
          <p:cNvPr id="10" name="Group 9" descr="dynamic scaling supports target tracking and is good for changing conditions like scaling based on cpu utilization.">
            <a:extLst>
              <a:ext uri="{FF2B5EF4-FFF2-40B4-BE49-F238E27FC236}">
                <a16:creationId xmlns:a16="http://schemas.microsoft.com/office/drawing/2014/main" id="{E6F478AC-85AE-473A-A56F-EFD318803BB7}"/>
              </a:ext>
            </a:extLst>
          </p:cNvPr>
          <p:cNvGrpSpPr/>
          <p:nvPr/>
        </p:nvGrpSpPr>
        <p:grpSpPr>
          <a:xfrm>
            <a:off x="4351973" y="1657867"/>
            <a:ext cx="3657600" cy="4571741"/>
            <a:chOff x="4351973" y="1657867"/>
            <a:chExt cx="3657600" cy="4571741"/>
          </a:xfrm>
        </p:grpSpPr>
        <p:cxnSp>
          <p:nvCxnSpPr>
            <p:cNvPr id="55" name="Straight Connector 54">
              <a:extLst>
                <a:ext uri="{FF2B5EF4-FFF2-40B4-BE49-F238E27FC236}">
                  <a16:creationId xmlns:a16="http://schemas.microsoft.com/office/drawing/2014/main" id="{B5C1C2A4-D9A7-4326-B271-C7E5462F4714}"/>
                </a:ext>
                <a:ext uri="{C183D7F6-B498-43B3-948B-1728B52AA6E4}">
                  <adec:decorative xmlns:adec="http://schemas.microsoft.com/office/drawing/2017/decorative" xmlns="" val="1"/>
                </a:ext>
              </a:extLst>
            </p:cNvPr>
            <p:cNvCxnSpPr/>
            <p:nvPr/>
          </p:nvCxnSpPr>
          <p:spPr>
            <a:xfrm>
              <a:off x="4351973" y="6229608"/>
              <a:ext cx="3657600" cy="0"/>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CB975DCB-AD4F-8844-9D74-72C2BA6E9CAC}"/>
                </a:ext>
              </a:extLst>
            </p:cNvPr>
            <p:cNvSpPr txBox="1"/>
            <p:nvPr/>
          </p:nvSpPr>
          <p:spPr>
            <a:xfrm>
              <a:off x="4432937" y="1657867"/>
              <a:ext cx="3527450" cy="400110"/>
            </a:xfrm>
            <a:prstGeom prst="rect">
              <a:avLst/>
            </a:prstGeom>
            <a:noFill/>
          </p:spPr>
          <p:txBody>
            <a:bodyPr wrap="square" rtlCol="0">
              <a:spAutoFit/>
            </a:bodyPr>
            <a:lstStyle/>
            <a:p>
              <a:pPr algn="ctr" rtl="0"/>
              <a:r>
                <a:rPr lang="pt-BR" sz="2000">
                  <a:latin typeface="Amazon Ember" panose="020B0603020204020204" pitchFamily="34" charset="0"/>
                  <a:ea typeface="Amazon Ember" panose="020B0603020204020204" pitchFamily="34" charset="0"/>
                  <a:cs typeface="Amazon Ember" panose="020B0603020204020204" pitchFamily="34" charset="0"/>
                </a:rPr>
                <a:t>Dinâmica</a:t>
              </a:r>
            </a:p>
          </p:txBody>
        </p:sp>
        <p:sp>
          <p:nvSpPr>
            <p:cNvPr id="64" name="TextBox 63">
              <a:extLst>
                <a:ext uri="{FF2B5EF4-FFF2-40B4-BE49-F238E27FC236}">
                  <a16:creationId xmlns:a16="http://schemas.microsoft.com/office/drawing/2014/main" id="{17D30049-A600-5D41-B7C3-8E781B3331E8}"/>
                </a:ext>
              </a:extLst>
            </p:cNvPr>
            <p:cNvSpPr txBox="1"/>
            <p:nvPr/>
          </p:nvSpPr>
          <p:spPr>
            <a:xfrm>
              <a:off x="4720691" y="2235726"/>
              <a:ext cx="2951942" cy="584775"/>
            </a:xfrm>
            <a:prstGeom prst="rect">
              <a:avLst/>
            </a:prstGeom>
            <a:noFill/>
          </p:spPr>
          <p:txBody>
            <a:bodyPr wrap="square" rtlCol="0">
              <a:spAutoFit/>
            </a:bodyPr>
            <a:lstStyle/>
            <a:p>
              <a:pPr algn="ctr" rtl="0"/>
              <a:r>
                <a:rPr lang="pt-BR" sz="1600" dirty="0">
                  <a:latin typeface="Amazon Ember Light" panose="020B0403020204020204" pitchFamily="34" charset="0"/>
                  <a:ea typeface="Amazon Ember Light" panose="020B0403020204020204" pitchFamily="34" charset="0"/>
                  <a:cs typeface="Amazon Ember Light" panose="020B0403020204020204" pitchFamily="34" charset="0"/>
                </a:rPr>
                <a:t>Boa para mudanças </a:t>
              </a:r>
              <a:r>
                <a:rPr lang="pt-BR" sz="1600" dirty="0" smtClean="0">
                  <a:latin typeface="Amazon Ember Light" panose="020B0403020204020204" pitchFamily="34" charset="0"/>
                  <a:ea typeface="Amazon Ember Light" panose="020B0403020204020204" pitchFamily="34" charset="0"/>
                  <a:cs typeface="Amazon Ember Light" panose="020B0403020204020204" pitchFamily="34" charset="0"/>
                </a:rPr>
                <a:t/>
              </a:r>
              <a:br>
                <a:rPr lang="pt-BR" sz="1600" dirty="0" smtClean="0">
                  <a:latin typeface="Amazon Ember Light" panose="020B0403020204020204" pitchFamily="34" charset="0"/>
                  <a:ea typeface="Amazon Ember Light" panose="020B0403020204020204" pitchFamily="34" charset="0"/>
                  <a:cs typeface="Amazon Ember Light" panose="020B0403020204020204" pitchFamily="34" charset="0"/>
                </a:rPr>
              </a:br>
              <a:r>
                <a:rPr lang="pt-BR" sz="1600" dirty="0" smtClean="0">
                  <a:latin typeface="Amazon Ember Light" panose="020B0403020204020204" pitchFamily="34" charset="0"/>
                  <a:ea typeface="Amazon Ember Light" panose="020B0403020204020204" pitchFamily="34" charset="0"/>
                  <a:cs typeface="Amazon Ember Light" panose="020B0403020204020204" pitchFamily="34" charset="0"/>
                </a:rPr>
                <a:t>de </a:t>
              </a:r>
              <a:r>
                <a:rPr lang="pt-BR" sz="1600" dirty="0">
                  <a:latin typeface="Amazon Ember Light" panose="020B0403020204020204" pitchFamily="34" charset="0"/>
                  <a:ea typeface="Amazon Ember Light" panose="020B0403020204020204" pitchFamily="34" charset="0"/>
                  <a:cs typeface="Amazon Ember Light" panose="020B0403020204020204" pitchFamily="34" charset="0"/>
                </a:rPr>
                <a:t>condições</a:t>
              </a:r>
            </a:p>
          </p:txBody>
        </p:sp>
        <p:grpSp>
          <p:nvGrpSpPr>
            <p:cNvPr id="5" name="Group 4">
              <a:extLst>
                <a:ext uri="{FF2B5EF4-FFF2-40B4-BE49-F238E27FC236}">
                  <a16:creationId xmlns:a16="http://schemas.microsoft.com/office/drawing/2014/main" id="{4E8386C0-C011-4F99-BCD7-DBB79B0F4952}"/>
                </a:ext>
              </a:extLst>
            </p:cNvPr>
            <p:cNvGrpSpPr/>
            <p:nvPr/>
          </p:nvGrpSpPr>
          <p:grpSpPr>
            <a:xfrm>
              <a:off x="4917490" y="3026225"/>
              <a:ext cx="2558344" cy="1978301"/>
              <a:chOff x="4846050" y="3087762"/>
              <a:chExt cx="2558344" cy="1978301"/>
            </a:xfrm>
          </p:grpSpPr>
          <p:pic>
            <p:nvPicPr>
              <p:cNvPr id="65" name="Picture 64">
                <a:extLst>
                  <a:ext uri="{FF2B5EF4-FFF2-40B4-BE49-F238E27FC236}">
                    <a16:creationId xmlns:a16="http://schemas.microsoft.com/office/drawing/2014/main" id="{5BE9D721-70E5-7D4A-9E5C-09E461119EDF}"/>
                  </a:ext>
                  <a:ext uri="{C183D7F6-B498-43B3-948B-1728B52AA6E4}">
                    <adec:decorative xmlns:adec="http://schemas.microsoft.com/office/drawing/2017/decorative" xmlns="" val="1"/>
                  </a:ext>
                </a:extLst>
              </p:cNvPr>
              <p:cNvPicPr>
                <a:picLocks noChangeAspect="1"/>
              </p:cNvPicPr>
              <p:nvPr/>
            </p:nvPicPr>
            <p:blipFill>
              <a:blip r:embed="rId5"/>
              <a:stretch>
                <a:fillRect/>
              </a:stretch>
            </p:blipFill>
            <p:spPr>
              <a:xfrm>
                <a:off x="5701119" y="3325420"/>
                <a:ext cx="848206" cy="848206"/>
              </a:xfrm>
              <a:prstGeom prst="rect">
                <a:avLst/>
              </a:prstGeom>
            </p:spPr>
          </p:pic>
          <p:sp>
            <p:nvSpPr>
              <p:cNvPr id="68" name="TextBox 67">
                <a:extLst>
                  <a:ext uri="{FF2B5EF4-FFF2-40B4-BE49-F238E27FC236}">
                    <a16:creationId xmlns:a16="http://schemas.microsoft.com/office/drawing/2014/main" id="{8EA20E03-D0A1-8B41-8B43-DCFA6799727F}"/>
                  </a:ext>
                </a:extLst>
              </p:cNvPr>
              <p:cNvSpPr txBox="1"/>
              <p:nvPr/>
            </p:nvSpPr>
            <p:spPr>
              <a:xfrm>
                <a:off x="4908287" y="4284811"/>
                <a:ext cx="2402092" cy="584775"/>
              </a:xfrm>
              <a:prstGeom prst="rect">
                <a:avLst/>
              </a:prstGeom>
              <a:noFill/>
            </p:spPr>
            <p:txBody>
              <a:bodyPr wrap="square" rtlCol="0">
                <a:spAutoFit/>
              </a:bodyPr>
              <a:lstStyle/>
              <a:p>
                <a:pPr algn="ctr" rtl="0"/>
                <a:r>
                  <a:rPr lang="pt-BR" sz="1600" dirty="0">
                    <a:latin typeface="Amazon Ember Light" panose="020B0403020204020204" pitchFamily="34" charset="0"/>
                    <a:ea typeface="Amazon Ember Light" panose="020B0403020204020204" pitchFamily="34" charset="0"/>
                    <a:cs typeface="Amazon Ember Light" panose="020B0403020204020204" pitchFamily="34" charset="0"/>
                  </a:rPr>
                  <a:t>Compatível com monitoramento de alvo</a:t>
                </a:r>
              </a:p>
            </p:txBody>
          </p:sp>
          <p:sp>
            <p:nvSpPr>
              <p:cNvPr id="69" name="Rectangle 68">
                <a:extLst>
                  <a:ext uri="{FF2B5EF4-FFF2-40B4-BE49-F238E27FC236}">
                    <a16:creationId xmlns:a16="http://schemas.microsoft.com/office/drawing/2014/main" id="{8C6E0A30-B188-6840-B285-0CF24974EAE0}"/>
                  </a:ext>
                </a:extLst>
              </p:cNvPr>
              <p:cNvSpPr/>
              <p:nvPr/>
            </p:nvSpPr>
            <p:spPr>
              <a:xfrm>
                <a:off x="4846050" y="3087762"/>
                <a:ext cx="2558344" cy="1978301"/>
              </a:xfrm>
              <a:prstGeom prst="rect">
                <a:avLst/>
              </a:pr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rtl="0"/>
                <a:endParaRPr lang="en-US" sz="1600" dirty="0"/>
              </a:p>
            </p:txBody>
          </p:sp>
        </p:grpSp>
        <p:sp>
          <p:nvSpPr>
            <p:cNvPr id="67" name="TextBox 66">
              <a:extLst>
                <a:ext uri="{FF2B5EF4-FFF2-40B4-BE49-F238E27FC236}">
                  <a16:creationId xmlns:a16="http://schemas.microsoft.com/office/drawing/2014/main" id="{A11BCAEE-BD8F-E84C-856C-6209CA5BBB9F}"/>
                </a:ext>
              </a:extLst>
            </p:cNvPr>
            <p:cNvSpPr txBox="1"/>
            <p:nvPr/>
          </p:nvSpPr>
          <p:spPr>
            <a:xfrm>
              <a:off x="4441561" y="5148863"/>
              <a:ext cx="3510202" cy="584775"/>
            </a:xfrm>
            <a:prstGeom prst="rect">
              <a:avLst/>
            </a:prstGeom>
            <a:noFill/>
          </p:spPr>
          <p:txBody>
            <a:bodyPr wrap="square" rtlCol="0">
              <a:spAutoFit/>
            </a:bodyPr>
            <a:lstStyle/>
            <a:p>
              <a:pPr algn="ctr" rtl="0"/>
              <a:r>
                <a:rPr lang="pt-BR" sz="1600" dirty="0">
                  <a:solidFill>
                    <a:srgbClr val="00B0F0"/>
                  </a:solidFill>
                  <a:latin typeface="Amazon Ember" panose="020B0603020204020204" pitchFamily="34" charset="0"/>
                  <a:ea typeface="Amazon Ember" panose="020B0603020204020204" pitchFamily="34" charset="0"/>
                  <a:cs typeface="Amazon Ember" panose="020B0603020204020204" pitchFamily="34" charset="0"/>
                </a:rPr>
                <a:t>Caso de </a:t>
              </a:r>
              <a:r>
                <a:rPr lang="pt-BR" sz="1600" dirty="0" smtClean="0">
                  <a:solidFill>
                    <a:srgbClr val="00B0F0"/>
                  </a:solidFill>
                  <a:latin typeface="Amazon Ember" panose="020B0603020204020204" pitchFamily="34" charset="0"/>
                  <a:ea typeface="Amazon Ember" panose="020B0603020204020204" pitchFamily="34" charset="0"/>
                  <a:cs typeface="Amazon Ember" panose="020B0603020204020204" pitchFamily="34" charset="0"/>
                </a:rPr>
                <a:t>uso</a:t>
              </a:r>
              <a:r>
                <a:rPr lang="pt-BR" sz="1600" dirty="0" smtClean="0">
                  <a:ea typeface="Amazon Ember" panose="020B0603020204020204" pitchFamily="34" charset="0"/>
                  <a:cs typeface="Amazon Ember" panose="020B0603020204020204" pitchFamily="34" charset="0"/>
                </a:rPr>
                <a:t>:</a:t>
              </a:r>
              <a:r>
                <a:rPr lang="pt-BR" sz="1600" dirty="0" smtClean="0">
                  <a:solidFill>
                    <a:srgbClr val="00B0F0"/>
                  </a:solidFill>
                  <a:ea typeface="Amazon Ember" panose="020B0603020204020204" pitchFamily="34" charset="0"/>
                  <a:cs typeface="Amazon Ember" panose="020B0603020204020204" pitchFamily="34" charset="0"/>
                </a:rPr>
                <a:t> </a:t>
              </a:r>
              <a:r>
                <a:rPr lang="pt-BR" sz="1600" dirty="0">
                  <a:solidFill>
                    <a:schemeClr val="tx1">
                      <a:lumMod val="75000"/>
                      <a:lumOff val="25000"/>
                    </a:schemeClr>
                  </a:solidFill>
                  <a:ea typeface="Amazon Ember" panose="020B0603020204020204" pitchFamily="34" charset="0"/>
                  <a:cs typeface="Amazon Ember" panose="020B0603020204020204" pitchFamily="34" charset="0"/>
                </a:rPr>
                <a:t>escalabilidade baseada na utilização da CPU</a:t>
              </a:r>
            </a:p>
          </p:txBody>
        </p:sp>
        <p:cxnSp>
          <p:nvCxnSpPr>
            <p:cNvPr id="49" name="Straight Connector 48">
              <a:extLst>
                <a:ext uri="{FF2B5EF4-FFF2-40B4-BE49-F238E27FC236}">
                  <a16:creationId xmlns:a16="http://schemas.microsoft.com/office/drawing/2014/main" id="{66321BFA-5200-4CAF-A22F-54D0EA694778}"/>
                </a:ext>
                <a:ext uri="{C183D7F6-B498-43B3-948B-1728B52AA6E4}">
                  <adec:decorative xmlns:adec="http://schemas.microsoft.com/office/drawing/2017/decorative" xmlns="" val="1"/>
                </a:ext>
              </a:extLst>
            </p:cNvPr>
            <p:cNvCxnSpPr/>
            <p:nvPr/>
          </p:nvCxnSpPr>
          <p:spPr>
            <a:xfrm>
              <a:off x="4351973" y="2134343"/>
              <a:ext cx="3657600" cy="0"/>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grpSp>
      <p:grpSp>
        <p:nvGrpSpPr>
          <p:cNvPr id="11" name="Group 10" descr="predictive scaling lets you scale based on machine learning and is good for predicted demand like an increase in workload for an ecommerce website.">
            <a:extLst>
              <a:ext uri="{FF2B5EF4-FFF2-40B4-BE49-F238E27FC236}">
                <a16:creationId xmlns:a16="http://schemas.microsoft.com/office/drawing/2014/main" id="{CACE62A6-2EEE-4B70-AD61-3682524700C8}"/>
              </a:ext>
            </a:extLst>
          </p:cNvPr>
          <p:cNvGrpSpPr/>
          <p:nvPr/>
        </p:nvGrpSpPr>
        <p:grpSpPr>
          <a:xfrm>
            <a:off x="8286663" y="1657868"/>
            <a:ext cx="3657600" cy="4571735"/>
            <a:chOff x="8286663" y="1657868"/>
            <a:chExt cx="3657600" cy="4571735"/>
          </a:xfrm>
        </p:grpSpPr>
        <p:sp>
          <p:nvSpPr>
            <p:cNvPr id="15" name="TextBox 14">
              <a:extLst>
                <a:ext uri="{FF2B5EF4-FFF2-40B4-BE49-F238E27FC236}">
                  <a16:creationId xmlns:a16="http://schemas.microsoft.com/office/drawing/2014/main" id="{D27F808B-4C72-A94C-8C44-6E39DDD36F1D}"/>
                </a:ext>
              </a:extLst>
            </p:cNvPr>
            <p:cNvSpPr txBox="1"/>
            <p:nvPr/>
          </p:nvSpPr>
          <p:spPr>
            <a:xfrm>
              <a:off x="8357877" y="1657868"/>
              <a:ext cx="3527450" cy="400110"/>
            </a:xfrm>
            <a:prstGeom prst="rect">
              <a:avLst/>
            </a:prstGeom>
            <a:noFill/>
          </p:spPr>
          <p:txBody>
            <a:bodyPr wrap="square" rtlCol="0">
              <a:spAutoFit/>
            </a:bodyPr>
            <a:lstStyle/>
            <a:p>
              <a:pPr algn="ctr" rtl="0"/>
              <a:r>
                <a:rPr lang="pt-BR" sz="2000">
                  <a:latin typeface="Amazon Ember" panose="020B0603020204020204" pitchFamily="34" charset="0"/>
                  <a:ea typeface="Amazon Ember" panose="020B0603020204020204" pitchFamily="34" charset="0"/>
                  <a:cs typeface="Amazon Ember" panose="020B0603020204020204" pitchFamily="34" charset="0"/>
                </a:rPr>
                <a:t>Preditiva</a:t>
              </a:r>
            </a:p>
          </p:txBody>
        </p:sp>
        <p:grpSp>
          <p:nvGrpSpPr>
            <p:cNvPr id="6" name="Group 5">
              <a:extLst>
                <a:ext uri="{FF2B5EF4-FFF2-40B4-BE49-F238E27FC236}">
                  <a16:creationId xmlns:a16="http://schemas.microsoft.com/office/drawing/2014/main" id="{54B4772D-EC73-47C7-BC69-5874776C729A}"/>
                </a:ext>
              </a:extLst>
            </p:cNvPr>
            <p:cNvGrpSpPr/>
            <p:nvPr/>
          </p:nvGrpSpPr>
          <p:grpSpPr>
            <a:xfrm>
              <a:off x="8842429" y="3026225"/>
              <a:ext cx="2558344" cy="1978301"/>
              <a:chOff x="8770989" y="3087763"/>
              <a:chExt cx="2558344" cy="1978301"/>
            </a:xfrm>
          </p:grpSpPr>
          <p:pic>
            <p:nvPicPr>
              <p:cNvPr id="45" name="Picture 44">
                <a:extLst>
                  <a:ext uri="{FF2B5EF4-FFF2-40B4-BE49-F238E27FC236}">
                    <a16:creationId xmlns:a16="http://schemas.microsoft.com/office/drawing/2014/main" id="{7FA351B4-7C09-7C4A-B286-61399B0265F0}"/>
                  </a:ext>
                  <a:ext uri="{C183D7F6-B498-43B3-948B-1728B52AA6E4}">
                    <adec:decorative xmlns:adec="http://schemas.microsoft.com/office/drawing/2017/decorative" xmlns="" val="1"/>
                  </a:ext>
                </a:extLst>
              </p:cNvPr>
              <p:cNvPicPr>
                <a:picLocks noChangeAspect="1"/>
              </p:cNvPicPr>
              <p:nvPr/>
            </p:nvPicPr>
            <p:blipFill>
              <a:blip r:embed="rId6"/>
              <a:stretch>
                <a:fillRect/>
              </a:stretch>
            </p:blipFill>
            <p:spPr>
              <a:xfrm>
                <a:off x="9518714" y="3179372"/>
                <a:ext cx="1062894" cy="1062894"/>
              </a:xfrm>
              <a:prstGeom prst="rect">
                <a:avLst/>
              </a:prstGeom>
            </p:spPr>
          </p:pic>
          <p:sp>
            <p:nvSpPr>
              <p:cNvPr id="50" name="TextBox 49">
                <a:extLst>
                  <a:ext uri="{FF2B5EF4-FFF2-40B4-BE49-F238E27FC236}">
                    <a16:creationId xmlns:a16="http://schemas.microsoft.com/office/drawing/2014/main" id="{BB82B709-4C88-AF44-B865-804D376AD812}"/>
                  </a:ext>
                </a:extLst>
              </p:cNvPr>
              <p:cNvSpPr txBox="1"/>
              <p:nvPr/>
            </p:nvSpPr>
            <p:spPr>
              <a:xfrm>
                <a:off x="8770989" y="4155101"/>
                <a:ext cx="2558344" cy="830997"/>
              </a:xfrm>
              <a:prstGeom prst="rect">
                <a:avLst/>
              </a:prstGeom>
              <a:noFill/>
            </p:spPr>
            <p:txBody>
              <a:bodyPr wrap="square" rtlCol="0">
                <a:spAutoFit/>
              </a:bodyPr>
              <a:lstStyle/>
              <a:p>
                <a:pPr algn="ctr" rtl="0"/>
                <a:r>
                  <a:rPr lang="pt-BR" sz="1600" dirty="0">
                    <a:latin typeface="Amazon Ember Light" panose="020B0403020204020204" pitchFamily="34" charset="0"/>
                    <a:ea typeface="Amazon Ember Light" panose="020B0403020204020204" pitchFamily="34" charset="0"/>
                    <a:cs typeface="Amazon Ember Light" panose="020B0403020204020204" pitchFamily="34" charset="0"/>
                  </a:rPr>
                  <a:t>Dimensionamento baseado em </a:t>
                </a:r>
                <a:r>
                  <a:rPr lang="pt-BR" sz="1600" dirty="0" err="1">
                    <a:latin typeface="Amazon Ember Light" panose="020B0403020204020204" pitchFamily="34" charset="0"/>
                    <a:ea typeface="Amazon Ember Light" panose="020B0403020204020204" pitchFamily="34" charset="0"/>
                    <a:cs typeface="Amazon Ember Light" panose="020B0403020204020204" pitchFamily="34" charset="0"/>
                  </a:rPr>
                  <a:t>machine</a:t>
                </a:r>
                <a:r>
                  <a:rPr lang="pt-BR" sz="1600" dirty="0">
                    <a:latin typeface="Amazon Ember Light" panose="020B0403020204020204" pitchFamily="34" charset="0"/>
                    <a:ea typeface="Amazon Ember Light" panose="020B0403020204020204" pitchFamily="34" charset="0"/>
                    <a:cs typeface="Amazon Ember Light" panose="020B0403020204020204" pitchFamily="34" charset="0"/>
                  </a:rPr>
                  <a:t> </a:t>
                </a:r>
                <a:r>
                  <a:rPr lang="pt-BR" sz="1600" dirty="0" err="1">
                    <a:latin typeface="Amazon Ember Light" panose="020B0403020204020204" pitchFamily="34" charset="0"/>
                    <a:ea typeface="Amazon Ember Light" panose="020B0403020204020204" pitchFamily="34" charset="0"/>
                    <a:cs typeface="Amazon Ember Light" panose="020B0403020204020204" pitchFamily="34" charset="0"/>
                  </a:rPr>
                  <a:t>learning</a:t>
                </a:r>
                <a:endParaRPr lang="pt-BR" sz="16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51" name="Rectangle 50">
                <a:extLst>
                  <a:ext uri="{FF2B5EF4-FFF2-40B4-BE49-F238E27FC236}">
                    <a16:creationId xmlns:a16="http://schemas.microsoft.com/office/drawing/2014/main" id="{9C01569D-BB41-B54F-9FDE-E6B8D9181FA4}"/>
                  </a:ext>
                </a:extLst>
              </p:cNvPr>
              <p:cNvSpPr/>
              <p:nvPr/>
            </p:nvSpPr>
            <p:spPr>
              <a:xfrm>
                <a:off x="8770989" y="3087763"/>
                <a:ext cx="2558344" cy="1978301"/>
              </a:xfrm>
              <a:prstGeom prst="rect">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rtl="0"/>
                <a:endParaRPr lang="en-US" sz="1600" dirty="0"/>
              </a:p>
            </p:txBody>
          </p:sp>
        </p:grpSp>
        <p:sp>
          <p:nvSpPr>
            <p:cNvPr id="52" name="TextBox 51">
              <a:extLst>
                <a:ext uri="{FF2B5EF4-FFF2-40B4-BE49-F238E27FC236}">
                  <a16:creationId xmlns:a16="http://schemas.microsoft.com/office/drawing/2014/main" id="{15DEB892-A3FF-864B-A79E-46B1E6489DCC}"/>
                </a:ext>
              </a:extLst>
            </p:cNvPr>
            <p:cNvSpPr txBox="1"/>
            <p:nvPr/>
          </p:nvSpPr>
          <p:spPr>
            <a:xfrm>
              <a:off x="8719544" y="2236240"/>
              <a:ext cx="2804114" cy="338554"/>
            </a:xfrm>
            <a:prstGeom prst="rect">
              <a:avLst/>
            </a:prstGeom>
            <a:noFill/>
          </p:spPr>
          <p:txBody>
            <a:bodyPr wrap="square" rtlCol="0">
              <a:spAutoFit/>
            </a:bodyPr>
            <a:lstStyle/>
            <a:p>
              <a:pPr algn="ctr" rtl="0"/>
              <a:r>
                <a:rPr lang="pt-BR" sz="1600">
                  <a:latin typeface="Amazon Ember Light" panose="020B0403020204020204" pitchFamily="34" charset="0"/>
                  <a:ea typeface="Amazon Ember Light" panose="020B0403020204020204" pitchFamily="34" charset="0"/>
                  <a:cs typeface="Amazon Ember Light" panose="020B0403020204020204" pitchFamily="34" charset="0"/>
                </a:rPr>
                <a:t>Boa para a demanda prevista</a:t>
              </a:r>
            </a:p>
          </p:txBody>
        </p:sp>
        <p:sp>
          <p:nvSpPr>
            <p:cNvPr id="54" name="TextBox 53">
              <a:extLst>
                <a:ext uri="{FF2B5EF4-FFF2-40B4-BE49-F238E27FC236}">
                  <a16:creationId xmlns:a16="http://schemas.microsoft.com/office/drawing/2014/main" id="{3A3E78EB-29FC-F247-9D69-478D6EBC5CCE}"/>
                </a:ext>
              </a:extLst>
            </p:cNvPr>
            <p:cNvSpPr txBox="1"/>
            <p:nvPr/>
          </p:nvSpPr>
          <p:spPr>
            <a:xfrm>
              <a:off x="8366500" y="5148861"/>
              <a:ext cx="3510202" cy="1077218"/>
            </a:xfrm>
            <a:prstGeom prst="rect">
              <a:avLst/>
            </a:prstGeom>
            <a:noFill/>
          </p:spPr>
          <p:txBody>
            <a:bodyPr wrap="square" rtlCol="0">
              <a:spAutoFit/>
            </a:bodyPr>
            <a:lstStyle/>
            <a:p>
              <a:pPr algn="ctr" rtl="0"/>
              <a:r>
                <a:rPr lang="pt-BR" sz="16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Caso de uso</a:t>
              </a:r>
              <a:r>
                <a:rPr lang="pt-BR" sz="1600" dirty="0">
                  <a:ea typeface="Amazon Ember" panose="020B0603020204020204" pitchFamily="34" charset="0"/>
                  <a:cs typeface="Amazon Ember" panose="020B0603020204020204" pitchFamily="34" charset="0"/>
                </a:rPr>
                <a:t>:</a:t>
              </a:r>
              <a:r>
                <a:rPr lang="pt-BR" sz="1600" dirty="0">
                  <a:solidFill>
                    <a:srgbClr val="00B0F0"/>
                  </a:solidFill>
                  <a:ea typeface="Amazon Ember" panose="020B0603020204020204" pitchFamily="34" charset="0"/>
                  <a:cs typeface="Amazon Ember" panose="020B0603020204020204" pitchFamily="34" charset="0"/>
                </a:rPr>
                <a:t> </a:t>
              </a:r>
              <a:r>
                <a:rPr lang="pt-BR" sz="1600" dirty="0">
                  <a:solidFill>
                    <a:schemeClr val="tx1">
                      <a:lumMod val="75000"/>
                      <a:lumOff val="25000"/>
                    </a:schemeClr>
                  </a:solidFill>
                  <a:ea typeface="Amazon Ember" panose="020B0603020204020204" pitchFamily="34" charset="0"/>
                  <a:cs typeface="Amazon Ember" panose="020B0603020204020204" pitchFamily="34" charset="0"/>
                </a:rPr>
                <a:t>cuidados com aumento na carga de trabalho do site de comércio eletrônico durante um grande evento de vendas</a:t>
              </a:r>
            </a:p>
          </p:txBody>
        </p:sp>
        <p:cxnSp>
          <p:nvCxnSpPr>
            <p:cNvPr id="56" name="Straight Connector 55">
              <a:extLst>
                <a:ext uri="{FF2B5EF4-FFF2-40B4-BE49-F238E27FC236}">
                  <a16:creationId xmlns:a16="http://schemas.microsoft.com/office/drawing/2014/main" id="{2A622B2C-434D-49FD-A986-5E4F2B91055E}"/>
                </a:ext>
                <a:ext uri="{C183D7F6-B498-43B3-948B-1728B52AA6E4}">
                  <adec:decorative xmlns:adec="http://schemas.microsoft.com/office/drawing/2017/decorative" xmlns="" val="1"/>
                </a:ext>
              </a:extLst>
            </p:cNvPr>
            <p:cNvCxnSpPr/>
            <p:nvPr/>
          </p:nvCxnSpPr>
          <p:spPr>
            <a:xfrm>
              <a:off x="8286663" y="6229603"/>
              <a:ext cx="3657600" cy="0"/>
            </a:xfrm>
            <a:prstGeom prst="line">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C261A1F0-96C1-422F-8B69-A7FB88839865}"/>
                </a:ext>
                <a:ext uri="{C183D7F6-B498-43B3-948B-1728B52AA6E4}">
                  <adec:decorative xmlns:adec="http://schemas.microsoft.com/office/drawing/2017/decorative" xmlns="" val="1"/>
                </a:ext>
              </a:extLst>
            </p:cNvPr>
            <p:cNvCxnSpPr/>
            <p:nvPr/>
          </p:nvCxnSpPr>
          <p:spPr>
            <a:xfrm>
              <a:off x="8286663" y="2134338"/>
              <a:ext cx="3657600" cy="0"/>
            </a:xfrm>
            <a:prstGeom prst="line">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103823348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C985D7-00DC-48AF-B4AE-9933CF20BD5B}"/>
              </a:ext>
            </a:extLst>
          </p:cNvPr>
          <p:cNvSpPr>
            <a:spLocks noGrp="1"/>
          </p:cNvSpPr>
          <p:nvPr>
            <p:ph type="title"/>
          </p:nvPr>
        </p:nvSpPr>
        <p:spPr/>
        <p:txBody>
          <a:bodyPr rtlCol="0"/>
          <a:lstStyle/>
          <a:p>
            <a:pPr rtl="0"/>
            <a:r>
              <a:rPr lang="pt-BR" sz="3600" dirty="0"/>
              <a:t>Tipos de política de escalabilidade dinâmica</a:t>
            </a:r>
          </a:p>
        </p:txBody>
      </p:sp>
      <p:sp>
        <p:nvSpPr>
          <p:cNvPr id="18" name="Content Placeholder 17">
            <a:extLst>
              <a:ext uri="{FF2B5EF4-FFF2-40B4-BE49-F238E27FC236}">
                <a16:creationId xmlns:a16="http://schemas.microsoft.com/office/drawing/2014/main" id="{66050DFA-9E1B-4D77-AE95-28776C441111}"/>
              </a:ext>
            </a:extLst>
          </p:cNvPr>
          <p:cNvSpPr>
            <a:spLocks noGrp="1"/>
          </p:cNvSpPr>
          <p:nvPr>
            <p:ph idx="1"/>
          </p:nvPr>
        </p:nvSpPr>
        <p:spPr/>
        <p:txBody>
          <a:bodyPr rtlCol="0"/>
          <a:lstStyle/>
          <a:p>
            <a:pPr rtl="0">
              <a:lnSpc>
                <a:spcPct val="100000"/>
              </a:lnSpc>
              <a:buClr>
                <a:schemeClr val="tx1"/>
              </a:buClr>
            </a:pPr>
            <a:r>
              <a:rPr lang="pt-BR"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Escalabilidade simples</a:t>
            </a:r>
            <a:r>
              <a:rPr lang="pt-BR" dirty="0">
                <a:latin typeface="+mj-lt"/>
                <a:ea typeface="Amazon Ember" panose="020B0603020204020204" pitchFamily="34" charset="0"/>
                <a:cs typeface="Amazon Ember" panose="020B0603020204020204" pitchFamily="34" charset="0"/>
              </a:rPr>
              <a:t> – </a:t>
            </a:r>
            <a:r>
              <a:rPr lang="pt-BR" dirty="0"/>
              <a:t>ajuste de escalabilidade única </a:t>
            </a:r>
          </a:p>
          <a:p>
            <a:pPr lvl="1" rtl="0">
              <a:lnSpc>
                <a:spcPct val="100000"/>
              </a:lnSpc>
              <a:buClr>
                <a:schemeClr val="tx1"/>
              </a:buClr>
            </a:pPr>
            <a:r>
              <a:rPr lang="pt-BR" dirty="0">
                <a:latin typeface="+mj-lt"/>
                <a:ea typeface="Amazon Ember" panose="020B0603020204020204" pitchFamily="34" charset="0"/>
                <a:cs typeface="Amazon Ember" panose="020B0603020204020204" pitchFamily="34" charset="0"/>
              </a:rPr>
              <a:t>Exemplos de casos de uso: novas cargas de trabalho, picos de </a:t>
            </a:r>
            <a:r>
              <a:rPr lang="pt-BR" dirty="0" smtClean="0">
                <a:latin typeface="+mj-lt"/>
                <a:ea typeface="Amazon Ember" panose="020B0603020204020204" pitchFamily="34" charset="0"/>
                <a:cs typeface="Amazon Ember" panose="020B0603020204020204" pitchFamily="34" charset="0"/>
              </a:rPr>
              <a:t/>
            </a:r>
            <a:br>
              <a:rPr lang="pt-BR" dirty="0" smtClean="0">
                <a:latin typeface="+mj-lt"/>
                <a:ea typeface="Amazon Ember" panose="020B0603020204020204" pitchFamily="34" charset="0"/>
                <a:cs typeface="Amazon Ember" panose="020B0603020204020204" pitchFamily="34" charset="0"/>
              </a:rPr>
            </a:br>
            <a:r>
              <a:rPr lang="pt-BR" dirty="0" smtClean="0">
                <a:latin typeface="+mj-lt"/>
                <a:ea typeface="Amazon Ember" panose="020B0603020204020204" pitchFamily="34" charset="0"/>
                <a:cs typeface="Amazon Ember" panose="020B0603020204020204" pitchFamily="34" charset="0"/>
              </a:rPr>
              <a:t>cargas </a:t>
            </a:r>
            <a:r>
              <a:rPr lang="pt-BR" dirty="0">
                <a:latin typeface="+mj-lt"/>
                <a:ea typeface="Amazon Ember" panose="020B0603020204020204" pitchFamily="34" charset="0"/>
                <a:cs typeface="Amazon Ember" panose="020B0603020204020204" pitchFamily="34" charset="0"/>
              </a:rPr>
              <a:t>de trabalho</a:t>
            </a:r>
          </a:p>
          <a:p>
            <a:pPr rtl="0">
              <a:lnSpc>
                <a:spcPct val="100000"/>
              </a:lnSpc>
              <a:buClr>
                <a:schemeClr val="tx1"/>
              </a:buClr>
            </a:pPr>
            <a:r>
              <a:rPr lang="pt-BR"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Escalabilidade da etapa</a:t>
            </a:r>
            <a:r>
              <a:rPr lang="pt-BR" dirty="0">
                <a:ea typeface="Amazon Ember" panose="020B0603020204020204" pitchFamily="34" charset="0"/>
                <a:cs typeface="Amazon Ember" panose="020B0603020204020204" pitchFamily="34" charset="0"/>
              </a:rPr>
              <a:t> – </a:t>
            </a:r>
            <a:r>
              <a:rPr lang="pt-BR" dirty="0"/>
              <a:t>o ajuste depende do tamanho da violação do alarme</a:t>
            </a:r>
          </a:p>
          <a:p>
            <a:pPr lvl="1" rtl="0">
              <a:lnSpc>
                <a:spcPct val="100000"/>
              </a:lnSpc>
              <a:buClr>
                <a:schemeClr val="tx1"/>
              </a:buClr>
            </a:pPr>
            <a:r>
              <a:rPr lang="pt-BR" dirty="0"/>
              <a:t>Exemplo de caso de uso: cargas de trabalho previsíveis</a:t>
            </a:r>
          </a:p>
          <a:p>
            <a:pPr rtl="0">
              <a:lnSpc>
                <a:spcPct val="100000"/>
              </a:lnSpc>
              <a:buClr>
                <a:schemeClr val="tx1"/>
              </a:buClr>
            </a:pPr>
            <a:r>
              <a:rPr lang="pt-BR"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Escalabilidade de monitoramento de alvo </a:t>
            </a:r>
            <a:r>
              <a:rPr lang="pt-BR" dirty="0">
                <a:ea typeface="Amazon Ember" panose="020B0603020204020204" pitchFamily="34" charset="0"/>
                <a:cs typeface="Amazon Ember" panose="020B0603020204020204" pitchFamily="34" charset="0"/>
              </a:rPr>
              <a:t>– </a:t>
            </a:r>
            <a:r>
              <a:rPr lang="pt-BR" dirty="0"/>
              <a:t>valor de alvo para métrica específica </a:t>
            </a:r>
          </a:p>
          <a:p>
            <a:pPr lvl="1" rtl="0">
              <a:lnSpc>
                <a:spcPct val="100000"/>
              </a:lnSpc>
              <a:buClr>
                <a:schemeClr val="tx1"/>
              </a:buClr>
            </a:pPr>
            <a:r>
              <a:rPr lang="pt-BR" dirty="0"/>
              <a:t>Exemplo de caso de uso: aplicações escaláveis horizontalmente, como aplicações com carga balanceada e de processamento de dados em lote</a:t>
            </a:r>
          </a:p>
        </p:txBody>
      </p:sp>
    </p:spTree>
    <p:custDataLst>
      <p:tags r:id="rId1"/>
    </p:custDataLst>
    <p:extLst>
      <p:ext uri="{BB962C8B-B14F-4D97-AF65-F5344CB8AC3E}">
        <p14:creationId xmlns:p14="http://schemas.microsoft.com/office/powerpoint/2010/main" val="334580247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46EC7-6ABA-BA4C-8A8D-5D60434F7D2E}"/>
              </a:ext>
            </a:extLst>
          </p:cNvPr>
          <p:cNvSpPr>
            <a:spLocks noGrp="1"/>
          </p:cNvSpPr>
          <p:nvPr>
            <p:ph type="title"/>
          </p:nvPr>
        </p:nvSpPr>
        <p:spPr/>
        <p:txBody>
          <a:bodyPr rtlCol="0"/>
          <a:lstStyle/>
          <a:p>
            <a:pPr rtl="0"/>
            <a:r>
              <a:rPr lang="pt-BR"/>
              <a:t>Grupos de Auto Scaling</a:t>
            </a:r>
          </a:p>
        </p:txBody>
      </p:sp>
      <p:sp>
        <p:nvSpPr>
          <p:cNvPr id="5" name="Content Placeholder 2">
            <a:extLst>
              <a:ext uri="{FF2B5EF4-FFF2-40B4-BE49-F238E27FC236}">
                <a16:creationId xmlns:a16="http://schemas.microsoft.com/office/drawing/2014/main" id="{60D5F287-F426-0246-876F-C55E3E35C5DE}"/>
              </a:ext>
            </a:extLst>
          </p:cNvPr>
          <p:cNvSpPr>
            <a:spLocks noGrp="1"/>
          </p:cNvSpPr>
          <p:nvPr>
            <p:ph idx="1"/>
          </p:nvPr>
        </p:nvSpPr>
        <p:spPr/>
        <p:txBody>
          <a:bodyPr rtlCol="0">
            <a:normAutofit/>
          </a:bodyPr>
          <a:lstStyle/>
          <a:p>
            <a:pPr marL="0" indent="0" rtl="0">
              <a:buNone/>
            </a:pPr>
            <a:r>
              <a:rPr lang="pt-BR"/>
              <a:t>Um grupo de Auto Scaling define o seguinte: </a:t>
            </a:r>
          </a:p>
          <a:p>
            <a:pPr marL="457200" lvl="1" indent="-342900" rtl="0">
              <a:spcBef>
                <a:spcPts val="1200"/>
              </a:spcBef>
              <a:buClr>
                <a:schemeClr val="tx1">
                  <a:lumMod val="85000"/>
                  <a:lumOff val="15000"/>
                </a:schemeClr>
              </a:buClr>
            </a:pPr>
            <a:r>
              <a:rPr lang="pt-BR" sz="2800"/>
              <a:t>Capacidade mínima </a:t>
            </a:r>
          </a:p>
          <a:p>
            <a:pPr marL="457200" lvl="1" indent="-342900" rtl="0">
              <a:spcBef>
                <a:spcPts val="1200"/>
              </a:spcBef>
              <a:buClr>
                <a:schemeClr val="tx1">
                  <a:lumMod val="85000"/>
                  <a:lumOff val="15000"/>
                </a:schemeClr>
              </a:buClr>
            </a:pPr>
            <a:r>
              <a:rPr lang="pt-BR" sz="2800"/>
              <a:t>Capacidade máxima</a:t>
            </a:r>
          </a:p>
          <a:p>
            <a:pPr marL="457200" lvl="1" indent="-342900" rtl="0">
              <a:spcBef>
                <a:spcPts val="1200"/>
              </a:spcBef>
              <a:buClr>
                <a:schemeClr val="tx1">
                  <a:lumMod val="85000"/>
                  <a:lumOff val="15000"/>
                </a:schemeClr>
              </a:buClr>
            </a:pPr>
            <a:r>
              <a:rPr lang="pt-BR" sz="2800"/>
              <a:t>Capacidade desejada*</a:t>
            </a:r>
          </a:p>
          <a:p>
            <a:pPr marL="457200" lvl="1" indent="-342900" rtl="0">
              <a:spcBef>
                <a:spcPts val="1200"/>
              </a:spcBef>
              <a:buClr>
                <a:schemeClr val="tx1">
                  <a:lumMod val="85000"/>
                  <a:lumOff val="15000"/>
                </a:schemeClr>
              </a:buClr>
            </a:pPr>
            <a:endParaRPr lang="en-US" sz="2800" dirty="0"/>
          </a:p>
          <a:p>
            <a:pPr marL="457200" lvl="1" indent="-342900" rtl="0">
              <a:spcBef>
                <a:spcPts val="1200"/>
              </a:spcBef>
              <a:buClr>
                <a:schemeClr val="tx1">
                  <a:lumMod val="85000"/>
                  <a:lumOff val="15000"/>
                </a:schemeClr>
              </a:buClr>
            </a:pPr>
            <a:endParaRPr lang="en-US" sz="2800" dirty="0"/>
          </a:p>
          <a:p>
            <a:pPr marL="457200" lvl="1" indent="-342900" rtl="0">
              <a:spcBef>
                <a:spcPts val="1200"/>
              </a:spcBef>
              <a:buClr>
                <a:schemeClr val="tx1">
                  <a:lumMod val="85000"/>
                  <a:lumOff val="15000"/>
                </a:schemeClr>
              </a:buClr>
            </a:pPr>
            <a:endParaRPr lang="en-US" sz="2800" dirty="0"/>
          </a:p>
          <a:p>
            <a:pPr marL="114300" lvl="1" indent="0" rtl="0">
              <a:spcBef>
                <a:spcPts val="1200"/>
              </a:spcBef>
              <a:buClr>
                <a:schemeClr val="tx1">
                  <a:lumMod val="85000"/>
                  <a:lumOff val="15000"/>
                </a:schemeClr>
              </a:buClr>
              <a:buNone/>
            </a:pPr>
            <a:r>
              <a:rPr lang="pt-BR" sz="1600"/>
              <a:t>*A </a:t>
            </a:r>
            <a:r>
              <a:rPr lang="pt-BR" sz="160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capacidade desejada</a:t>
            </a:r>
            <a:r>
              <a:rPr lang="pt-BR" sz="1600"/>
              <a:t> reflete o número de instâncias que estão em execução e podem flutuar em resposta a eventos.</a:t>
            </a:r>
            <a:endParaRPr lang="en-US" sz="1333" dirty="0"/>
          </a:p>
        </p:txBody>
      </p:sp>
      <p:sp>
        <p:nvSpPr>
          <p:cNvPr id="30" name="TextBox 29">
            <a:extLst>
              <a:ext uri="{FF2B5EF4-FFF2-40B4-BE49-F238E27FC236}">
                <a16:creationId xmlns:a16="http://schemas.microsoft.com/office/drawing/2014/main" id="{4841C3BA-ACE6-4CEC-9D17-9D448BE65A40}"/>
              </a:ext>
              <a:ext uri="{C183D7F6-B498-43B3-948B-1728B52AA6E4}">
                <adec:decorative xmlns:adec="http://schemas.microsoft.com/office/drawing/2017/decorative" xmlns="" val="1"/>
              </a:ext>
            </a:extLst>
          </p:cNvPr>
          <p:cNvSpPr txBox="1"/>
          <p:nvPr/>
        </p:nvSpPr>
        <p:spPr>
          <a:xfrm>
            <a:off x="6719081" y="3096768"/>
            <a:ext cx="1725152" cy="523220"/>
          </a:xfrm>
          <a:prstGeom prst="rect">
            <a:avLst/>
          </a:prstGeom>
          <a:noFill/>
        </p:spPr>
        <p:txBody>
          <a:bodyPr wrap="none" rtlCol="0">
            <a:spAutoFit/>
          </a:bodyPr>
          <a:lstStyle/>
          <a:p>
            <a:pPr rtl="0"/>
            <a:r>
              <a:rPr lang="pt-BR" sz="28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Capacidade?</a:t>
            </a:r>
          </a:p>
        </p:txBody>
      </p:sp>
      <p:grpSp>
        <p:nvGrpSpPr>
          <p:cNvPr id="7" name="Group 6">
            <a:extLst>
              <a:ext uri="{FF2B5EF4-FFF2-40B4-BE49-F238E27FC236}">
                <a16:creationId xmlns:a16="http://schemas.microsoft.com/office/drawing/2014/main" id="{742BA778-DFE1-45A0-84A2-F5A6A7162DA9}"/>
              </a:ext>
              <a:ext uri="{C183D7F6-B498-43B3-948B-1728B52AA6E4}">
                <adec:decorative xmlns:adec="http://schemas.microsoft.com/office/drawing/2017/decorative" xmlns="" val="1"/>
              </a:ext>
            </a:extLst>
          </p:cNvPr>
          <p:cNvGrpSpPr/>
          <p:nvPr/>
        </p:nvGrpSpPr>
        <p:grpSpPr>
          <a:xfrm>
            <a:off x="8952530" y="1656239"/>
            <a:ext cx="2468880" cy="2240280"/>
            <a:chOff x="8952530" y="1656239"/>
            <a:chExt cx="2468880" cy="2240280"/>
          </a:xfrm>
        </p:grpSpPr>
        <p:sp>
          <p:nvSpPr>
            <p:cNvPr id="14" name="Rectangle 13">
              <a:extLst>
                <a:ext uri="{FF2B5EF4-FFF2-40B4-BE49-F238E27FC236}">
                  <a16:creationId xmlns:a16="http://schemas.microsoft.com/office/drawing/2014/main" id="{C51FC399-3CB7-4C14-89C9-E2A3CEA26B1A}"/>
                </a:ext>
              </a:extLst>
            </p:cNvPr>
            <p:cNvSpPr/>
            <p:nvPr/>
          </p:nvSpPr>
          <p:spPr>
            <a:xfrm>
              <a:off x="8952530" y="1656239"/>
              <a:ext cx="2468880" cy="2240280"/>
            </a:xfrm>
            <a:prstGeom prst="rect">
              <a:avLst/>
            </a:prstGeom>
            <a:noFill/>
            <a:ln w="12700" cap="flat" cmpd="sng" algn="ctr">
              <a:solidFill>
                <a:srgbClr val="007CBC"/>
              </a:solidFill>
              <a:prstDash val="dash"/>
              <a:miter lim="800000"/>
            </a:ln>
            <a:effectLst/>
          </p:spPr>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600" b="0" i="0" u="none" strike="noStrike" kern="0" cap="none" spc="0" normalizeH="0" noProof="0">
                  <a:ln>
                    <a:noFill/>
                  </a:ln>
                  <a:solidFill>
                    <a:srgbClr val="007CBC"/>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Zona de disponibilidade</a:t>
              </a:r>
            </a:p>
          </p:txBody>
        </p:sp>
        <p:sp>
          <p:nvSpPr>
            <p:cNvPr id="18" name="Rectangle 17">
              <a:extLst>
                <a:ext uri="{FF2B5EF4-FFF2-40B4-BE49-F238E27FC236}">
                  <a16:creationId xmlns:a16="http://schemas.microsoft.com/office/drawing/2014/main" id="{82BC5A7C-7A18-4AE0-8C7F-8CC89ED3ACD5}"/>
                </a:ext>
              </a:extLst>
            </p:cNvPr>
            <p:cNvSpPr/>
            <p:nvPr/>
          </p:nvSpPr>
          <p:spPr>
            <a:xfrm>
              <a:off x="9043970" y="2152573"/>
              <a:ext cx="2286000" cy="1645920"/>
            </a:xfrm>
            <a:prstGeom prst="rect">
              <a:avLst/>
            </a:prstGeom>
            <a:noFill/>
            <a:ln w="12700" cap="flat" cmpd="sng" algn="ctr">
              <a:solidFill>
                <a:srgbClr val="D86613"/>
              </a:solidFill>
              <a:prstDash val="dash"/>
              <a:miter lim="800000"/>
            </a:ln>
            <a:effectLst/>
          </p:spPr>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D86613"/>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D86613"/>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pt-BR" sz="1600" b="0" i="0" u="none" strike="noStrike" kern="0" cap="none" spc="0" normalizeH="0" noProof="0">
                  <a:ln>
                    <a:noFill/>
                  </a:ln>
                  <a:solidFill>
                    <a:srgbClr val="D86613"/>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Grupo de Auto Scaling</a:t>
              </a:r>
            </a:p>
          </p:txBody>
        </p:sp>
        <p:pic>
          <p:nvPicPr>
            <p:cNvPr id="19" name="Graphic 18">
              <a:extLst>
                <a:ext uri="{FF2B5EF4-FFF2-40B4-BE49-F238E27FC236}">
                  <a16:creationId xmlns:a16="http://schemas.microsoft.com/office/drawing/2014/main" id="{6CBAE788-9FD3-4C3D-A3EC-F4360E03C451}"/>
                </a:ext>
                <a:ext uri="{C183D7F6-B498-43B3-948B-1728B52AA6E4}">
                  <adec:decorative xmlns:adec="http://schemas.microsoft.com/office/drawing/2017/decorative" xmlns="" val="1"/>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9958370" y="2152573"/>
              <a:ext cx="457200" cy="457200"/>
            </a:xfrm>
            <a:prstGeom prst="rect">
              <a:avLst/>
            </a:prstGeom>
          </p:spPr>
        </p:pic>
        <p:pic>
          <p:nvPicPr>
            <p:cNvPr id="21" name="Graphic 20">
              <a:extLst>
                <a:ext uri="{FF2B5EF4-FFF2-40B4-BE49-F238E27FC236}">
                  <a16:creationId xmlns:a16="http://schemas.microsoft.com/office/drawing/2014/main" id="{2D89605B-34CA-4D0A-BC15-0EC037008C48}"/>
                </a:ext>
                <a:ext uri="{C183D7F6-B498-43B3-948B-1728B52AA6E4}">
                  <adec:decorative xmlns:adec="http://schemas.microsoft.com/office/drawing/2017/decorative" xmlns="" val="1"/>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9914826" y="3090587"/>
              <a:ext cx="548640" cy="548640"/>
            </a:xfrm>
            <a:prstGeom prst="rect">
              <a:avLst/>
            </a:prstGeom>
          </p:spPr>
        </p:pic>
        <p:grpSp>
          <p:nvGrpSpPr>
            <p:cNvPr id="6" name="Group 5">
              <a:extLst>
                <a:ext uri="{FF2B5EF4-FFF2-40B4-BE49-F238E27FC236}">
                  <a16:creationId xmlns:a16="http://schemas.microsoft.com/office/drawing/2014/main" id="{E7067EB7-6DD6-4A88-8DFF-ED5E246E62C9}"/>
                </a:ext>
              </a:extLst>
            </p:cNvPr>
            <p:cNvGrpSpPr/>
            <p:nvPr/>
          </p:nvGrpSpPr>
          <p:grpSpPr>
            <a:xfrm>
              <a:off x="9152826" y="3044867"/>
              <a:ext cx="640080" cy="640080"/>
              <a:chOff x="10014976" y="3190738"/>
              <a:chExt cx="640080" cy="640080"/>
            </a:xfrm>
          </p:grpSpPr>
          <p:pic>
            <p:nvPicPr>
              <p:cNvPr id="13" name="Graphic 12">
                <a:extLst>
                  <a:ext uri="{FF2B5EF4-FFF2-40B4-BE49-F238E27FC236}">
                    <a16:creationId xmlns:a16="http://schemas.microsoft.com/office/drawing/2014/main" id="{E75223DC-ECC8-4347-B66F-BAB48077E846}"/>
                  </a:ext>
                  <a:ext uri="{C183D7F6-B498-43B3-948B-1728B52AA6E4}">
                    <adec:decorative xmlns:adec="http://schemas.microsoft.com/office/drawing/2017/decorative" xmlns="" val="1"/>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10065050" y="3249168"/>
                <a:ext cx="548640" cy="548640"/>
              </a:xfrm>
              <a:prstGeom prst="rect">
                <a:avLst/>
              </a:prstGeom>
            </p:spPr>
          </p:pic>
          <p:sp>
            <p:nvSpPr>
              <p:cNvPr id="15" name="Rectangle 14">
                <a:extLst>
                  <a:ext uri="{FF2B5EF4-FFF2-40B4-BE49-F238E27FC236}">
                    <a16:creationId xmlns:a16="http://schemas.microsoft.com/office/drawing/2014/main" id="{26DC5099-271F-452B-935E-85B091716FAB}"/>
                  </a:ext>
                </a:extLst>
              </p:cNvPr>
              <p:cNvSpPr/>
              <p:nvPr/>
            </p:nvSpPr>
            <p:spPr>
              <a:xfrm>
                <a:off x="10014976" y="3190738"/>
                <a:ext cx="640080" cy="640080"/>
              </a:xfrm>
              <a:prstGeom prst="rect">
                <a:avLst/>
              </a:prstGeom>
              <a:solidFill>
                <a:schemeClr val="accent2">
                  <a:lumMod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grpSp>
        <p:grpSp>
          <p:nvGrpSpPr>
            <p:cNvPr id="16" name="Group 15">
              <a:extLst>
                <a:ext uri="{FF2B5EF4-FFF2-40B4-BE49-F238E27FC236}">
                  <a16:creationId xmlns:a16="http://schemas.microsoft.com/office/drawing/2014/main" id="{59EC70EF-07EF-4BE8-8EF8-01CD93021FE4}"/>
                </a:ext>
              </a:extLst>
            </p:cNvPr>
            <p:cNvGrpSpPr/>
            <p:nvPr/>
          </p:nvGrpSpPr>
          <p:grpSpPr>
            <a:xfrm>
              <a:off x="10585386" y="3044867"/>
              <a:ext cx="640080" cy="640080"/>
              <a:chOff x="10014976" y="3190738"/>
              <a:chExt cx="640080" cy="640080"/>
            </a:xfrm>
          </p:grpSpPr>
          <p:pic>
            <p:nvPicPr>
              <p:cNvPr id="17" name="Graphic 16">
                <a:extLst>
                  <a:ext uri="{FF2B5EF4-FFF2-40B4-BE49-F238E27FC236}">
                    <a16:creationId xmlns:a16="http://schemas.microsoft.com/office/drawing/2014/main" id="{4D73E428-08FC-4F80-AAD0-026F25798A30}"/>
                  </a:ext>
                  <a:ext uri="{C183D7F6-B498-43B3-948B-1728B52AA6E4}">
                    <adec:decorative xmlns:adec="http://schemas.microsoft.com/office/drawing/2017/decorative" xmlns="" val="1"/>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10065050" y="3249168"/>
                <a:ext cx="548640" cy="548640"/>
              </a:xfrm>
              <a:prstGeom prst="rect">
                <a:avLst/>
              </a:prstGeom>
            </p:spPr>
          </p:pic>
          <p:sp>
            <p:nvSpPr>
              <p:cNvPr id="20" name="Rectangle 19">
                <a:extLst>
                  <a:ext uri="{FF2B5EF4-FFF2-40B4-BE49-F238E27FC236}">
                    <a16:creationId xmlns:a16="http://schemas.microsoft.com/office/drawing/2014/main" id="{B193A042-1D1A-4212-80ED-7793D4990E4E}"/>
                  </a:ext>
                </a:extLst>
              </p:cNvPr>
              <p:cNvSpPr/>
              <p:nvPr/>
            </p:nvSpPr>
            <p:spPr>
              <a:xfrm>
                <a:off x="10014976" y="3190738"/>
                <a:ext cx="640080" cy="640080"/>
              </a:xfrm>
              <a:prstGeom prst="rect">
                <a:avLst/>
              </a:prstGeom>
              <a:solidFill>
                <a:schemeClr val="accent2">
                  <a:lumMod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grpSp>
      </p:grpSp>
    </p:spTree>
    <p:custDataLst>
      <p:tags r:id="rId1"/>
    </p:custDataLst>
    <p:extLst>
      <p:ext uri="{BB962C8B-B14F-4D97-AF65-F5344CB8AC3E}">
        <p14:creationId xmlns:p14="http://schemas.microsoft.com/office/powerpoint/2010/main" val="23769942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C8F1FA8-3041-7248-93C9-34B011AE9429}"/>
              </a:ext>
            </a:extLst>
          </p:cNvPr>
          <p:cNvSpPr>
            <a:spLocks noGrp="1"/>
          </p:cNvSpPr>
          <p:nvPr>
            <p:ph type="title"/>
          </p:nvPr>
        </p:nvSpPr>
        <p:spPr>
          <a:xfrm>
            <a:off x="419100" y="365125"/>
            <a:ext cx="7617560" cy="474119"/>
          </a:xfrm>
        </p:spPr>
        <p:txBody>
          <a:bodyPr rtlCol="0"/>
          <a:lstStyle/>
          <a:p>
            <a:pPr rtl="0"/>
            <a:r>
              <a:rPr lang="pt-BR" sz="3600" dirty="0" err="1"/>
              <a:t>Amazon</a:t>
            </a:r>
            <a:r>
              <a:rPr lang="pt-BR" sz="3600" dirty="0"/>
              <a:t> EC2 Auto </a:t>
            </a:r>
            <a:r>
              <a:rPr lang="pt-BR" sz="3600" dirty="0" err="1"/>
              <a:t>Scaling</a:t>
            </a:r>
            <a:r>
              <a:rPr lang="pt-BR" sz="3600" dirty="0"/>
              <a:t>: </a:t>
            </a:r>
            <a:r>
              <a:rPr lang="pt-BR" sz="3600" dirty="0" smtClean="0"/>
              <a:t/>
            </a:r>
            <a:br>
              <a:rPr lang="pt-BR" sz="3600" dirty="0" smtClean="0"/>
            </a:br>
            <a:r>
              <a:rPr lang="pt-BR" sz="3600" dirty="0" smtClean="0"/>
              <a:t>opções </a:t>
            </a:r>
            <a:r>
              <a:rPr lang="pt-BR" sz="3600" dirty="0"/>
              <a:t>de compra</a:t>
            </a:r>
          </a:p>
        </p:txBody>
      </p:sp>
      <p:grpSp>
        <p:nvGrpSpPr>
          <p:cNvPr id="15" name="Group 14" descr="when you configure an auto scaling group, you can specify the ec2 instance types and what percentage of capacity should be fulfilled with on-demand, reserved, and spot instances.">
            <a:extLst>
              <a:ext uri="{FF2B5EF4-FFF2-40B4-BE49-F238E27FC236}">
                <a16:creationId xmlns:a16="http://schemas.microsoft.com/office/drawing/2014/main" id="{4D440526-1CCE-4A2F-B561-FA124BC26E53}"/>
              </a:ext>
            </a:extLst>
          </p:cNvPr>
          <p:cNvGrpSpPr/>
          <p:nvPr/>
        </p:nvGrpSpPr>
        <p:grpSpPr>
          <a:xfrm>
            <a:off x="1683896" y="1511923"/>
            <a:ext cx="9541354" cy="4642355"/>
            <a:chOff x="1330136" y="1274179"/>
            <a:chExt cx="9541354" cy="4642355"/>
          </a:xfrm>
        </p:grpSpPr>
        <p:grpSp>
          <p:nvGrpSpPr>
            <p:cNvPr id="6" name="Group 5">
              <a:extLst>
                <a:ext uri="{FF2B5EF4-FFF2-40B4-BE49-F238E27FC236}">
                  <a16:creationId xmlns:a16="http://schemas.microsoft.com/office/drawing/2014/main" id="{BE3B785B-F79E-294B-8824-9303E118731B}"/>
                </a:ext>
              </a:extLst>
            </p:cNvPr>
            <p:cNvGrpSpPr/>
            <p:nvPr/>
          </p:nvGrpSpPr>
          <p:grpSpPr>
            <a:xfrm>
              <a:off x="2090270" y="3996965"/>
              <a:ext cx="1433105" cy="1919569"/>
              <a:chOff x="585566" y="4374447"/>
              <a:chExt cx="1433478" cy="1920069"/>
            </a:xfrm>
          </p:grpSpPr>
          <p:pic>
            <p:nvPicPr>
              <p:cNvPr id="7" name="Picture 6">
                <a:extLst>
                  <a:ext uri="{FF2B5EF4-FFF2-40B4-BE49-F238E27FC236}">
                    <a16:creationId xmlns:a16="http://schemas.microsoft.com/office/drawing/2014/main" id="{B0839D47-35AD-3540-9C75-C22ADF14A021}"/>
                  </a:ext>
                  <a:ext uri="{C183D7F6-B498-43B3-948B-1728B52AA6E4}">
                    <adec:decorative xmlns:adec="http://schemas.microsoft.com/office/drawing/2017/decorative" xmlns="" val="1"/>
                  </a:ext>
                </a:extLst>
              </p:cNvPr>
              <p:cNvPicPr>
                <a:picLocks noChangeAspect="1"/>
              </p:cNvPicPr>
              <p:nvPr/>
            </p:nvPicPr>
            <p:blipFill>
              <a:blip r:embed="rId4"/>
              <a:stretch>
                <a:fillRect/>
              </a:stretch>
            </p:blipFill>
            <p:spPr>
              <a:xfrm>
                <a:off x="766616" y="4781604"/>
                <a:ext cx="1071379" cy="1071379"/>
              </a:xfrm>
              <a:prstGeom prst="rect">
                <a:avLst/>
              </a:prstGeom>
              <a:ln>
                <a:solidFill>
                  <a:schemeClr val="accent5"/>
                </a:solidFill>
              </a:ln>
            </p:spPr>
          </p:pic>
          <p:sp>
            <p:nvSpPr>
              <p:cNvPr id="8" name="Rectangle 7">
                <a:extLst>
                  <a:ext uri="{FF2B5EF4-FFF2-40B4-BE49-F238E27FC236}">
                    <a16:creationId xmlns:a16="http://schemas.microsoft.com/office/drawing/2014/main" id="{CE43AFD1-3687-754B-B231-B1A1CF6DDA47}"/>
                  </a:ext>
                </a:extLst>
              </p:cNvPr>
              <p:cNvSpPr/>
              <p:nvPr/>
            </p:nvSpPr>
            <p:spPr>
              <a:xfrm>
                <a:off x="585566" y="4374447"/>
                <a:ext cx="1433478" cy="1920069"/>
              </a:xfrm>
              <a:prstGeom prst="rect">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sz="1797" dirty="0"/>
              </a:p>
            </p:txBody>
          </p:sp>
        </p:grpSp>
        <p:grpSp>
          <p:nvGrpSpPr>
            <p:cNvPr id="9" name="Group 8">
              <a:extLst>
                <a:ext uri="{FF2B5EF4-FFF2-40B4-BE49-F238E27FC236}">
                  <a16:creationId xmlns:a16="http://schemas.microsoft.com/office/drawing/2014/main" id="{4B3DECBD-ADE2-C242-926B-3463AB27CF42}"/>
                </a:ext>
              </a:extLst>
            </p:cNvPr>
            <p:cNvGrpSpPr/>
            <p:nvPr/>
          </p:nvGrpSpPr>
          <p:grpSpPr>
            <a:xfrm>
              <a:off x="8663940" y="3996965"/>
              <a:ext cx="1433104" cy="1919569"/>
              <a:chOff x="7994782" y="4374447"/>
              <a:chExt cx="1433477" cy="1920069"/>
            </a:xfrm>
          </p:grpSpPr>
          <p:pic>
            <p:nvPicPr>
              <p:cNvPr id="10" name="Picture 9">
                <a:extLst>
                  <a:ext uri="{FF2B5EF4-FFF2-40B4-BE49-F238E27FC236}">
                    <a16:creationId xmlns:a16="http://schemas.microsoft.com/office/drawing/2014/main" id="{F9FDAD0A-2408-2246-9819-F81F247E742B}"/>
                  </a:ext>
                  <a:ext uri="{C183D7F6-B498-43B3-948B-1728B52AA6E4}">
                    <adec:decorative xmlns:adec="http://schemas.microsoft.com/office/drawing/2017/decorative" xmlns="" val="1"/>
                  </a:ext>
                </a:extLst>
              </p:cNvPr>
              <p:cNvPicPr>
                <a:picLocks noChangeAspect="1"/>
              </p:cNvPicPr>
              <p:nvPr/>
            </p:nvPicPr>
            <p:blipFill>
              <a:blip r:embed="rId5"/>
              <a:stretch>
                <a:fillRect/>
              </a:stretch>
            </p:blipFill>
            <p:spPr>
              <a:xfrm>
                <a:off x="8175832" y="4781604"/>
                <a:ext cx="1071379" cy="1071379"/>
              </a:xfrm>
              <a:prstGeom prst="rect">
                <a:avLst/>
              </a:prstGeom>
              <a:ln>
                <a:solidFill>
                  <a:schemeClr val="accent5"/>
                </a:solidFill>
              </a:ln>
            </p:spPr>
          </p:pic>
          <p:sp>
            <p:nvSpPr>
              <p:cNvPr id="11" name="Rectangle 10">
                <a:extLst>
                  <a:ext uri="{FF2B5EF4-FFF2-40B4-BE49-F238E27FC236}">
                    <a16:creationId xmlns:a16="http://schemas.microsoft.com/office/drawing/2014/main" id="{C3867FB3-719C-2A46-AC5E-8F3377C27880}"/>
                  </a:ext>
                </a:extLst>
              </p:cNvPr>
              <p:cNvSpPr/>
              <p:nvPr/>
            </p:nvSpPr>
            <p:spPr>
              <a:xfrm>
                <a:off x="7994782" y="4374447"/>
                <a:ext cx="1433477" cy="1920069"/>
              </a:xfrm>
              <a:prstGeom prst="rect">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sz="1797" dirty="0"/>
              </a:p>
            </p:txBody>
          </p:sp>
        </p:grpSp>
        <p:cxnSp>
          <p:nvCxnSpPr>
            <p:cNvPr id="20" name="Elbow Connector 19">
              <a:extLst>
                <a:ext uri="{FF2B5EF4-FFF2-40B4-BE49-F238E27FC236}">
                  <a16:creationId xmlns:a16="http://schemas.microsoft.com/office/drawing/2014/main" id="{0E5F7F0D-6AB7-BC43-B650-BC6DAF06C214}"/>
                </a:ext>
              </a:extLst>
            </p:cNvPr>
            <p:cNvCxnSpPr>
              <a:cxnSpLocks/>
              <a:stCxn id="8" idx="0"/>
              <a:endCxn id="24" idx="1"/>
            </p:cNvCxnSpPr>
            <p:nvPr/>
          </p:nvCxnSpPr>
          <p:spPr>
            <a:xfrm rot="5400000" flipH="1" flipV="1">
              <a:off x="2629722" y="2319960"/>
              <a:ext cx="1854106" cy="1499905"/>
            </a:xfrm>
            <a:prstGeom prst="bentConnector2">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4EFA2943-FDB2-4349-9415-AF5590046C87}"/>
                </a:ext>
              </a:extLst>
            </p:cNvPr>
            <p:cNvSpPr/>
            <p:nvPr/>
          </p:nvSpPr>
          <p:spPr>
            <a:xfrm>
              <a:off x="1330136" y="3143704"/>
              <a:ext cx="2976592" cy="707630"/>
            </a:xfrm>
            <a:prstGeom prst="rect">
              <a:avLst/>
            </a:prstGeom>
            <a:solidFill>
              <a:schemeClr val="bg1"/>
            </a:solidFill>
          </p:spPr>
          <p:txBody>
            <a:bodyPr wrap="square" rtlCol="0">
              <a:spAutoFit/>
            </a:bodyPr>
            <a:lstStyle/>
            <a:p>
              <a:pPr marL="0" lvl="1" algn="ctr" rtl="0"/>
              <a:r>
                <a:rPr lang="pt-BR" sz="1999">
                  <a:solidFill>
                    <a:schemeClr val="tx1">
                      <a:lumMod val="75000"/>
                      <a:lumOff val="25000"/>
                    </a:schemeClr>
                  </a:solidFill>
                  <a:latin typeface="Amazon Ember" panose="020B0603020204020204" pitchFamily="34" charset="0"/>
                  <a:ea typeface="Amazon Ember" panose="020B0603020204020204" pitchFamily="34" charset="0"/>
                  <a:cs typeface="Amazon Ember" panose="020B0603020204020204" pitchFamily="34" charset="0"/>
                </a:rPr>
                <a:t>Instâncias sob demanda ou instâncias reservadas</a:t>
              </a:r>
            </a:p>
          </p:txBody>
        </p:sp>
        <p:cxnSp>
          <p:nvCxnSpPr>
            <p:cNvPr id="22" name="Elbow Connector 21">
              <a:extLst>
                <a:ext uri="{FF2B5EF4-FFF2-40B4-BE49-F238E27FC236}">
                  <a16:creationId xmlns:a16="http://schemas.microsoft.com/office/drawing/2014/main" id="{637D5449-C935-1F46-9D54-DF2BD4F70011}"/>
                </a:ext>
              </a:extLst>
            </p:cNvPr>
            <p:cNvCxnSpPr>
              <a:cxnSpLocks/>
              <a:stCxn id="11" idx="0"/>
              <a:endCxn id="24" idx="3"/>
            </p:cNvCxnSpPr>
            <p:nvPr/>
          </p:nvCxnSpPr>
          <p:spPr>
            <a:xfrm rot="16200000" flipV="1">
              <a:off x="7745357" y="2361830"/>
              <a:ext cx="1854106" cy="1416164"/>
            </a:xfrm>
            <a:prstGeom prst="bentConnector2">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B73FFC27-4E27-9B47-9A79-C0F0331160A7}"/>
                </a:ext>
              </a:extLst>
            </p:cNvPr>
            <p:cNvSpPr/>
            <p:nvPr/>
          </p:nvSpPr>
          <p:spPr>
            <a:xfrm>
              <a:off x="7889497" y="3366715"/>
              <a:ext cx="2981993" cy="400006"/>
            </a:xfrm>
            <a:prstGeom prst="rect">
              <a:avLst/>
            </a:prstGeom>
            <a:solidFill>
              <a:schemeClr val="bg1"/>
            </a:solidFill>
          </p:spPr>
          <p:txBody>
            <a:bodyPr wrap="square" rtlCol="0">
              <a:spAutoFit/>
            </a:bodyPr>
            <a:lstStyle/>
            <a:p>
              <a:pPr marL="0" lvl="1" algn="ctr" rtl="0"/>
              <a:r>
                <a:rPr lang="pt-BR" sz="1999">
                  <a:solidFill>
                    <a:schemeClr val="tx1">
                      <a:lumMod val="75000"/>
                      <a:lumOff val="25000"/>
                    </a:schemeClr>
                  </a:solidFill>
                  <a:latin typeface="Amazon Ember" panose="020B0603020204020204" pitchFamily="34" charset="0"/>
                  <a:ea typeface="Amazon Ember" panose="020B0603020204020204" pitchFamily="34" charset="0"/>
                  <a:cs typeface="Amazon Ember" panose="020B0603020204020204" pitchFamily="34" charset="0"/>
                </a:rPr>
                <a:t>Instâncias spot</a:t>
              </a:r>
            </a:p>
          </p:txBody>
        </p:sp>
        <p:sp>
          <p:nvSpPr>
            <p:cNvPr id="24" name="Rectangle 23">
              <a:extLst>
                <a:ext uri="{FF2B5EF4-FFF2-40B4-BE49-F238E27FC236}">
                  <a16:creationId xmlns:a16="http://schemas.microsoft.com/office/drawing/2014/main" id="{EC68EC77-C73F-494F-A132-1C7003639D5E}"/>
                </a:ext>
              </a:extLst>
            </p:cNvPr>
            <p:cNvSpPr/>
            <p:nvPr/>
          </p:nvSpPr>
          <p:spPr>
            <a:xfrm>
              <a:off x="4306728" y="1274179"/>
              <a:ext cx="3657600" cy="1737360"/>
            </a:xfrm>
            <a:prstGeom prst="rect">
              <a:avLst/>
            </a:prstGeom>
            <a:noFill/>
            <a:ln w="12700" cap="flat" cmpd="sng" algn="ctr">
              <a:solidFill>
                <a:srgbClr val="D86613"/>
              </a:solidFill>
              <a:prstDash val="dash"/>
              <a:miter lim="800000"/>
            </a:ln>
            <a:effectLst/>
          </p:spPr>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D86613"/>
                </a:solidFill>
                <a:effectLst/>
                <a:uLnTx/>
                <a:uFillTx/>
                <a:latin typeface="Arial" panose="020B060402020202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D86613"/>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pt-BR" sz="1600" b="0" i="0" u="none" strike="noStrike" kern="0" cap="none" spc="0" normalizeH="0" noProof="0">
                  <a:ln>
                    <a:noFill/>
                  </a:ln>
                  <a:solidFill>
                    <a:srgbClr val="D86613"/>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Grupo de Auto Scaling</a:t>
              </a:r>
            </a:p>
          </p:txBody>
        </p:sp>
        <p:pic>
          <p:nvPicPr>
            <p:cNvPr id="25" name="Graphic 24">
              <a:extLst>
                <a:ext uri="{FF2B5EF4-FFF2-40B4-BE49-F238E27FC236}">
                  <a16:creationId xmlns:a16="http://schemas.microsoft.com/office/drawing/2014/main" id="{94442515-E3F6-47D7-BA07-D58D3C04519E}"/>
                </a:ext>
                <a:ext uri="{C183D7F6-B498-43B3-948B-1728B52AA6E4}">
                  <adec:decorative xmlns:adec="http://schemas.microsoft.com/office/drawing/2017/decorative" xmlns="" val="1"/>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5906928" y="1274179"/>
              <a:ext cx="457200" cy="457200"/>
            </a:xfrm>
            <a:prstGeom prst="rect">
              <a:avLst/>
            </a:prstGeom>
          </p:spPr>
        </p:pic>
        <p:grpSp>
          <p:nvGrpSpPr>
            <p:cNvPr id="35" name="Group 34">
              <a:extLst>
                <a:ext uri="{FF2B5EF4-FFF2-40B4-BE49-F238E27FC236}">
                  <a16:creationId xmlns:a16="http://schemas.microsoft.com/office/drawing/2014/main" id="{1B27261F-C4C9-432C-A270-A925045434E4}"/>
                </a:ext>
              </a:extLst>
            </p:cNvPr>
            <p:cNvGrpSpPr/>
            <p:nvPr/>
          </p:nvGrpSpPr>
          <p:grpSpPr>
            <a:xfrm>
              <a:off x="4588157" y="2172654"/>
              <a:ext cx="3094743" cy="640080"/>
              <a:chOff x="4668416" y="2172654"/>
              <a:chExt cx="3094743" cy="640080"/>
            </a:xfrm>
          </p:grpSpPr>
          <p:pic>
            <p:nvPicPr>
              <p:cNvPr id="26" name="Graphic 25">
                <a:extLst>
                  <a:ext uri="{FF2B5EF4-FFF2-40B4-BE49-F238E27FC236}">
                    <a16:creationId xmlns:a16="http://schemas.microsoft.com/office/drawing/2014/main" id="{72E9CAE8-F82F-4613-B32A-B1814CBAE3BF}"/>
                  </a:ext>
                  <a:ext uri="{C183D7F6-B498-43B3-948B-1728B52AA6E4}">
                    <adec:decorative xmlns:adec="http://schemas.microsoft.com/office/drawing/2017/decorative" xmlns="" val="1"/>
                  </a:ext>
                </a:extLst>
              </p:cNvPr>
              <p:cNvPicPr>
                <a:picLocks noChangeAspect="1"/>
              </p:cNvPicPr>
              <p:nvPr/>
            </p:nvPicPr>
            <p:blipFill>
              <a:blip r:embed="rId8">
                <a:extLst>
                  <a:ext uri="{96DAC541-7B7A-43D3-8B79-37D633B846F1}">
                    <asvg:svgBlip xmlns:asvg="http://schemas.microsoft.com/office/drawing/2016/SVG/main" xmlns="" r:embed="rId9"/>
                  </a:ext>
                </a:extLst>
              </a:blip>
              <a:stretch>
                <a:fillRect/>
              </a:stretch>
            </p:blipFill>
            <p:spPr>
              <a:xfrm>
                <a:off x="4668416" y="2218374"/>
                <a:ext cx="548640" cy="548640"/>
              </a:xfrm>
              <a:prstGeom prst="rect">
                <a:avLst/>
              </a:prstGeom>
            </p:spPr>
          </p:pic>
          <p:pic>
            <p:nvPicPr>
              <p:cNvPr id="29" name="Graphic 28">
                <a:extLst>
                  <a:ext uri="{FF2B5EF4-FFF2-40B4-BE49-F238E27FC236}">
                    <a16:creationId xmlns:a16="http://schemas.microsoft.com/office/drawing/2014/main" id="{FF324130-64FC-442E-A65B-9CA543FA06C2}"/>
                  </a:ext>
                  <a:ext uri="{C183D7F6-B498-43B3-948B-1728B52AA6E4}">
                    <adec:decorative xmlns:adec="http://schemas.microsoft.com/office/drawing/2017/decorative" xmlns="" val="1"/>
                  </a:ext>
                </a:extLst>
              </p:cNvPr>
              <p:cNvPicPr>
                <a:picLocks noChangeAspect="1"/>
              </p:cNvPicPr>
              <p:nvPr/>
            </p:nvPicPr>
            <p:blipFill>
              <a:blip r:embed="rId8">
                <a:extLst>
                  <a:ext uri="{96DAC541-7B7A-43D3-8B79-37D633B846F1}">
                    <asvg:svgBlip xmlns:asvg="http://schemas.microsoft.com/office/drawing/2016/SVG/main" xmlns="" r:embed="rId9"/>
                  </a:ext>
                </a:extLst>
              </a:blip>
              <a:stretch>
                <a:fillRect/>
              </a:stretch>
            </p:blipFill>
            <p:spPr>
              <a:xfrm>
                <a:off x="7214519" y="2218374"/>
                <a:ext cx="548640" cy="548640"/>
              </a:xfrm>
              <a:prstGeom prst="rect">
                <a:avLst/>
              </a:prstGeom>
            </p:spPr>
          </p:pic>
          <p:grpSp>
            <p:nvGrpSpPr>
              <p:cNvPr id="31" name="Group 30">
                <a:extLst>
                  <a:ext uri="{FF2B5EF4-FFF2-40B4-BE49-F238E27FC236}">
                    <a16:creationId xmlns:a16="http://schemas.microsoft.com/office/drawing/2014/main" id="{A2B58AEC-678E-41FE-9E8C-F7AD1E111635}"/>
                  </a:ext>
                </a:extLst>
              </p:cNvPr>
              <p:cNvGrpSpPr/>
              <p:nvPr/>
            </p:nvGrpSpPr>
            <p:grpSpPr>
              <a:xfrm>
                <a:off x="5456157" y="2172654"/>
                <a:ext cx="640080" cy="640080"/>
                <a:chOff x="5416772" y="2172654"/>
                <a:chExt cx="640080" cy="640080"/>
              </a:xfrm>
            </p:grpSpPr>
            <p:pic>
              <p:nvPicPr>
                <p:cNvPr id="27" name="Graphic 26">
                  <a:extLst>
                    <a:ext uri="{FF2B5EF4-FFF2-40B4-BE49-F238E27FC236}">
                      <a16:creationId xmlns:a16="http://schemas.microsoft.com/office/drawing/2014/main" id="{73793A37-75C6-4428-AA4B-84B9424F9237}"/>
                    </a:ext>
                    <a:ext uri="{C183D7F6-B498-43B3-948B-1728B52AA6E4}">
                      <adec:decorative xmlns:adec="http://schemas.microsoft.com/office/drawing/2017/decorative" xmlns="" val="1"/>
                    </a:ext>
                  </a:extLst>
                </p:cNvPr>
                <p:cNvPicPr>
                  <a:picLocks noChangeAspect="1"/>
                </p:cNvPicPr>
                <p:nvPr/>
              </p:nvPicPr>
              <p:blipFill>
                <a:blip r:embed="rId8">
                  <a:extLst>
                    <a:ext uri="{96DAC541-7B7A-43D3-8B79-37D633B846F1}">
                      <asvg:svgBlip xmlns:asvg="http://schemas.microsoft.com/office/drawing/2016/SVG/main" xmlns="" r:embed="rId9"/>
                    </a:ext>
                  </a:extLst>
                </a:blip>
                <a:stretch>
                  <a:fillRect/>
                </a:stretch>
              </p:blipFill>
              <p:spPr>
                <a:xfrm>
                  <a:off x="5462492" y="2218374"/>
                  <a:ext cx="548640" cy="548640"/>
                </a:xfrm>
                <a:prstGeom prst="rect">
                  <a:avLst/>
                </a:prstGeom>
              </p:spPr>
            </p:pic>
            <p:sp>
              <p:nvSpPr>
                <p:cNvPr id="3" name="Rectangle 2">
                  <a:extLst>
                    <a:ext uri="{FF2B5EF4-FFF2-40B4-BE49-F238E27FC236}">
                      <a16:creationId xmlns:a16="http://schemas.microsoft.com/office/drawing/2014/main" id="{53C103B9-133A-4A20-886F-FC1ADF6439CC}"/>
                    </a:ext>
                  </a:extLst>
                </p:cNvPr>
                <p:cNvSpPr/>
                <p:nvPr/>
              </p:nvSpPr>
              <p:spPr>
                <a:xfrm>
                  <a:off x="5416772" y="2172654"/>
                  <a:ext cx="640080" cy="640080"/>
                </a:xfrm>
                <a:prstGeom prst="rect">
                  <a:avLst/>
                </a:prstGeom>
                <a:solidFill>
                  <a:schemeClr val="accent2">
                    <a:lumMod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grpSp>
          <p:grpSp>
            <p:nvGrpSpPr>
              <p:cNvPr id="32" name="Group 31">
                <a:extLst>
                  <a:ext uri="{FF2B5EF4-FFF2-40B4-BE49-F238E27FC236}">
                    <a16:creationId xmlns:a16="http://schemas.microsoft.com/office/drawing/2014/main" id="{6082B983-ECDD-4334-A553-A8257F26C51A}"/>
                  </a:ext>
                </a:extLst>
              </p:cNvPr>
              <p:cNvGrpSpPr/>
              <p:nvPr/>
            </p:nvGrpSpPr>
            <p:grpSpPr>
              <a:xfrm>
                <a:off x="6335338" y="2172654"/>
                <a:ext cx="640080" cy="640080"/>
                <a:chOff x="5416772" y="2172654"/>
                <a:chExt cx="640080" cy="640080"/>
              </a:xfrm>
            </p:grpSpPr>
            <p:pic>
              <p:nvPicPr>
                <p:cNvPr id="33" name="Graphic 32">
                  <a:extLst>
                    <a:ext uri="{FF2B5EF4-FFF2-40B4-BE49-F238E27FC236}">
                      <a16:creationId xmlns:a16="http://schemas.microsoft.com/office/drawing/2014/main" id="{FB88B6C2-2410-4E17-BEED-CCDCF3355782}"/>
                    </a:ext>
                    <a:ext uri="{C183D7F6-B498-43B3-948B-1728B52AA6E4}">
                      <adec:decorative xmlns:adec="http://schemas.microsoft.com/office/drawing/2017/decorative" xmlns="" val="1"/>
                    </a:ext>
                  </a:extLst>
                </p:cNvPr>
                <p:cNvPicPr>
                  <a:picLocks noChangeAspect="1"/>
                </p:cNvPicPr>
                <p:nvPr/>
              </p:nvPicPr>
              <p:blipFill>
                <a:blip r:embed="rId8">
                  <a:extLst>
                    <a:ext uri="{96DAC541-7B7A-43D3-8B79-37D633B846F1}">
                      <asvg:svgBlip xmlns:asvg="http://schemas.microsoft.com/office/drawing/2016/SVG/main" xmlns="" r:embed="rId9"/>
                    </a:ext>
                  </a:extLst>
                </a:blip>
                <a:stretch>
                  <a:fillRect/>
                </a:stretch>
              </p:blipFill>
              <p:spPr>
                <a:xfrm>
                  <a:off x="5462492" y="2218374"/>
                  <a:ext cx="548640" cy="548640"/>
                </a:xfrm>
                <a:prstGeom prst="rect">
                  <a:avLst/>
                </a:prstGeom>
              </p:spPr>
            </p:pic>
            <p:sp>
              <p:nvSpPr>
                <p:cNvPr id="34" name="Rectangle 33">
                  <a:extLst>
                    <a:ext uri="{FF2B5EF4-FFF2-40B4-BE49-F238E27FC236}">
                      <a16:creationId xmlns:a16="http://schemas.microsoft.com/office/drawing/2014/main" id="{DF6F5DC7-6791-4A42-AE99-5A1B210CA152}"/>
                    </a:ext>
                  </a:extLst>
                </p:cNvPr>
                <p:cNvSpPr/>
                <p:nvPr/>
              </p:nvSpPr>
              <p:spPr>
                <a:xfrm>
                  <a:off x="5416772" y="2172654"/>
                  <a:ext cx="640080" cy="640080"/>
                </a:xfrm>
                <a:prstGeom prst="rect">
                  <a:avLst/>
                </a:prstGeom>
                <a:solidFill>
                  <a:schemeClr val="accent2">
                    <a:lumMod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grpSp>
        </p:grpSp>
      </p:grpSp>
    </p:spTree>
    <p:custDataLst>
      <p:tags r:id="rId1"/>
    </p:custDataLst>
    <p:extLst>
      <p:ext uri="{BB962C8B-B14F-4D97-AF65-F5344CB8AC3E}">
        <p14:creationId xmlns:p14="http://schemas.microsoft.com/office/powerpoint/2010/main" val="161678314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4FA9E0-07D5-9142-8E0E-0184882244F3}"/>
              </a:ext>
            </a:extLst>
          </p:cNvPr>
          <p:cNvSpPr>
            <a:spLocks noGrp="1"/>
          </p:cNvSpPr>
          <p:nvPr>
            <p:ph type="title"/>
          </p:nvPr>
        </p:nvSpPr>
        <p:spPr/>
        <p:txBody>
          <a:bodyPr rtlCol="0"/>
          <a:lstStyle/>
          <a:p>
            <a:pPr rtl="0"/>
            <a:r>
              <a:rPr lang="pt-BR" sz="3600" dirty="0"/>
              <a:t>Considerações sobre escalabilidade automática</a:t>
            </a:r>
          </a:p>
        </p:txBody>
      </p:sp>
      <p:sp>
        <p:nvSpPr>
          <p:cNvPr id="7" name="Content Placeholder 6">
            <a:extLst>
              <a:ext uri="{FF2B5EF4-FFF2-40B4-BE49-F238E27FC236}">
                <a16:creationId xmlns:a16="http://schemas.microsoft.com/office/drawing/2014/main" id="{9E6C506E-0027-4821-BEAB-DCA411C1C545}"/>
              </a:ext>
            </a:extLst>
          </p:cNvPr>
          <p:cNvSpPr>
            <a:spLocks noGrp="1"/>
          </p:cNvSpPr>
          <p:nvPr>
            <p:ph idx="1"/>
          </p:nvPr>
        </p:nvSpPr>
        <p:spPr>
          <a:xfrm>
            <a:off x="419100" y="1463040"/>
            <a:ext cx="11353800" cy="4893309"/>
          </a:xfrm>
        </p:spPr>
        <p:txBody>
          <a:bodyPr rtlCol="0"/>
          <a:lstStyle/>
          <a:p>
            <a:pPr rtl="0">
              <a:buClr>
                <a:schemeClr val="tx1"/>
              </a:buClr>
            </a:pPr>
            <a:r>
              <a:rPr lang="pt-BR"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Vários tipos</a:t>
            </a:r>
            <a:r>
              <a:rPr lang="pt-BR" dirty="0"/>
              <a:t> de escalabilidade automática</a:t>
            </a:r>
          </a:p>
          <a:p>
            <a:pPr rtl="0">
              <a:buClr>
                <a:schemeClr val="tx1"/>
              </a:buClr>
            </a:pPr>
            <a:endParaRPr lang="en-US" dirty="0"/>
          </a:p>
          <a:p>
            <a:pPr rtl="0">
              <a:buClr>
                <a:schemeClr val="tx1"/>
              </a:buClr>
            </a:pPr>
            <a:r>
              <a:rPr lang="pt-BR"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Escalabilidade simples</a:t>
            </a:r>
            <a:r>
              <a:rPr lang="pt-BR" dirty="0">
                <a:ea typeface="Amazon Ember" panose="020B0603020204020204" pitchFamily="34" charset="0"/>
                <a:cs typeface="Amazon Ember" panose="020B0603020204020204" pitchFamily="34" charset="0"/>
              </a:rPr>
              <a:t>, </a:t>
            </a:r>
            <a:r>
              <a:rPr lang="pt-BR"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em etapas ou </a:t>
            </a:r>
            <a:r>
              <a:rPr lang="pt-BR" dirty="0">
                <a:latin typeface="+mn-lt"/>
                <a:ea typeface="Amazon Ember" panose="020B0603020204020204" pitchFamily="34" charset="0"/>
                <a:cs typeface="Amazon Ember" panose="020B0603020204020204" pitchFamily="34" charset="0"/>
              </a:rPr>
              <a:t>de monitoramento de alvo</a:t>
            </a:r>
          </a:p>
          <a:p>
            <a:pPr rtl="0">
              <a:buClr>
                <a:schemeClr val="tx1"/>
              </a:buClr>
            </a:pPr>
            <a:endParaRPr lang="en-US" dirty="0"/>
          </a:p>
          <a:p>
            <a:pPr rtl="0">
              <a:buClr>
                <a:schemeClr val="tx1"/>
              </a:buClr>
            </a:pPr>
            <a:r>
              <a:rPr lang="pt-BR"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Várias métricas</a:t>
            </a:r>
            <a:r>
              <a:rPr lang="pt-BR" dirty="0"/>
              <a:t> (não apenas CPU)</a:t>
            </a:r>
          </a:p>
          <a:p>
            <a:pPr rtl="0">
              <a:buClr>
                <a:schemeClr val="tx1"/>
              </a:buClr>
            </a:pPr>
            <a:endParaRPr lang="en-US" dirty="0"/>
          </a:p>
          <a:p>
            <a:pPr rtl="0">
              <a:buClr>
                <a:schemeClr val="tx1"/>
              </a:buClr>
            </a:pPr>
            <a:r>
              <a:rPr lang="pt-BR" dirty="0"/>
              <a:t>Quando </a:t>
            </a:r>
            <a:r>
              <a:rPr lang="pt-BR"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dimensionar na horizontal</a:t>
            </a:r>
            <a:r>
              <a:rPr lang="pt-BR" dirty="0"/>
              <a:t> e </a:t>
            </a:r>
            <a:r>
              <a:rPr lang="pt-BR"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na vertical</a:t>
            </a:r>
            <a:endParaRPr lang="en-US" dirty="0"/>
          </a:p>
          <a:p>
            <a:pPr rtl="0">
              <a:buClr>
                <a:schemeClr val="tx1"/>
              </a:buClr>
            </a:pPr>
            <a:endParaRPr lang="en-US" dirty="0"/>
          </a:p>
          <a:p>
            <a:pPr rtl="0">
              <a:buClr>
                <a:schemeClr val="tx1"/>
              </a:buClr>
            </a:pPr>
            <a:r>
              <a:rPr lang="pt-BR" dirty="0"/>
              <a:t>Uso de </a:t>
            </a:r>
            <a:r>
              <a:rPr lang="pt-BR"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ganchos de ciclo de vida</a:t>
            </a:r>
          </a:p>
        </p:txBody>
      </p:sp>
    </p:spTree>
    <p:custDataLst>
      <p:tags r:id="rId1"/>
    </p:custDataLst>
    <p:extLst>
      <p:ext uri="{BB962C8B-B14F-4D97-AF65-F5344CB8AC3E}">
        <p14:creationId xmlns:p14="http://schemas.microsoft.com/office/powerpoint/2010/main" val="20519717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9100" y="1923581"/>
            <a:ext cx="4268647" cy="2191219"/>
          </a:xfrm>
        </p:spPr>
        <p:txBody>
          <a:bodyPr rtlCol="0">
            <a:noAutofit/>
          </a:bodyPr>
          <a:lstStyle/>
          <a:p>
            <a:pPr rtl="0"/>
            <a:r>
              <a:rPr lang="pt-BR" sz="3600" dirty="0"/>
              <a:t>Demonstração:</a:t>
            </a:r>
            <a:r>
              <a:rPr lang="en-US" sz="3600" dirty="0"/>
              <a:t/>
            </a:r>
            <a:br>
              <a:rPr lang="en-US" sz="3600" dirty="0"/>
            </a:br>
            <a:r>
              <a:rPr lang="pt-BR" sz="3600" dirty="0"/>
              <a:t>Criar políticas de escalabilidade para o </a:t>
            </a:r>
            <a:r>
              <a:rPr lang="pt-BR" sz="3600" dirty="0" err="1"/>
              <a:t>Amazon</a:t>
            </a:r>
            <a:r>
              <a:rPr lang="pt-BR" sz="3600" dirty="0"/>
              <a:t> EC2 </a:t>
            </a:r>
            <a:r>
              <a:rPr lang="pt-BR" sz="3600" dirty="0" smtClean="0"/>
              <a:t/>
            </a:r>
            <a:br>
              <a:rPr lang="pt-BR" sz="3600" dirty="0" smtClean="0"/>
            </a:br>
            <a:r>
              <a:rPr lang="pt-BR" sz="3600" dirty="0" smtClean="0"/>
              <a:t>Auto </a:t>
            </a:r>
            <a:r>
              <a:rPr lang="pt-BR" sz="3600" dirty="0" err="1"/>
              <a:t>Scaling</a:t>
            </a:r>
            <a:endParaRPr lang="en-US" sz="3600" dirty="0">
              <a:latin typeface="+mj-lt"/>
            </a:endParaRPr>
          </a:p>
        </p:txBody>
      </p:sp>
      <p:pic>
        <p:nvPicPr>
          <p:cNvPr id="10" name="Picture 9">
            <a:extLst>
              <a:ext uri="{FF2B5EF4-FFF2-40B4-BE49-F238E27FC236}">
                <a16:creationId xmlns:a16="http://schemas.microsoft.com/office/drawing/2014/main" id="{375025AB-F397-4476-9D58-26F67063A18F}"/>
              </a:ext>
              <a:ext uri="{C183D7F6-B498-43B3-948B-1728B52AA6E4}">
                <adec:decorative xmlns:adec="http://schemas.microsoft.com/office/drawing/2017/decorative" xmlns="" val="1"/>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732762" y="1923581"/>
            <a:ext cx="5853289" cy="3292475"/>
          </a:xfrm>
          <a:prstGeom prst="rect">
            <a:avLst/>
          </a:prstGeom>
        </p:spPr>
      </p:pic>
    </p:spTree>
    <p:custDataLst>
      <p:tags r:id="rId1"/>
    </p:custDataLst>
    <p:extLst>
      <p:ext uri="{BB962C8B-B14F-4D97-AF65-F5344CB8AC3E}">
        <p14:creationId xmlns:p14="http://schemas.microsoft.com/office/powerpoint/2010/main" val="135466140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A9215D-56A1-C14C-8D1D-ECD06964D449}"/>
              </a:ext>
            </a:extLst>
          </p:cNvPr>
          <p:cNvSpPr>
            <a:spLocks noGrp="1"/>
          </p:cNvSpPr>
          <p:nvPr>
            <p:ph type="title"/>
          </p:nvPr>
        </p:nvSpPr>
        <p:spPr/>
        <p:txBody>
          <a:bodyPr rtlCol="0"/>
          <a:lstStyle/>
          <a:p>
            <a:pPr rtl="0"/>
            <a:r>
              <a:rPr lang="pt-BR">
                <a:latin typeface="+mj-lt"/>
              </a:rPr>
              <a:t>Principais lições da Seção 2</a:t>
            </a:r>
          </a:p>
        </p:txBody>
      </p:sp>
      <p:pic>
        <p:nvPicPr>
          <p:cNvPr id="6" name="Picture Placeholder 6">
            <a:extLst>
              <a:ext uri="{FF2B5EF4-FFF2-40B4-BE49-F238E27FC236}">
                <a16:creationId xmlns:a16="http://schemas.microsoft.com/office/drawing/2014/main" id="{DF245F4B-F83C-4547-948B-29463175E4C7}"/>
              </a:ext>
              <a:ext uri="{C183D7F6-B498-43B3-948B-1728B52AA6E4}">
                <adec:decorative xmlns:adec="http://schemas.microsoft.com/office/drawing/2017/decorative" xmlns="" val="1"/>
              </a:ext>
            </a:extLst>
          </p:cNvPr>
          <p:cNvPicPr>
            <a:picLocks noChangeAspect="1"/>
          </p:cNvPicPr>
          <p:nvPr/>
        </p:nvPicPr>
        <p:blipFill>
          <a:blip r:embed="rId4" cstate="hqprint">
            <a:extLst>
              <a:ext uri="{28A0092B-C50C-407E-A947-70E740481C1C}">
                <a14:useLocalDpi xmlns:a14="http://schemas.microsoft.com/office/drawing/2010/main"/>
              </a:ext>
            </a:extLst>
          </a:blip>
          <a:srcRect/>
          <a:stretch>
            <a:fillRect/>
          </a:stretch>
        </p:blipFill>
        <p:spPr>
          <a:xfrm>
            <a:off x="597222" y="2835670"/>
            <a:ext cx="3931314" cy="3104201"/>
          </a:xfrm>
          <a:prstGeom prst="rect">
            <a:avLst/>
          </a:prstGeom>
        </p:spPr>
      </p:pic>
      <p:sp>
        <p:nvSpPr>
          <p:cNvPr id="5" name="Content Placeholder 4">
            <a:extLst>
              <a:ext uri="{FF2B5EF4-FFF2-40B4-BE49-F238E27FC236}">
                <a16:creationId xmlns:a16="http://schemas.microsoft.com/office/drawing/2014/main" id="{5DED86B2-95F3-E144-93EC-D7312615DDBA}"/>
              </a:ext>
            </a:extLst>
          </p:cNvPr>
          <p:cNvSpPr>
            <a:spLocks noGrp="1"/>
          </p:cNvSpPr>
          <p:nvPr>
            <p:ph idx="16"/>
          </p:nvPr>
        </p:nvSpPr>
        <p:spPr>
          <a:xfrm>
            <a:off x="5714474" y="1178376"/>
            <a:ext cx="5880626" cy="4814920"/>
          </a:xfrm>
        </p:spPr>
        <p:txBody>
          <a:bodyPr rtlCol="0"/>
          <a:lstStyle/>
          <a:p>
            <a:pPr rtl="0"/>
            <a:r>
              <a:rPr lang="pt-BR" sz="2000" dirty="0">
                <a:latin typeface="+mn-lt"/>
              </a:rPr>
              <a:t>Uma </a:t>
            </a:r>
            <a:r>
              <a:rPr lang="pt-BR" sz="20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infraestrutura elástica</a:t>
            </a:r>
            <a:r>
              <a:rPr lang="pt-BR" sz="2000" dirty="0">
                <a:latin typeface="+mn-lt"/>
              </a:rPr>
              <a:t> pode se expandir e se contrair conforme as necessidades de capacidade mudam</a:t>
            </a:r>
          </a:p>
          <a:p>
            <a:pPr rtl="0"/>
            <a:r>
              <a:rPr lang="pt-BR" sz="20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O </a:t>
            </a:r>
            <a:r>
              <a:rPr lang="pt-BR" sz="2000" dirty="0" err="1">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Amazon</a:t>
            </a:r>
            <a:r>
              <a:rPr lang="pt-BR" sz="20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 EC2 Auto </a:t>
            </a:r>
            <a:r>
              <a:rPr lang="pt-BR" sz="2000" dirty="0" err="1">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Scaling</a:t>
            </a:r>
            <a:r>
              <a:rPr lang="pt-BR" sz="2000" dirty="0">
                <a:latin typeface="+mn-lt"/>
              </a:rPr>
              <a:t> adiciona ou remove automaticamente instâncias do EC2 de acordo com as políticas definidas, programações e verificações de integridade</a:t>
            </a:r>
          </a:p>
          <a:p>
            <a:pPr rtl="0"/>
            <a:r>
              <a:rPr lang="pt-BR" sz="2000" dirty="0">
                <a:latin typeface="+mn-lt"/>
              </a:rPr>
              <a:t>O </a:t>
            </a:r>
            <a:r>
              <a:rPr lang="pt-BR" sz="2000" dirty="0" err="1">
                <a:latin typeface="+mn-lt"/>
              </a:rPr>
              <a:t>Amazon</a:t>
            </a:r>
            <a:r>
              <a:rPr lang="pt-BR" sz="2000" dirty="0">
                <a:latin typeface="+mn-lt"/>
              </a:rPr>
              <a:t> EC2 Auto </a:t>
            </a:r>
            <a:r>
              <a:rPr lang="pt-BR" sz="2000" dirty="0" err="1">
                <a:latin typeface="+mn-lt"/>
              </a:rPr>
              <a:t>Scaling</a:t>
            </a:r>
            <a:r>
              <a:rPr lang="pt-BR" sz="2000" dirty="0">
                <a:latin typeface="+mn-lt"/>
              </a:rPr>
              <a:t> oferece </a:t>
            </a:r>
            <a:r>
              <a:rPr lang="pt-BR" sz="20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várias opções de escalabilidade </a:t>
            </a:r>
            <a:r>
              <a:rPr lang="pt-BR" sz="2000" dirty="0">
                <a:latin typeface="+mn-lt"/>
              </a:rPr>
              <a:t>para melhor atender às necessidades das suas aplicações</a:t>
            </a:r>
          </a:p>
          <a:p>
            <a:pPr rtl="0"/>
            <a:r>
              <a:rPr lang="pt-BR" sz="2000" dirty="0">
                <a:latin typeface="+mn-lt"/>
              </a:rPr>
              <a:t>Ao configurar um grupo de Auto </a:t>
            </a:r>
            <a:r>
              <a:rPr lang="pt-BR" sz="2000" dirty="0" err="1">
                <a:latin typeface="+mn-lt"/>
              </a:rPr>
              <a:t>Scaling</a:t>
            </a:r>
            <a:r>
              <a:rPr lang="pt-BR" sz="2000" dirty="0">
                <a:latin typeface="+mn-lt"/>
              </a:rPr>
              <a:t>, você pode especificar os </a:t>
            </a:r>
            <a:r>
              <a:rPr lang="pt-BR" sz="20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tipos de instância do EC2</a:t>
            </a:r>
            <a:r>
              <a:rPr lang="pt-BR" sz="2000" dirty="0">
                <a:latin typeface="+mn-lt"/>
              </a:rPr>
              <a:t> e a combinação de </a:t>
            </a:r>
            <a:r>
              <a:rPr lang="pt-BR" sz="20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modelos de definição de preço </a:t>
            </a:r>
            <a:r>
              <a:rPr lang="pt-BR" sz="2000" dirty="0">
                <a:latin typeface="+mn-lt"/>
              </a:rPr>
              <a:t>que ele usa</a:t>
            </a:r>
          </a:p>
        </p:txBody>
      </p:sp>
    </p:spTree>
    <p:custDataLst>
      <p:tags r:id="rId1"/>
    </p:custDataLst>
    <p:extLst>
      <p:ext uri="{BB962C8B-B14F-4D97-AF65-F5344CB8AC3E}">
        <p14:creationId xmlns:p14="http://schemas.microsoft.com/office/powerpoint/2010/main" val="331188586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2">
            <a:extLst>
              <a:ext uri="{FF2B5EF4-FFF2-40B4-BE49-F238E27FC236}">
                <a16:creationId xmlns:a16="http://schemas.microsoft.com/office/drawing/2014/main" id="{0C1FAE8D-0425-4D78-A28D-6CC7D61E605B}"/>
              </a:ext>
            </a:extLst>
          </p:cNvPr>
          <p:cNvSpPr>
            <a:spLocks noGrp="1"/>
          </p:cNvSpPr>
          <p:nvPr>
            <p:ph type="body" sz="quarter" idx="10"/>
          </p:nvPr>
        </p:nvSpPr>
        <p:spPr>
          <a:xfrm>
            <a:off x="419100" y="2554356"/>
            <a:ext cx="10972800" cy="488498"/>
          </a:xfrm>
        </p:spPr>
        <p:txBody>
          <a:bodyPr rtlCol="0">
            <a:normAutofit fontScale="77500" lnSpcReduction="20000"/>
          </a:bodyPr>
          <a:lstStyle/>
          <a:p>
            <a:pPr rtl="0"/>
            <a:r>
              <a:rPr lang="pt-BR" sz="2400" b="1">
                <a:latin typeface="+mn-lt"/>
              </a:rPr>
              <a:t>Módulo 9: Implementar elasticidade, alta disponibilidade e monitoramento</a:t>
            </a:r>
          </a:p>
        </p:txBody>
      </p:sp>
      <p:sp>
        <p:nvSpPr>
          <p:cNvPr id="2" name="Title 1"/>
          <p:cNvSpPr>
            <a:spLocks noGrp="1"/>
          </p:cNvSpPr>
          <p:nvPr>
            <p:ph type="title"/>
          </p:nvPr>
        </p:nvSpPr>
        <p:spPr/>
        <p:txBody>
          <a:bodyPr rtlCol="0">
            <a:noAutofit/>
          </a:bodyPr>
          <a:lstStyle/>
          <a:p>
            <a:pPr rtl="0"/>
            <a:r>
              <a:rPr lang="pt-BR" sz="4000">
                <a:latin typeface="+mj-lt"/>
              </a:rPr>
              <a:t>Seção 3: Dimensionar bancos de dados</a:t>
            </a:r>
          </a:p>
        </p:txBody>
      </p:sp>
    </p:spTree>
    <p:custDataLst>
      <p:tags r:id="rId1"/>
    </p:custDataLst>
    <p:extLst>
      <p:ext uri="{BB962C8B-B14F-4D97-AF65-F5344CB8AC3E}">
        <p14:creationId xmlns:p14="http://schemas.microsoft.com/office/powerpoint/2010/main" val="129301785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pt-BR" sz="3600">
                <a:latin typeface="+mj-lt"/>
              </a:rPr>
              <a:t>Visão geral do módulo</a:t>
            </a:r>
          </a:p>
        </p:txBody>
      </p:sp>
      <p:sp>
        <p:nvSpPr>
          <p:cNvPr id="5" name="Content Placeholder 4"/>
          <p:cNvSpPr>
            <a:spLocks noGrp="1"/>
          </p:cNvSpPr>
          <p:nvPr>
            <p:ph idx="1"/>
          </p:nvPr>
        </p:nvSpPr>
        <p:spPr/>
        <p:txBody>
          <a:bodyPr rtlCol="0">
            <a:noAutofit/>
          </a:bodyPr>
          <a:lstStyle/>
          <a:p>
            <a:pPr marL="0" indent="0" rtl="0">
              <a:spcBef>
                <a:spcPts val="1800"/>
              </a:spcBef>
              <a:buNone/>
            </a:pPr>
            <a:r>
              <a:rPr lang="pt-BR" sz="2000" dirty="0">
                <a:latin typeface="Amazon Ember" panose="020B0603020204020204" pitchFamily="34" charset="0"/>
                <a:ea typeface="Amazon Ember" panose="020B0603020204020204" pitchFamily="34" charset="0"/>
                <a:cs typeface="Amazon Ember" panose="020B0603020204020204" pitchFamily="34" charset="0"/>
              </a:rPr>
              <a:t>Seções</a:t>
            </a:r>
          </a:p>
          <a:p>
            <a:pPr marL="457200" indent="-457200" rtl="0">
              <a:spcBef>
                <a:spcPts val="1800"/>
              </a:spcBef>
              <a:buFont typeface="+mj-lt"/>
              <a:buAutoNum type="arabicPeriod"/>
            </a:pPr>
            <a:r>
              <a:rPr lang="pt-BR" sz="1800" dirty="0">
                <a:latin typeface="+mn-lt"/>
              </a:rPr>
              <a:t>Necessidade arquitetônica</a:t>
            </a:r>
          </a:p>
          <a:p>
            <a:pPr marL="457200" indent="-457200" rtl="0">
              <a:spcBef>
                <a:spcPts val="1800"/>
              </a:spcBef>
              <a:buFont typeface="+mj-lt"/>
              <a:buAutoNum type="arabicPeriod"/>
            </a:pPr>
            <a:r>
              <a:rPr lang="pt-BR" sz="1800" dirty="0">
                <a:latin typeface="+mn-lt"/>
              </a:rPr>
              <a:t>Dimensionar os recursos de computação</a:t>
            </a:r>
          </a:p>
          <a:p>
            <a:pPr marL="457200" indent="-457200" rtl="0">
              <a:spcBef>
                <a:spcPts val="1800"/>
              </a:spcBef>
              <a:buFont typeface="+mj-lt"/>
              <a:buAutoNum type="arabicPeriod"/>
            </a:pPr>
            <a:r>
              <a:rPr lang="pt-BR" sz="1800" dirty="0">
                <a:latin typeface="+mn-lt"/>
              </a:rPr>
              <a:t>Dimensionar o bancos de dados</a:t>
            </a:r>
          </a:p>
          <a:p>
            <a:pPr marL="457200" indent="-457200" rtl="0">
              <a:spcBef>
                <a:spcPts val="1800"/>
              </a:spcBef>
              <a:buFont typeface="+mj-lt"/>
              <a:buAutoNum type="arabicPeriod"/>
            </a:pPr>
            <a:r>
              <a:rPr lang="pt-BR" sz="1800" dirty="0">
                <a:latin typeface="+mn-lt"/>
              </a:rPr>
              <a:t>Criar um ambiente altamente disponível</a:t>
            </a:r>
          </a:p>
          <a:p>
            <a:pPr marL="457200" indent="-457200" rtl="0">
              <a:spcBef>
                <a:spcPts val="1800"/>
              </a:spcBef>
              <a:buFont typeface="+mj-lt"/>
              <a:buAutoNum type="arabicPeriod"/>
            </a:pPr>
            <a:r>
              <a:rPr lang="pt-BR" sz="1800" dirty="0">
                <a:latin typeface="+mn-lt"/>
              </a:rPr>
              <a:t>Monitoramento</a:t>
            </a:r>
          </a:p>
        </p:txBody>
      </p:sp>
      <p:sp>
        <p:nvSpPr>
          <p:cNvPr id="6" name="Content Placeholder 5">
            <a:extLst>
              <a:ext uri="{FF2B5EF4-FFF2-40B4-BE49-F238E27FC236}">
                <a16:creationId xmlns:a16="http://schemas.microsoft.com/office/drawing/2014/main" id="{79AB60CE-670C-974B-8C37-C3795121745F}"/>
              </a:ext>
            </a:extLst>
          </p:cNvPr>
          <p:cNvSpPr>
            <a:spLocks noGrp="1"/>
          </p:cNvSpPr>
          <p:nvPr>
            <p:ph idx="13"/>
          </p:nvPr>
        </p:nvSpPr>
        <p:spPr>
          <a:xfrm>
            <a:off x="6246312" y="1524228"/>
            <a:ext cx="5504688" cy="4648788"/>
          </a:xfrm>
        </p:spPr>
        <p:txBody>
          <a:bodyPr rtlCol="0"/>
          <a:lstStyle/>
          <a:p>
            <a:pPr marL="0" indent="0" rtl="0">
              <a:buNone/>
            </a:pPr>
            <a:r>
              <a:rPr lang="pt-BR" sz="2000" dirty="0">
                <a:latin typeface="Amazon Ember" panose="020B0603020204020204" pitchFamily="34" charset="0"/>
                <a:ea typeface="Amazon Ember" panose="020B0603020204020204" pitchFamily="34" charset="0"/>
                <a:cs typeface="Amazon Ember" panose="020B0603020204020204" pitchFamily="34" charset="0"/>
              </a:rPr>
              <a:t>Demonstrações</a:t>
            </a:r>
          </a:p>
          <a:p>
            <a:pPr rtl="0"/>
            <a:r>
              <a:rPr lang="pt-BR" sz="1800" dirty="0">
                <a:latin typeface="+mn-lt"/>
              </a:rPr>
              <a:t>Criar políticas de escalabilidade para o </a:t>
            </a:r>
            <a:r>
              <a:rPr lang="pt-BR" sz="1800" dirty="0" smtClean="0">
                <a:latin typeface="+mn-lt"/>
              </a:rPr>
              <a:t/>
            </a:r>
            <a:br>
              <a:rPr lang="pt-BR" sz="1800" dirty="0" smtClean="0">
                <a:latin typeface="+mn-lt"/>
              </a:rPr>
            </a:br>
            <a:r>
              <a:rPr lang="pt-BR" sz="1800" dirty="0" err="1" smtClean="0">
                <a:latin typeface="+mn-lt"/>
              </a:rPr>
              <a:t>Amazon</a:t>
            </a:r>
            <a:r>
              <a:rPr lang="pt-BR" sz="1800" dirty="0" smtClean="0">
                <a:latin typeface="+mn-lt"/>
              </a:rPr>
              <a:t> </a:t>
            </a:r>
            <a:r>
              <a:rPr lang="pt-BR" sz="1800" dirty="0">
                <a:latin typeface="+mn-lt"/>
              </a:rPr>
              <a:t>EC2 Auto </a:t>
            </a:r>
            <a:r>
              <a:rPr lang="pt-BR" sz="1800" dirty="0" err="1">
                <a:latin typeface="+mn-lt"/>
              </a:rPr>
              <a:t>Scaling</a:t>
            </a:r>
            <a:endParaRPr lang="pt-BR" sz="1800" dirty="0">
              <a:latin typeface="+mn-lt"/>
            </a:endParaRPr>
          </a:p>
          <a:p>
            <a:pPr rtl="0"/>
            <a:r>
              <a:rPr lang="pt-BR" sz="1800" dirty="0">
                <a:latin typeface="+mn-lt"/>
              </a:rPr>
              <a:t>Criar uma aplicação Web altamente disponível</a:t>
            </a:r>
          </a:p>
          <a:p>
            <a:pPr rtl="0"/>
            <a:r>
              <a:rPr lang="pt-BR" sz="1800" dirty="0" err="1">
                <a:latin typeface="+mn-lt"/>
              </a:rPr>
              <a:t>Amazon</a:t>
            </a:r>
            <a:r>
              <a:rPr lang="pt-BR" sz="1800" dirty="0">
                <a:latin typeface="+mn-lt"/>
              </a:rPr>
              <a:t> </a:t>
            </a:r>
            <a:r>
              <a:rPr lang="pt-BR" sz="1800" dirty="0" err="1">
                <a:latin typeface="+mn-lt"/>
              </a:rPr>
              <a:t>Route</a:t>
            </a:r>
            <a:r>
              <a:rPr lang="pt-BR" sz="1800" dirty="0">
                <a:latin typeface="+mn-lt"/>
              </a:rPr>
              <a:t> 53</a:t>
            </a:r>
          </a:p>
          <a:p>
            <a:pPr marL="0" indent="0" rtl="0">
              <a:buNone/>
            </a:pPr>
            <a:endParaRPr lang="en-US" sz="1800" dirty="0">
              <a:latin typeface="+mn-lt"/>
            </a:endParaRPr>
          </a:p>
          <a:p>
            <a:pPr marL="0" indent="0" rtl="0">
              <a:buNone/>
            </a:pPr>
            <a:r>
              <a:rPr lang="pt-BR" sz="2000" dirty="0">
                <a:latin typeface="Amazon Ember" panose="020B0603020204020204" pitchFamily="34" charset="0"/>
                <a:ea typeface="Amazon Ember" panose="020B0603020204020204" pitchFamily="34" charset="0"/>
                <a:cs typeface="Amazon Ember" panose="020B0603020204020204" pitchFamily="34" charset="0"/>
              </a:rPr>
              <a:t>Laboratórios</a:t>
            </a:r>
          </a:p>
          <a:p>
            <a:pPr rtl="0"/>
            <a:r>
              <a:rPr lang="pt-BR" sz="1800" dirty="0">
                <a:latin typeface="+mn-lt"/>
              </a:rPr>
              <a:t>Laboratório guiado: Criar um ambiente altamente disponível</a:t>
            </a:r>
          </a:p>
          <a:p>
            <a:pPr rtl="0"/>
            <a:r>
              <a:rPr lang="pt-BR" sz="1800" dirty="0"/>
              <a:t>Laboratório de desafio: Criar um ambiente escalável e altamente disponível para a cafeteria</a:t>
            </a:r>
            <a:endParaRPr lang="en-US" sz="1800" dirty="0"/>
          </a:p>
          <a:p>
            <a:pPr marL="0" indent="0" rtl="0">
              <a:buNone/>
            </a:pPr>
            <a:endParaRPr lang="en-US" sz="1800" dirty="0">
              <a:latin typeface="+mn-lt"/>
            </a:endParaRPr>
          </a:p>
        </p:txBody>
      </p:sp>
      <p:grpSp>
        <p:nvGrpSpPr>
          <p:cNvPr id="7" name="Group 6" descr="knowledge check.">
            <a:extLst>
              <a:ext uri="{FF2B5EF4-FFF2-40B4-BE49-F238E27FC236}">
                <a16:creationId xmlns:a16="http://schemas.microsoft.com/office/drawing/2014/main" id="{5A386CF2-48DE-3E4F-B27A-6F6B12236D70}"/>
              </a:ext>
              <a:ext uri="{C183D7F6-B498-43B3-948B-1728B52AA6E4}">
                <adec:decorative xmlns:adec="http://schemas.microsoft.com/office/drawing/2017/decorative" xmlns="" val="0"/>
              </a:ext>
            </a:extLst>
          </p:cNvPr>
          <p:cNvGrpSpPr/>
          <p:nvPr/>
        </p:nvGrpSpPr>
        <p:grpSpPr>
          <a:xfrm>
            <a:off x="6246312" y="5640693"/>
            <a:ext cx="3224086" cy="532323"/>
            <a:chOff x="4188879" y="4810544"/>
            <a:chExt cx="3224086" cy="532323"/>
          </a:xfrm>
        </p:grpSpPr>
        <p:sp>
          <p:nvSpPr>
            <p:cNvPr id="8" name="TextBox 7">
              <a:extLst>
                <a:ext uri="{FF2B5EF4-FFF2-40B4-BE49-F238E27FC236}">
                  <a16:creationId xmlns:a16="http://schemas.microsoft.com/office/drawing/2014/main" id="{94F8C5C3-D9C4-4E4C-8D0B-BD50A1C962C5}"/>
                </a:ext>
              </a:extLst>
            </p:cNvPr>
            <p:cNvSpPr txBox="1"/>
            <p:nvPr/>
          </p:nvSpPr>
          <p:spPr>
            <a:xfrm>
              <a:off x="4721202" y="4892040"/>
              <a:ext cx="2691763" cy="369332"/>
            </a:xfrm>
            <a:prstGeom prst="rect">
              <a:avLst/>
            </a:prstGeom>
            <a:noFill/>
          </p:spPr>
          <p:txBody>
            <a:bodyPr wrap="none" rtlCol="0">
              <a:spAutoFit/>
            </a:bodyPr>
            <a:lstStyle/>
            <a:p>
              <a:pPr rtl="0"/>
              <a:r>
                <a:rPr lang="pt-BR" b="1">
                  <a:latin typeface="Amazon Ember" panose="020B0603020204020204" pitchFamily="34" charset="0"/>
                  <a:ea typeface="Amazon Ember" panose="020B0603020204020204" pitchFamily="34" charset="0"/>
                  <a:cs typeface="Amazon Ember" panose="020B0603020204020204" pitchFamily="34" charset="0"/>
                </a:rPr>
                <a:t>Teste de conhecimento</a:t>
              </a:r>
            </a:p>
          </p:txBody>
        </p:sp>
        <p:pic>
          <p:nvPicPr>
            <p:cNvPr id="9" name="Picture 8">
              <a:extLst>
                <a:ext uri="{FF2B5EF4-FFF2-40B4-BE49-F238E27FC236}">
                  <a16:creationId xmlns:a16="http://schemas.microsoft.com/office/drawing/2014/main" id="{7C7503A9-F744-2745-8305-1056CF885D90}"/>
                </a:ext>
                <a:ext uri="{C183D7F6-B498-43B3-948B-1728B52AA6E4}">
                  <adec:decorative xmlns:adec="http://schemas.microsoft.com/office/drawing/2017/decorative" xmlns="" val="1"/>
                </a:ext>
              </a:extLst>
            </p:cNvPr>
            <p:cNvPicPr>
              <a:picLocks noChangeAspect="1"/>
            </p:cNvPicPr>
            <p:nvPr/>
          </p:nvPicPr>
          <p:blipFill>
            <a:blip r:embed="rId4" cstate="print">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4188879" y="4810544"/>
              <a:ext cx="532323" cy="532323"/>
            </a:xfrm>
            <a:prstGeom prst="rect">
              <a:avLst/>
            </a:prstGeom>
          </p:spPr>
        </p:pic>
      </p:grpSp>
    </p:spTree>
    <p:custDataLst>
      <p:tags r:id="rId1"/>
    </p:custDataLst>
    <p:extLst>
      <p:ext uri="{BB962C8B-B14F-4D97-AF65-F5344CB8AC3E}">
        <p14:creationId xmlns:p14="http://schemas.microsoft.com/office/powerpoint/2010/main" val="174500454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32EBC7-9733-A04A-AF2F-49E69A1357A3}"/>
              </a:ext>
            </a:extLst>
          </p:cNvPr>
          <p:cNvSpPr>
            <a:spLocks noGrp="1"/>
          </p:cNvSpPr>
          <p:nvPr>
            <p:ph type="title"/>
          </p:nvPr>
        </p:nvSpPr>
        <p:spPr>
          <a:xfrm>
            <a:off x="419100" y="365125"/>
            <a:ext cx="8072442" cy="474119"/>
          </a:xfrm>
        </p:spPr>
        <p:txBody>
          <a:bodyPr rtlCol="0"/>
          <a:lstStyle/>
          <a:p>
            <a:pPr rtl="0"/>
            <a:r>
              <a:rPr lang="pt-BR" sz="3200" dirty="0"/>
              <a:t>Escalabilidade vertical com o </a:t>
            </a:r>
            <a:r>
              <a:rPr lang="pt-BR" sz="3200" dirty="0" err="1"/>
              <a:t>Amazon</a:t>
            </a:r>
            <a:r>
              <a:rPr lang="pt-BR" sz="3200" dirty="0"/>
              <a:t> RDS: escalabilidade com o toque de um botão </a:t>
            </a:r>
          </a:p>
        </p:txBody>
      </p:sp>
      <p:sp>
        <p:nvSpPr>
          <p:cNvPr id="13" name="Rectangle 12">
            <a:extLst>
              <a:ext uri="{FF2B5EF4-FFF2-40B4-BE49-F238E27FC236}">
                <a16:creationId xmlns:a16="http://schemas.microsoft.com/office/drawing/2014/main" id="{A893B4C6-344F-094D-B621-106D21404DD7}"/>
              </a:ext>
            </a:extLst>
          </p:cNvPr>
          <p:cNvSpPr/>
          <p:nvPr/>
        </p:nvSpPr>
        <p:spPr>
          <a:xfrm>
            <a:off x="921415" y="2195955"/>
            <a:ext cx="6092825" cy="3139321"/>
          </a:xfrm>
          <a:prstGeom prst="rect">
            <a:avLst/>
          </a:prstGeom>
        </p:spPr>
        <p:txBody>
          <a:bodyPr wrap="square" rtlCol="0">
            <a:spAutoFit/>
          </a:bodyPr>
          <a:lstStyle/>
          <a:p>
            <a:pPr marL="292100" indent="-292100" rtl="0">
              <a:spcAft>
                <a:spcPts val="1800"/>
              </a:spcAft>
              <a:buClr>
                <a:schemeClr val="tx1">
                  <a:lumMod val="85000"/>
                  <a:lumOff val="15000"/>
                </a:schemeClr>
              </a:buClr>
              <a:buFont typeface="Arial" panose="020B0604020202020204" pitchFamily="34" charset="0"/>
              <a:buChar char="•"/>
            </a:pPr>
            <a:r>
              <a:rPr lang="pt-BR" sz="2800">
                <a:latin typeface="Amazon Ember Light" panose="020B0403020204020204" pitchFamily="34" charset="0"/>
                <a:ea typeface="Amazon Ember Light" panose="020B0403020204020204" pitchFamily="34" charset="0"/>
                <a:cs typeface="Amazon Ember Light" panose="020B0403020204020204" pitchFamily="34" charset="0"/>
              </a:rPr>
              <a:t>Dimensionar instâncias de banco de dados </a:t>
            </a:r>
            <a:r>
              <a:rPr lang="pt-BR" sz="280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verticalmente</a:t>
            </a:r>
            <a:r>
              <a:rPr lang="pt-BR" sz="2800">
                <a:latin typeface="Amazon Ember Light" panose="020B0403020204020204" pitchFamily="34" charset="0"/>
                <a:ea typeface="Amazon Ember Light" panose="020B0403020204020204" pitchFamily="34" charset="0"/>
                <a:cs typeface="Amazon Ember Light" panose="020B0403020204020204" pitchFamily="34" charset="0"/>
              </a:rPr>
              <a:t> para cima ou para baixo</a:t>
            </a:r>
          </a:p>
          <a:p>
            <a:pPr marL="292100" indent="-292100" rtl="0">
              <a:spcAft>
                <a:spcPts val="1800"/>
              </a:spcAft>
              <a:buClr>
                <a:schemeClr val="tx1">
                  <a:lumMod val="85000"/>
                  <a:lumOff val="15000"/>
                </a:schemeClr>
              </a:buClr>
              <a:buFont typeface="Arial" panose="020B0604020202020204" pitchFamily="34" charset="0"/>
              <a:buChar char="•"/>
            </a:pPr>
            <a:r>
              <a:rPr lang="pt-BR" sz="2800">
                <a:latin typeface="Amazon Ember Light" panose="020B0403020204020204" pitchFamily="34" charset="0"/>
                <a:ea typeface="Amazon Ember Light" panose="020B0403020204020204" pitchFamily="34" charset="0"/>
                <a:cs typeface="Amazon Ember Light" panose="020B0403020204020204" pitchFamily="34" charset="0"/>
              </a:rPr>
              <a:t>Do tamanho </a:t>
            </a:r>
            <a:r>
              <a:rPr lang="pt-BR" sz="280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micro a 24xlarge </a:t>
            </a:r>
            <a:r>
              <a:rPr lang="pt-BR" sz="2800">
                <a:latin typeface="Amazon Ember Light" panose="020B0403020204020204" pitchFamily="34" charset="0"/>
                <a:ea typeface="Amazon Ember Light" panose="020B0403020204020204" pitchFamily="34" charset="0"/>
                <a:cs typeface="Amazon Ember Light" panose="020B0403020204020204" pitchFamily="34" charset="0"/>
              </a:rPr>
              <a:t>e todos os tamanhos intermediários</a:t>
            </a:r>
          </a:p>
          <a:p>
            <a:pPr marL="292100" indent="-292100" rtl="0">
              <a:spcAft>
                <a:spcPts val="1800"/>
              </a:spcAft>
              <a:buClr>
                <a:schemeClr val="tx1">
                  <a:lumMod val="85000"/>
                  <a:lumOff val="15000"/>
                </a:schemeClr>
              </a:buClr>
              <a:buFont typeface="Arial" panose="020B0604020202020204" pitchFamily="34" charset="0"/>
              <a:buChar char="•"/>
            </a:pPr>
            <a:r>
              <a:rPr lang="pt-BR" sz="2800">
                <a:latin typeface="Amazon Ember Light" panose="020B0403020204020204" pitchFamily="34" charset="0"/>
                <a:ea typeface="Amazon Ember Light" panose="020B0403020204020204" pitchFamily="34" charset="0"/>
                <a:cs typeface="Amazon Ember Light" panose="020B0403020204020204" pitchFamily="34" charset="0"/>
              </a:rPr>
              <a:t>Dimensionar verticalmente com </a:t>
            </a:r>
            <a:r>
              <a:rPr lang="pt-BR" sz="280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tempo de inatividade mínimo</a:t>
            </a:r>
          </a:p>
        </p:txBody>
      </p:sp>
      <p:grpSp>
        <p:nvGrpSpPr>
          <p:cNvPr id="6" name="Group 5" descr="push-button vertical scaling lets you scale database instances vertically up or down.">
            <a:extLst>
              <a:ext uri="{FF2B5EF4-FFF2-40B4-BE49-F238E27FC236}">
                <a16:creationId xmlns:a16="http://schemas.microsoft.com/office/drawing/2014/main" id="{55E18A70-3E48-47E6-95EA-74E058C77822}"/>
              </a:ext>
            </a:extLst>
          </p:cNvPr>
          <p:cNvGrpSpPr/>
          <p:nvPr/>
        </p:nvGrpSpPr>
        <p:grpSpPr>
          <a:xfrm>
            <a:off x="7447884" y="2261119"/>
            <a:ext cx="3822701" cy="2882900"/>
            <a:chOff x="7447884" y="2261119"/>
            <a:chExt cx="3822701" cy="2882900"/>
          </a:xfrm>
        </p:grpSpPr>
        <p:pic>
          <p:nvPicPr>
            <p:cNvPr id="11" name="Graphic 10">
              <a:extLst>
                <a:ext uri="{FF2B5EF4-FFF2-40B4-BE49-F238E27FC236}">
                  <a16:creationId xmlns:a16="http://schemas.microsoft.com/office/drawing/2014/main" id="{8DE51A26-C7F3-4028-BA53-6F81AAA5EE98}"/>
                </a:ext>
                <a:ext uri="{C183D7F6-B498-43B3-948B-1728B52AA6E4}">
                  <adec:decorative xmlns:adec="http://schemas.microsoft.com/office/drawing/2017/decorative" xmlns="" val="1"/>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7788888" y="3727655"/>
              <a:ext cx="1005840" cy="1005840"/>
            </a:xfrm>
            <a:prstGeom prst="rect">
              <a:avLst/>
            </a:prstGeom>
          </p:spPr>
        </p:pic>
        <p:pic>
          <p:nvPicPr>
            <p:cNvPr id="12" name="Graphic 11">
              <a:extLst>
                <a:ext uri="{FF2B5EF4-FFF2-40B4-BE49-F238E27FC236}">
                  <a16:creationId xmlns:a16="http://schemas.microsoft.com/office/drawing/2014/main" id="{896D2209-F457-4631-BCDC-EE95D8BFB128}"/>
                </a:ext>
                <a:ext uri="{C183D7F6-B498-43B3-948B-1728B52AA6E4}">
                  <adec:decorative xmlns:adec="http://schemas.microsoft.com/office/drawing/2017/decorative" xmlns="" val="1"/>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9375100" y="2671643"/>
              <a:ext cx="1554480" cy="1554480"/>
            </a:xfrm>
            <a:prstGeom prst="rect">
              <a:avLst/>
            </a:prstGeom>
          </p:spPr>
        </p:pic>
        <p:sp>
          <p:nvSpPr>
            <p:cNvPr id="10" name="Rectangle 9">
              <a:extLst>
                <a:ext uri="{FF2B5EF4-FFF2-40B4-BE49-F238E27FC236}">
                  <a16:creationId xmlns:a16="http://schemas.microsoft.com/office/drawing/2014/main" id="{C9DA3810-917F-EA49-8CEC-663E0D5A754D}"/>
                </a:ext>
              </a:extLst>
            </p:cNvPr>
            <p:cNvSpPr/>
            <p:nvPr/>
          </p:nvSpPr>
          <p:spPr>
            <a:xfrm>
              <a:off x="7447884" y="2261119"/>
              <a:ext cx="3822701" cy="2882900"/>
            </a:xfrm>
            <a:prstGeom prst="rect">
              <a:avLst/>
            </a:prstGeom>
            <a:no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20" name="TextBox 19">
              <a:extLst>
                <a:ext uri="{FF2B5EF4-FFF2-40B4-BE49-F238E27FC236}">
                  <a16:creationId xmlns:a16="http://schemas.microsoft.com/office/drawing/2014/main" id="{A5869B75-6065-42C2-B5B5-710FE70291C6}"/>
                </a:ext>
              </a:extLst>
            </p:cNvPr>
            <p:cNvSpPr txBox="1"/>
            <p:nvPr/>
          </p:nvSpPr>
          <p:spPr>
            <a:xfrm>
              <a:off x="8092074" y="4083982"/>
              <a:ext cx="399468" cy="523220"/>
            </a:xfrm>
            <a:prstGeom prst="rect">
              <a:avLst/>
            </a:prstGeom>
            <a:noFill/>
          </p:spPr>
          <p:txBody>
            <a:bodyPr wrap="none" rtlCol="0">
              <a:spAutoFit/>
            </a:bodyPr>
            <a:lstStyle/>
            <a:p>
              <a:pPr rtl="0"/>
              <a:r>
                <a:rPr lang="pt-BR" sz="2800">
                  <a:latin typeface="Amazon Ember" panose="020B0603020204020204" pitchFamily="34" charset="0"/>
                  <a:ea typeface="Amazon Ember" panose="020B0603020204020204" pitchFamily="34" charset="0"/>
                  <a:cs typeface="Amazon Ember" panose="020B0603020204020204" pitchFamily="34" charset="0"/>
                </a:rPr>
                <a:t>P</a:t>
              </a:r>
            </a:p>
          </p:txBody>
        </p:sp>
        <p:sp>
          <p:nvSpPr>
            <p:cNvPr id="21" name="TextBox 20">
              <a:extLst>
                <a:ext uri="{FF2B5EF4-FFF2-40B4-BE49-F238E27FC236}">
                  <a16:creationId xmlns:a16="http://schemas.microsoft.com/office/drawing/2014/main" id="{5650F699-2F7E-45E4-A636-8B53FB2E0985}"/>
                </a:ext>
              </a:extLst>
            </p:cNvPr>
            <p:cNvSpPr txBox="1"/>
            <p:nvPr/>
          </p:nvSpPr>
          <p:spPr>
            <a:xfrm>
              <a:off x="9829175" y="3128095"/>
              <a:ext cx="646331" cy="1015663"/>
            </a:xfrm>
            <a:prstGeom prst="rect">
              <a:avLst/>
            </a:prstGeom>
            <a:noFill/>
          </p:spPr>
          <p:txBody>
            <a:bodyPr wrap="none" rtlCol="0">
              <a:spAutoFit/>
            </a:bodyPr>
            <a:lstStyle/>
            <a:p>
              <a:pPr rtl="0"/>
              <a:r>
                <a:rPr lang="pt-BR" sz="6000">
                  <a:latin typeface="Amazon Ember" panose="020B0603020204020204" pitchFamily="34" charset="0"/>
                  <a:ea typeface="Amazon Ember" panose="020B0603020204020204" pitchFamily="34" charset="0"/>
                  <a:cs typeface="Amazon Ember" panose="020B0603020204020204" pitchFamily="34" charset="0"/>
                </a:rPr>
                <a:t>P</a:t>
              </a:r>
            </a:p>
          </p:txBody>
        </p:sp>
        <p:sp>
          <p:nvSpPr>
            <p:cNvPr id="5" name="Arrow: Left-Right 4">
              <a:extLst>
                <a:ext uri="{FF2B5EF4-FFF2-40B4-BE49-F238E27FC236}">
                  <a16:creationId xmlns:a16="http://schemas.microsoft.com/office/drawing/2014/main" id="{45751502-B356-4AA8-A69D-2FBD1DD3C91C}"/>
                </a:ext>
                <a:ext uri="{C183D7F6-B498-43B3-948B-1728B52AA6E4}">
                  <adec:decorative xmlns:adec="http://schemas.microsoft.com/office/drawing/2017/decorative" xmlns="" val="1"/>
                </a:ext>
              </a:extLst>
            </p:cNvPr>
            <p:cNvSpPr/>
            <p:nvPr/>
          </p:nvSpPr>
          <p:spPr>
            <a:xfrm rot="-1500000">
              <a:off x="8651706" y="3816354"/>
              <a:ext cx="914400" cy="365760"/>
            </a:xfrm>
            <a:prstGeom prst="leftRightArrow">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p>
          </p:txBody>
        </p:sp>
      </p:grpSp>
    </p:spTree>
    <p:custDataLst>
      <p:tags r:id="rId1"/>
    </p:custDataLst>
    <p:extLst>
      <p:ext uri="{BB962C8B-B14F-4D97-AF65-F5344CB8AC3E}">
        <p14:creationId xmlns:p14="http://schemas.microsoft.com/office/powerpoint/2010/main" val="100843035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33780-451D-624F-B22F-AC4418A3F4D9}"/>
              </a:ext>
            </a:extLst>
          </p:cNvPr>
          <p:cNvSpPr>
            <a:spLocks noGrp="1"/>
          </p:cNvSpPr>
          <p:nvPr>
            <p:ph type="title"/>
          </p:nvPr>
        </p:nvSpPr>
        <p:spPr>
          <a:xfrm>
            <a:off x="419100" y="365125"/>
            <a:ext cx="8380126" cy="474119"/>
          </a:xfrm>
        </p:spPr>
        <p:txBody>
          <a:bodyPr rtlCol="0">
            <a:normAutofit fontScale="90000"/>
          </a:bodyPr>
          <a:lstStyle/>
          <a:p>
            <a:pPr rtl="0"/>
            <a:r>
              <a:rPr lang="pt-BR" sz="3200"/>
              <a:t>Escalabilidade horizontal com o Amazon RDS: réplicas de leitura</a:t>
            </a:r>
          </a:p>
        </p:txBody>
      </p:sp>
      <p:sp>
        <p:nvSpPr>
          <p:cNvPr id="21" name="Rectangle 20">
            <a:extLst>
              <a:ext uri="{FF2B5EF4-FFF2-40B4-BE49-F238E27FC236}">
                <a16:creationId xmlns:a16="http://schemas.microsoft.com/office/drawing/2014/main" id="{FAAF0AD0-1463-E140-9CCA-C2D0483E8E7E}"/>
              </a:ext>
            </a:extLst>
          </p:cNvPr>
          <p:cNvSpPr/>
          <p:nvPr/>
        </p:nvSpPr>
        <p:spPr>
          <a:xfrm>
            <a:off x="6474890" y="2122287"/>
            <a:ext cx="5428697" cy="2708434"/>
          </a:xfrm>
          <a:prstGeom prst="rect">
            <a:avLst/>
          </a:prstGeom>
        </p:spPr>
        <p:txBody>
          <a:bodyPr wrap="square" rtlCol="0">
            <a:spAutoFit/>
          </a:bodyPr>
          <a:lstStyle/>
          <a:p>
            <a:pPr marL="292100" indent="-292100" rtl="0">
              <a:spcAft>
                <a:spcPts val="1200"/>
              </a:spcAft>
              <a:buClr>
                <a:schemeClr val="tx1"/>
              </a:buClr>
              <a:buFont typeface="Arial" panose="020B0604020202020204" pitchFamily="34" charset="0"/>
              <a:buChar char="•"/>
            </a:pPr>
            <a:r>
              <a:rPr lang="pt-BR" sz="2000">
                <a:latin typeface="Amazon Ember Light" panose="020B0403020204020204" pitchFamily="34" charset="0"/>
                <a:ea typeface="Amazon Ember Light" panose="020B0403020204020204" pitchFamily="34" charset="0"/>
                <a:cs typeface="Amazon Ember Light" panose="020B0403020204020204" pitchFamily="34" charset="0"/>
              </a:rPr>
              <a:t>Escalabilidade horizontal para cargas de trabalho </a:t>
            </a:r>
            <a:r>
              <a:rPr lang="pt-BR" sz="200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pesadas em termos de leitura</a:t>
            </a:r>
          </a:p>
          <a:p>
            <a:pPr marL="292100" indent="-292100" rtl="0">
              <a:spcAft>
                <a:spcPts val="1200"/>
              </a:spcAft>
              <a:buClr>
                <a:schemeClr val="tx1"/>
              </a:buClr>
              <a:buFont typeface="Arial" panose="020B0604020202020204" pitchFamily="34" charset="0"/>
              <a:buChar char="•"/>
            </a:pPr>
            <a:r>
              <a:rPr lang="pt-BR" sz="2000">
                <a:ea typeface="Amazon Ember" panose="020B0603020204020204" pitchFamily="34" charset="0"/>
                <a:cs typeface="Amazon Ember" panose="020B0603020204020204" pitchFamily="34" charset="0"/>
              </a:rPr>
              <a:t>Até </a:t>
            </a:r>
            <a:r>
              <a:rPr lang="pt-BR" sz="200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5 réplicas de leitura</a:t>
            </a:r>
            <a:r>
              <a:rPr lang="pt-BR" sz="2000">
                <a:latin typeface="Amazon Ember Light" panose="020B0403020204020204" pitchFamily="34" charset="0"/>
                <a:ea typeface="Amazon Ember Light" panose="020B0403020204020204" pitchFamily="34" charset="0"/>
                <a:cs typeface="Amazon Ember Light" panose="020B0403020204020204" pitchFamily="34" charset="0"/>
              </a:rPr>
              <a:t> e até </a:t>
            </a:r>
            <a:r>
              <a:rPr lang="pt-BR" sz="200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15 réplicas do Aurora</a:t>
            </a:r>
          </a:p>
          <a:p>
            <a:pPr marL="292100" indent="-292100" rtl="0">
              <a:spcAft>
                <a:spcPts val="1200"/>
              </a:spcAft>
              <a:buClr>
                <a:schemeClr val="tx1"/>
              </a:buClr>
              <a:buFont typeface="Arial" panose="020B0604020202020204" pitchFamily="34" charset="0"/>
              <a:buChar char="•"/>
            </a:pPr>
            <a:r>
              <a:rPr lang="pt-BR" sz="2000">
                <a:latin typeface="Amazon Ember Light" panose="020B0403020204020204" pitchFamily="34" charset="0"/>
                <a:ea typeface="Amazon Ember Light" panose="020B0403020204020204" pitchFamily="34" charset="0"/>
                <a:cs typeface="Amazon Ember Light" panose="020B0403020204020204" pitchFamily="34" charset="0"/>
              </a:rPr>
              <a:t>A replicação é </a:t>
            </a:r>
            <a:r>
              <a:rPr lang="pt-BR" sz="200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assíncrona</a:t>
            </a:r>
          </a:p>
          <a:p>
            <a:pPr marL="292100" indent="-292100" rtl="0">
              <a:spcAft>
                <a:spcPts val="1200"/>
              </a:spcAft>
              <a:buClr>
                <a:schemeClr val="tx1"/>
              </a:buClr>
              <a:buFont typeface="Arial" panose="020B0604020202020204" pitchFamily="34" charset="0"/>
              <a:buChar char="•"/>
            </a:pPr>
            <a:r>
              <a:rPr lang="pt-BR" sz="2000">
                <a:latin typeface="Amazon Ember Light" panose="020B0403020204020204" pitchFamily="34" charset="0"/>
                <a:ea typeface="Amazon Ember Light" panose="020B0403020204020204" pitchFamily="34" charset="0"/>
                <a:cs typeface="Amazon Ember Light" panose="020B0403020204020204" pitchFamily="34" charset="0"/>
              </a:rPr>
              <a:t>Disponível para Amazon RDS for MySQL, MariaDB, PostgreSQL e Oracle</a:t>
            </a:r>
          </a:p>
        </p:txBody>
      </p:sp>
      <p:grpSp>
        <p:nvGrpSpPr>
          <p:cNvPr id="6" name="Group 5" descr="primary database instance supports read and write operations, and updates are asynchronously copied to read-only replicas.">
            <a:extLst>
              <a:ext uri="{FF2B5EF4-FFF2-40B4-BE49-F238E27FC236}">
                <a16:creationId xmlns:a16="http://schemas.microsoft.com/office/drawing/2014/main" id="{FD446757-B7B0-4B03-B60B-D07D55E1A95B}"/>
              </a:ext>
            </a:extLst>
          </p:cNvPr>
          <p:cNvGrpSpPr/>
          <p:nvPr/>
        </p:nvGrpSpPr>
        <p:grpSpPr>
          <a:xfrm>
            <a:off x="448654" y="1845733"/>
            <a:ext cx="5901336" cy="4153559"/>
            <a:chOff x="448654" y="1845733"/>
            <a:chExt cx="5901336" cy="4153559"/>
          </a:xfrm>
        </p:grpSpPr>
        <p:sp>
          <p:nvSpPr>
            <p:cNvPr id="18" name="Rectangle 17">
              <a:extLst>
                <a:ext uri="{FF2B5EF4-FFF2-40B4-BE49-F238E27FC236}">
                  <a16:creationId xmlns:a16="http://schemas.microsoft.com/office/drawing/2014/main" id="{6BB83076-41C7-8C40-A462-4567CCF0D250}"/>
                </a:ext>
                <a:ext uri="{C183D7F6-B498-43B3-948B-1728B52AA6E4}">
                  <adec:decorative xmlns:adec="http://schemas.microsoft.com/office/drawing/2017/decorative" xmlns="" val="1"/>
                </a:ext>
              </a:extLst>
            </p:cNvPr>
            <p:cNvSpPr/>
            <p:nvPr/>
          </p:nvSpPr>
          <p:spPr>
            <a:xfrm>
              <a:off x="448654" y="1845733"/>
              <a:ext cx="5764723" cy="4153559"/>
            </a:xfrm>
            <a:prstGeom prst="rect">
              <a:avLst/>
            </a:prstGeom>
            <a:no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sz="1600" dirty="0"/>
            </a:p>
          </p:txBody>
        </p:sp>
        <p:sp>
          <p:nvSpPr>
            <p:cNvPr id="10" name="TextBox 9">
              <a:extLst>
                <a:ext uri="{FF2B5EF4-FFF2-40B4-BE49-F238E27FC236}">
                  <a16:creationId xmlns:a16="http://schemas.microsoft.com/office/drawing/2014/main" id="{E37982EB-6DC0-48DB-8DFC-03FC802F11D3}"/>
                </a:ext>
              </a:extLst>
            </p:cNvPr>
            <p:cNvSpPr txBox="1"/>
            <p:nvPr/>
          </p:nvSpPr>
          <p:spPr>
            <a:xfrm>
              <a:off x="503518" y="5644987"/>
              <a:ext cx="5846472" cy="307777"/>
            </a:xfrm>
            <a:prstGeom prst="rect">
              <a:avLst/>
            </a:prstGeom>
            <a:noFill/>
          </p:spPr>
          <p:txBody>
            <a:bodyPr wrap="none" rtlCol="0">
              <a:spAutoFit/>
            </a:bodyPr>
            <a:lstStyle/>
            <a:p>
              <a:pPr rtl="0"/>
              <a:r>
                <a:rPr lang="pt-BR" sz="1400">
                  <a:latin typeface="Amazon Ember Light" panose="020B0403020204020204" pitchFamily="34" charset="0"/>
                  <a:ea typeface="Amazon Ember Light" panose="020B0403020204020204" pitchFamily="34" charset="0"/>
                  <a:cs typeface="Amazon Ember Light" panose="020B0403020204020204" pitchFamily="34" charset="0"/>
                </a:rPr>
                <a:t>P = Instância de banco de dados primária (origem); R = Réplica de leitura</a:t>
              </a:r>
            </a:p>
          </p:txBody>
        </p:sp>
        <p:grpSp>
          <p:nvGrpSpPr>
            <p:cNvPr id="12" name="Group 11">
              <a:extLst>
                <a:ext uri="{FF2B5EF4-FFF2-40B4-BE49-F238E27FC236}">
                  <a16:creationId xmlns:a16="http://schemas.microsoft.com/office/drawing/2014/main" id="{54D08104-F637-4759-8D55-1D5E4AD20EB6}"/>
                </a:ext>
              </a:extLst>
            </p:cNvPr>
            <p:cNvGrpSpPr/>
            <p:nvPr/>
          </p:nvGrpSpPr>
          <p:grpSpPr>
            <a:xfrm>
              <a:off x="1052931" y="4090020"/>
              <a:ext cx="1371600" cy="1371600"/>
              <a:chOff x="1451398" y="3764739"/>
              <a:chExt cx="1371600" cy="1371600"/>
            </a:xfrm>
          </p:grpSpPr>
          <p:pic>
            <p:nvPicPr>
              <p:cNvPr id="56" name="Graphic 55">
                <a:extLst>
                  <a:ext uri="{FF2B5EF4-FFF2-40B4-BE49-F238E27FC236}">
                    <a16:creationId xmlns:a16="http://schemas.microsoft.com/office/drawing/2014/main" id="{A9601373-421E-4DE8-BA00-252B4BFD7142}"/>
                  </a:ext>
                  <a:ext uri="{C183D7F6-B498-43B3-948B-1728B52AA6E4}">
                    <adec:decorative xmlns:adec="http://schemas.microsoft.com/office/drawing/2017/decorative" xmlns="" val="1"/>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1451398" y="3764739"/>
                <a:ext cx="1371600" cy="1371600"/>
              </a:xfrm>
              <a:prstGeom prst="rect">
                <a:avLst/>
              </a:prstGeom>
            </p:spPr>
          </p:pic>
          <p:sp>
            <p:nvSpPr>
              <p:cNvPr id="57" name="TextBox 56">
                <a:extLst>
                  <a:ext uri="{FF2B5EF4-FFF2-40B4-BE49-F238E27FC236}">
                    <a16:creationId xmlns:a16="http://schemas.microsoft.com/office/drawing/2014/main" id="{A5269454-0066-42E8-8E48-D5C141FA7C64}"/>
                  </a:ext>
                </a:extLst>
              </p:cNvPr>
              <p:cNvSpPr txBox="1"/>
              <p:nvPr/>
            </p:nvSpPr>
            <p:spPr>
              <a:xfrm>
                <a:off x="1837276" y="4105960"/>
                <a:ext cx="553357" cy="830997"/>
              </a:xfrm>
              <a:prstGeom prst="rect">
                <a:avLst/>
              </a:prstGeom>
              <a:noFill/>
            </p:spPr>
            <p:txBody>
              <a:bodyPr wrap="none" rtlCol="0">
                <a:spAutoFit/>
              </a:bodyPr>
              <a:lstStyle/>
              <a:p>
                <a:pPr rtl="0"/>
                <a:r>
                  <a:rPr lang="pt-BR" sz="4800">
                    <a:latin typeface="Amazon Ember" panose="020B0603020204020204" pitchFamily="34" charset="0"/>
                    <a:ea typeface="Amazon Ember" panose="020B0603020204020204" pitchFamily="34" charset="0"/>
                    <a:cs typeface="Amazon Ember" panose="020B0603020204020204" pitchFamily="34" charset="0"/>
                  </a:rPr>
                  <a:t>P</a:t>
                </a:r>
              </a:p>
            </p:txBody>
          </p:sp>
        </p:grpSp>
        <p:sp>
          <p:nvSpPr>
            <p:cNvPr id="7" name="Rectangle 6">
              <a:extLst>
                <a:ext uri="{FF2B5EF4-FFF2-40B4-BE49-F238E27FC236}">
                  <a16:creationId xmlns:a16="http://schemas.microsoft.com/office/drawing/2014/main" id="{D838DFC9-40D0-4573-917F-26EC19DBF538}"/>
                </a:ext>
              </a:extLst>
            </p:cNvPr>
            <p:cNvSpPr/>
            <p:nvPr/>
          </p:nvSpPr>
          <p:spPr>
            <a:xfrm>
              <a:off x="1045015" y="2122287"/>
              <a:ext cx="4572000" cy="64008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pt-BR" sz="1600">
                  <a:solidFill>
                    <a:schemeClr val="tx1"/>
                  </a:solidFill>
                  <a:latin typeface="Amazon Ember" panose="020B0603020204020204" pitchFamily="34" charset="0"/>
                  <a:ea typeface="Amazon Ember" panose="020B0603020204020204" pitchFamily="34" charset="0"/>
                  <a:cs typeface="Amazon Ember" panose="020B0603020204020204" pitchFamily="34" charset="0"/>
                </a:rPr>
                <a:t>Aplicação</a:t>
              </a:r>
            </a:p>
          </p:txBody>
        </p:sp>
        <p:grpSp>
          <p:nvGrpSpPr>
            <p:cNvPr id="45" name="Group 44">
              <a:extLst>
                <a:ext uri="{FF2B5EF4-FFF2-40B4-BE49-F238E27FC236}">
                  <a16:creationId xmlns:a16="http://schemas.microsoft.com/office/drawing/2014/main" id="{C18D916C-3B44-495D-8A95-F0CA14114F0F}"/>
                </a:ext>
              </a:extLst>
            </p:cNvPr>
            <p:cNvGrpSpPr/>
            <p:nvPr/>
          </p:nvGrpSpPr>
          <p:grpSpPr>
            <a:xfrm>
              <a:off x="3839016" y="4090020"/>
              <a:ext cx="1371600" cy="1371600"/>
              <a:chOff x="1451398" y="3764739"/>
              <a:chExt cx="1371600" cy="1371600"/>
            </a:xfrm>
          </p:grpSpPr>
          <p:pic>
            <p:nvPicPr>
              <p:cNvPr id="58" name="Graphic 57">
                <a:extLst>
                  <a:ext uri="{FF2B5EF4-FFF2-40B4-BE49-F238E27FC236}">
                    <a16:creationId xmlns:a16="http://schemas.microsoft.com/office/drawing/2014/main" id="{FC346F81-02F2-4FFD-9A07-A12BCB3ED3E1}"/>
                  </a:ext>
                  <a:ext uri="{C183D7F6-B498-43B3-948B-1728B52AA6E4}">
                    <adec:decorative xmlns:adec="http://schemas.microsoft.com/office/drawing/2017/decorative" xmlns="" val="1"/>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1451398" y="3764739"/>
                <a:ext cx="1371600" cy="1371600"/>
              </a:xfrm>
              <a:prstGeom prst="rect">
                <a:avLst/>
              </a:prstGeom>
            </p:spPr>
          </p:pic>
          <p:sp>
            <p:nvSpPr>
              <p:cNvPr id="59" name="TextBox 58">
                <a:extLst>
                  <a:ext uri="{FF2B5EF4-FFF2-40B4-BE49-F238E27FC236}">
                    <a16:creationId xmlns:a16="http://schemas.microsoft.com/office/drawing/2014/main" id="{C32FCBD6-E4C0-4314-9345-975C21648683}"/>
                  </a:ext>
                </a:extLst>
              </p:cNvPr>
              <p:cNvSpPr txBox="1"/>
              <p:nvPr/>
            </p:nvSpPr>
            <p:spPr>
              <a:xfrm>
                <a:off x="1837276" y="4105960"/>
                <a:ext cx="561372" cy="830997"/>
              </a:xfrm>
              <a:prstGeom prst="rect">
                <a:avLst/>
              </a:prstGeom>
              <a:noFill/>
            </p:spPr>
            <p:txBody>
              <a:bodyPr wrap="none" rtlCol="0">
                <a:spAutoFit/>
              </a:bodyPr>
              <a:lstStyle/>
              <a:p>
                <a:pPr rtl="0"/>
                <a:r>
                  <a:rPr lang="pt-BR" sz="4800">
                    <a:latin typeface="Amazon Ember" panose="020B0603020204020204" pitchFamily="34" charset="0"/>
                    <a:ea typeface="Amazon Ember" panose="020B0603020204020204" pitchFamily="34" charset="0"/>
                    <a:cs typeface="Amazon Ember" panose="020B0603020204020204" pitchFamily="34" charset="0"/>
                  </a:rPr>
                  <a:t>R</a:t>
                </a:r>
              </a:p>
            </p:txBody>
          </p:sp>
        </p:grpSp>
        <p:cxnSp>
          <p:nvCxnSpPr>
            <p:cNvPr id="36" name="Straight Arrow Connector 35">
              <a:extLst>
                <a:ext uri="{FF2B5EF4-FFF2-40B4-BE49-F238E27FC236}">
                  <a16:creationId xmlns:a16="http://schemas.microsoft.com/office/drawing/2014/main" id="{F0F03738-6552-478A-98AA-A4A69AFB11F5}"/>
                </a:ext>
              </a:extLst>
            </p:cNvPr>
            <p:cNvCxnSpPr/>
            <p:nvPr/>
          </p:nvCxnSpPr>
          <p:spPr>
            <a:xfrm>
              <a:off x="4524816" y="2929466"/>
              <a:ext cx="0" cy="1097280"/>
            </a:xfrm>
            <a:prstGeom prst="straightConnector1">
              <a:avLst/>
            </a:prstGeom>
            <a:ln w="76200">
              <a:solidFill>
                <a:schemeClr val="accent3"/>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3715CEC5-BB18-4438-8FAB-57A48E2AC2D0}"/>
                </a:ext>
              </a:extLst>
            </p:cNvPr>
            <p:cNvSpPr txBox="1"/>
            <p:nvPr/>
          </p:nvSpPr>
          <p:spPr>
            <a:xfrm>
              <a:off x="2039501" y="3190137"/>
              <a:ext cx="1273325" cy="523220"/>
            </a:xfrm>
            <a:prstGeom prst="rect">
              <a:avLst/>
            </a:prstGeom>
            <a:noFill/>
          </p:spPr>
          <p:txBody>
            <a:bodyPr wrap="square" rtlCol="0">
              <a:spAutoFit/>
            </a:bodyPr>
            <a:lstStyle/>
            <a:p>
              <a:pPr rtl="0"/>
              <a:r>
                <a:rPr lang="pt-BR" sz="1400">
                  <a:latin typeface="Amazon Ember Light" panose="020B0403020204020204" pitchFamily="34" charset="0"/>
                  <a:ea typeface="Amazon Ember Light" panose="020B0403020204020204" pitchFamily="34" charset="0"/>
                  <a:cs typeface="Amazon Ember Light" panose="020B0403020204020204" pitchFamily="34" charset="0"/>
                </a:rPr>
                <a:t>Leitura e gravação</a:t>
              </a:r>
              <a:endParaRPr lang="en-US" sz="14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66" name="TextBox 65">
              <a:extLst>
                <a:ext uri="{FF2B5EF4-FFF2-40B4-BE49-F238E27FC236}">
                  <a16:creationId xmlns:a16="http://schemas.microsoft.com/office/drawing/2014/main" id="{27590A79-D7A8-4941-93F7-2EEA2E8940CE}"/>
                </a:ext>
              </a:extLst>
            </p:cNvPr>
            <p:cNvSpPr txBox="1"/>
            <p:nvPr/>
          </p:nvSpPr>
          <p:spPr>
            <a:xfrm>
              <a:off x="4544285" y="3190137"/>
              <a:ext cx="1441420" cy="307777"/>
            </a:xfrm>
            <a:prstGeom prst="rect">
              <a:avLst/>
            </a:prstGeom>
            <a:noFill/>
          </p:spPr>
          <p:txBody>
            <a:bodyPr wrap="none" rtlCol="0">
              <a:spAutoFit/>
            </a:bodyPr>
            <a:lstStyle/>
            <a:p>
              <a:pPr rtl="0"/>
              <a:r>
                <a:rPr lang="pt-BR" sz="1400">
                  <a:latin typeface="Amazon Ember Light" panose="020B0403020204020204" pitchFamily="34" charset="0"/>
                  <a:ea typeface="Amazon Ember Light" panose="020B0403020204020204" pitchFamily="34" charset="0"/>
                  <a:cs typeface="Amazon Ember Light" panose="020B0403020204020204" pitchFamily="34" charset="0"/>
                </a:rPr>
                <a:t>Somente leitura</a:t>
              </a:r>
            </a:p>
          </p:txBody>
        </p:sp>
        <p:cxnSp>
          <p:nvCxnSpPr>
            <p:cNvPr id="68" name="Straight Arrow Connector 67">
              <a:extLst>
                <a:ext uri="{FF2B5EF4-FFF2-40B4-BE49-F238E27FC236}">
                  <a16:creationId xmlns:a16="http://schemas.microsoft.com/office/drawing/2014/main" id="{477511C7-9A56-4B0E-8455-6CEBA04EA371}"/>
                </a:ext>
              </a:extLst>
            </p:cNvPr>
            <p:cNvCxnSpPr>
              <a:stCxn id="56" idx="3"/>
              <a:endCxn id="58" idx="1"/>
            </p:cNvCxnSpPr>
            <p:nvPr/>
          </p:nvCxnSpPr>
          <p:spPr>
            <a:xfrm>
              <a:off x="2424531" y="4775820"/>
              <a:ext cx="1414485" cy="0"/>
            </a:xfrm>
            <a:prstGeom prst="straightConnector1">
              <a:avLst/>
            </a:prstGeom>
            <a:ln w="762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69" name="TextBox 68">
              <a:extLst>
                <a:ext uri="{FF2B5EF4-FFF2-40B4-BE49-F238E27FC236}">
                  <a16:creationId xmlns:a16="http://schemas.microsoft.com/office/drawing/2014/main" id="{E9DC4C8F-DABA-42C6-8D6F-640DEC99B0AB}"/>
                </a:ext>
              </a:extLst>
            </p:cNvPr>
            <p:cNvSpPr txBox="1"/>
            <p:nvPr/>
          </p:nvSpPr>
          <p:spPr>
            <a:xfrm>
              <a:off x="2210553" y="4031345"/>
              <a:ext cx="1812788" cy="523220"/>
            </a:xfrm>
            <a:prstGeom prst="rect">
              <a:avLst/>
            </a:prstGeom>
            <a:noFill/>
          </p:spPr>
          <p:txBody>
            <a:bodyPr wrap="square" rtlCol="0">
              <a:spAutoFit/>
            </a:bodyPr>
            <a:lstStyle/>
            <a:p>
              <a:pPr algn="ctr" rtl="0"/>
              <a:r>
                <a:rPr lang="pt-BR" sz="1400">
                  <a:latin typeface="Amazon Ember Light" panose="020B0403020204020204" pitchFamily="34" charset="0"/>
                  <a:ea typeface="Amazon Ember Light" panose="020B0403020204020204" pitchFamily="34" charset="0"/>
                  <a:cs typeface="Amazon Ember Light" panose="020B0403020204020204" pitchFamily="34" charset="0"/>
                </a:rPr>
                <a:t>Replicação assíncrona</a:t>
              </a:r>
              <a:endParaRPr lang="en-US" sz="14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cxnSp>
          <p:nvCxnSpPr>
            <p:cNvPr id="22" name="Straight Arrow Connector 21">
              <a:extLst>
                <a:ext uri="{FF2B5EF4-FFF2-40B4-BE49-F238E27FC236}">
                  <a16:creationId xmlns:a16="http://schemas.microsoft.com/office/drawing/2014/main" id="{99E46E4C-8502-4B0F-83CD-7F710B9BB030}"/>
                </a:ext>
              </a:extLst>
            </p:cNvPr>
            <p:cNvCxnSpPr/>
            <p:nvPr/>
          </p:nvCxnSpPr>
          <p:spPr>
            <a:xfrm>
              <a:off x="1533939" y="2929466"/>
              <a:ext cx="0" cy="1097280"/>
            </a:xfrm>
            <a:prstGeom prst="straightConnector1">
              <a:avLst/>
            </a:prstGeom>
            <a:ln w="76200">
              <a:solidFill>
                <a:schemeClr val="accent3"/>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68903726-8FCC-4DE1-9E52-B235755151D2}"/>
                </a:ext>
              </a:extLst>
            </p:cNvPr>
            <p:cNvCxnSpPr>
              <a:cxnSpLocks/>
            </p:cNvCxnSpPr>
            <p:nvPr/>
          </p:nvCxnSpPr>
          <p:spPr>
            <a:xfrm flipV="1">
              <a:off x="1943523" y="2929466"/>
              <a:ext cx="0" cy="1097280"/>
            </a:xfrm>
            <a:prstGeom prst="straightConnector1">
              <a:avLst/>
            </a:prstGeom>
            <a:ln w="76200">
              <a:solidFill>
                <a:schemeClr val="accent5"/>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227309150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597E0D-77E9-FC4B-B67B-56E5D69C10AF}"/>
              </a:ext>
            </a:extLst>
          </p:cNvPr>
          <p:cNvSpPr>
            <a:spLocks noGrp="1"/>
          </p:cNvSpPr>
          <p:nvPr>
            <p:ph type="title"/>
          </p:nvPr>
        </p:nvSpPr>
        <p:spPr/>
        <p:txBody>
          <a:bodyPr rtlCol="0"/>
          <a:lstStyle/>
          <a:p>
            <a:pPr rtl="0"/>
            <a:r>
              <a:rPr lang="pt-BR" sz="3600"/>
              <a:t>Escalabilidade com o Amazon Aurora</a:t>
            </a:r>
          </a:p>
        </p:txBody>
      </p:sp>
      <p:sp>
        <p:nvSpPr>
          <p:cNvPr id="59" name="Rectangle 58">
            <a:extLst>
              <a:ext uri="{FF2B5EF4-FFF2-40B4-BE49-F238E27FC236}">
                <a16:creationId xmlns:a16="http://schemas.microsoft.com/office/drawing/2014/main" id="{366BAA13-CB0F-204A-88AB-34833F374C7F}"/>
              </a:ext>
            </a:extLst>
          </p:cNvPr>
          <p:cNvSpPr/>
          <p:nvPr/>
        </p:nvSpPr>
        <p:spPr>
          <a:xfrm>
            <a:off x="1671308" y="1525506"/>
            <a:ext cx="9111790" cy="400110"/>
          </a:xfrm>
          <a:prstGeom prst="rect">
            <a:avLst/>
          </a:prstGeom>
        </p:spPr>
        <p:txBody>
          <a:bodyPr wrap="none" rtlCol="0">
            <a:spAutoFit/>
          </a:bodyPr>
          <a:lstStyle/>
          <a:p>
            <a:pPr rtl="0"/>
            <a:r>
              <a:rPr lang="pt-BR" sz="20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Cada cluster de banco de dados do Aurora pode ter até 15 réplicas do Aurora</a:t>
            </a:r>
          </a:p>
        </p:txBody>
      </p:sp>
      <p:grpSp>
        <p:nvGrpSpPr>
          <p:cNvPr id="7" name="Group 6" descr="primary database instance performs all the data modifications to the cluster volume. read-only replicas connect to the same volume.">
            <a:extLst>
              <a:ext uri="{FF2B5EF4-FFF2-40B4-BE49-F238E27FC236}">
                <a16:creationId xmlns:a16="http://schemas.microsoft.com/office/drawing/2014/main" id="{48628655-33FB-4E8F-B61A-F19987BDD659}"/>
              </a:ext>
            </a:extLst>
          </p:cNvPr>
          <p:cNvGrpSpPr/>
          <p:nvPr/>
        </p:nvGrpSpPr>
        <p:grpSpPr>
          <a:xfrm>
            <a:off x="2154726" y="2398433"/>
            <a:ext cx="7882549" cy="3474720"/>
            <a:chOff x="2154726" y="2398433"/>
            <a:chExt cx="7882549" cy="3474720"/>
          </a:xfrm>
        </p:grpSpPr>
        <p:cxnSp>
          <p:nvCxnSpPr>
            <p:cNvPr id="35" name="Straight Arrow Connector 34">
              <a:extLst>
                <a:ext uri="{FF2B5EF4-FFF2-40B4-BE49-F238E27FC236}">
                  <a16:creationId xmlns:a16="http://schemas.microsoft.com/office/drawing/2014/main" id="{4B1F4B45-5CBC-374A-8937-B32436E5DA2D}"/>
                </a:ext>
              </a:extLst>
            </p:cNvPr>
            <p:cNvCxnSpPr>
              <a:cxnSpLocks/>
            </p:cNvCxnSpPr>
            <p:nvPr/>
          </p:nvCxnSpPr>
          <p:spPr>
            <a:xfrm>
              <a:off x="3178324" y="3728853"/>
              <a:ext cx="116622" cy="676970"/>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grpSp>
          <p:nvGrpSpPr>
            <p:cNvPr id="87" name="Group 86">
              <a:extLst>
                <a:ext uri="{FF2B5EF4-FFF2-40B4-BE49-F238E27FC236}">
                  <a16:creationId xmlns:a16="http://schemas.microsoft.com/office/drawing/2014/main" id="{98450EAF-BC3E-4720-B16E-15FCC6D1D261}"/>
                </a:ext>
              </a:extLst>
            </p:cNvPr>
            <p:cNvGrpSpPr/>
            <p:nvPr/>
          </p:nvGrpSpPr>
          <p:grpSpPr>
            <a:xfrm>
              <a:off x="2413778" y="2876730"/>
              <a:ext cx="914400" cy="914400"/>
              <a:chOff x="787730" y="4511438"/>
              <a:chExt cx="914400" cy="914400"/>
            </a:xfrm>
          </p:grpSpPr>
          <p:pic>
            <p:nvPicPr>
              <p:cNvPr id="88" name="Graphic 87">
                <a:extLst>
                  <a:ext uri="{FF2B5EF4-FFF2-40B4-BE49-F238E27FC236}">
                    <a16:creationId xmlns:a16="http://schemas.microsoft.com/office/drawing/2014/main" id="{E6218A5B-EF29-4324-B2B9-F019E4DDC3AE}"/>
                  </a:ext>
                  <a:ext uri="{C183D7F6-B498-43B3-948B-1728B52AA6E4}">
                    <adec:decorative xmlns:adec="http://schemas.microsoft.com/office/drawing/2017/decorative" xmlns="" val="1"/>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787730" y="4511438"/>
                <a:ext cx="914400" cy="914400"/>
              </a:xfrm>
              <a:prstGeom prst="rect">
                <a:avLst/>
              </a:prstGeom>
            </p:spPr>
          </p:pic>
          <p:sp>
            <p:nvSpPr>
              <p:cNvPr id="89" name="TextBox 88">
                <a:extLst>
                  <a:ext uri="{FF2B5EF4-FFF2-40B4-BE49-F238E27FC236}">
                    <a16:creationId xmlns:a16="http://schemas.microsoft.com/office/drawing/2014/main" id="{9BBBF9BB-D601-4839-B4B5-030C1CDD89BD}"/>
                  </a:ext>
                </a:extLst>
              </p:cNvPr>
              <p:cNvSpPr txBox="1"/>
              <p:nvPr/>
            </p:nvSpPr>
            <p:spPr>
              <a:xfrm>
                <a:off x="1042791" y="4801860"/>
                <a:ext cx="369012" cy="461665"/>
              </a:xfrm>
              <a:prstGeom prst="rect">
                <a:avLst/>
              </a:prstGeom>
              <a:noFill/>
            </p:spPr>
            <p:txBody>
              <a:bodyPr wrap="none" rtlCol="0">
                <a:spAutoFit/>
              </a:bodyPr>
              <a:lstStyle/>
              <a:p>
                <a:pPr rtl="0"/>
                <a:r>
                  <a:rPr lang="pt-BR" sz="2400">
                    <a:latin typeface="Amazon Ember" panose="020B0603020204020204" pitchFamily="34" charset="0"/>
                    <a:ea typeface="Amazon Ember" panose="020B0603020204020204" pitchFamily="34" charset="0"/>
                    <a:cs typeface="Amazon Ember" panose="020B0603020204020204" pitchFamily="34" charset="0"/>
                  </a:rPr>
                  <a:t>P</a:t>
                </a:r>
              </a:p>
            </p:txBody>
          </p:sp>
        </p:grpSp>
        <p:sp>
          <p:nvSpPr>
            <p:cNvPr id="62" name="Rectangle 61">
              <a:extLst>
                <a:ext uri="{FF2B5EF4-FFF2-40B4-BE49-F238E27FC236}">
                  <a16:creationId xmlns:a16="http://schemas.microsoft.com/office/drawing/2014/main" id="{80863D6A-2E0E-47F3-A272-7293F47D4851}"/>
                </a:ext>
              </a:extLst>
            </p:cNvPr>
            <p:cNvSpPr/>
            <p:nvPr/>
          </p:nvSpPr>
          <p:spPr>
            <a:xfrm>
              <a:off x="2154726" y="2398433"/>
              <a:ext cx="2468880" cy="3474720"/>
            </a:xfrm>
            <a:prstGeom prst="rect">
              <a:avLst/>
            </a:prstGeom>
            <a:noFill/>
            <a:ln w="12700" cap="flat" cmpd="sng" algn="ctr">
              <a:solidFill>
                <a:srgbClr val="007CBC"/>
              </a:solidFill>
              <a:prstDash val="dash"/>
              <a:miter lim="800000"/>
            </a:ln>
            <a:effectLst/>
          </p:spPr>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400" b="0" i="0" u="none" strike="noStrike" kern="0" cap="none" spc="0" normalizeH="0" noProof="0">
                  <a:ln>
                    <a:noFill/>
                  </a:ln>
                  <a:solidFill>
                    <a:srgbClr val="007CBC"/>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Zona de disponibilidade</a:t>
              </a:r>
            </a:p>
          </p:txBody>
        </p:sp>
        <p:sp>
          <p:nvSpPr>
            <p:cNvPr id="64" name="Rectangle 63">
              <a:extLst>
                <a:ext uri="{FF2B5EF4-FFF2-40B4-BE49-F238E27FC236}">
                  <a16:creationId xmlns:a16="http://schemas.microsoft.com/office/drawing/2014/main" id="{0F544219-7B9E-4737-A08E-5B79C86FAF71}"/>
                </a:ext>
              </a:extLst>
            </p:cNvPr>
            <p:cNvSpPr/>
            <p:nvPr/>
          </p:nvSpPr>
          <p:spPr>
            <a:xfrm>
              <a:off x="4847956" y="2398433"/>
              <a:ext cx="2468880" cy="3474720"/>
            </a:xfrm>
            <a:prstGeom prst="rect">
              <a:avLst/>
            </a:prstGeom>
            <a:noFill/>
            <a:ln w="12700" cap="flat" cmpd="sng" algn="ctr">
              <a:solidFill>
                <a:srgbClr val="007CBC"/>
              </a:solidFill>
              <a:prstDash val="dash"/>
              <a:miter lim="800000"/>
            </a:ln>
            <a:effectLst/>
          </p:spPr>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400" b="0" i="0" u="none" strike="noStrike" kern="0" cap="none" spc="0" normalizeH="0" noProof="0">
                  <a:ln>
                    <a:noFill/>
                  </a:ln>
                  <a:solidFill>
                    <a:srgbClr val="007CBC"/>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Zona de disponibilidade</a:t>
              </a:r>
            </a:p>
          </p:txBody>
        </p:sp>
        <p:sp>
          <p:nvSpPr>
            <p:cNvPr id="65" name="Rectangle 64">
              <a:extLst>
                <a:ext uri="{FF2B5EF4-FFF2-40B4-BE49-F238E27FC236}">
                  <a16:creationId xmlns:a16="http://schemas.microsoft.com/office/drawing/2014/main" id="{0702852A-E5AB-4E37-B314-A789A7AB2E4E}"/>
                </a:ext>
              </a:extLst>
            </p:cNvPr>
            <p:cNvSpPr/>
            <p:nvPr/>
          </p:nvSpPr>
          <p:spPr>
            <a:xfrm>
              <a:off x="7541186" y="2398433"/>
              <a:ext cx="2468880" cy="3474720"/>
            </a:xfrm>
            <a:prstGeom prst="rect">
              <a:avLst/>
            </a:prstGeom>
            <a:noFill/>
            <a:ln w="12700" cap="flat" cmpd="sng" algn="ctr">
              <a:solidFill>
                <a:srgbClr val="007CBC"/>
              </a:solidFill>
              <a:prstDash val="dash"/>
              <a:miter lim="800000"/>
            </a:ln>
            <a:effectLst/>
          </p:spPr>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400" b="0" i="0" u="none" strike="noStrike" kern="0" cap="none" spc="0" normalizeH="0" noProof="0">
                  <a:ln>
                    <a:noFill/>
                  </a:ln>
                  <a:solidFill>
                    <a:srgbClr val="007CBC"/>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Zona de disponibilidade</a:t>
              </a:r>
            </a:p>
          </p:txBody>
        </p:sp>
        <p:grpSp>
          <p:nvGrpSpPr>
            <p:cNvPr id="43" name="Group 42">
              <a:extLst>
                <a:ext uri="{FF2B5EF4-FFF2-40B4-BE49-F238E27FC236}">
                  <a16:creationId xmlns:a16="http://schemas.microsoft.com/office/drawing/2014/main" id="{3276DBEE-BBA4-437C-AC0D-EEC2521407DA}"/>
                </a:ext>
              </a:extLst>
            </p:cNvPr>
            <p:cNvGrpSpPr/>
            <p:nvPr/>
          </p:nvGrpSpPr>
          <p:grpSpPr>
            <a:xfrm>
              <a:off x="5287403" y="2879201"/>
              <a:ext cx="914400" cy="914400"/>
              <a:chOff x="787730" y="4511438"/>
              <a:chExt cx="914400" cy="914400"/>
            </a:xfrm>
          </p:grpSpPr>
          <p:pic>
            <p:nvPicPr>
              <p:cNvPr id="44" name="Graphic 43">
                <a:extLst>
                  <a:ext uri="{FF2B5EF4-FFF2-40B4-BE49-F238E27FC236}">
                    <a16:creationId xmlns:a16="http://schemas.microsoft.com/office/drawing/2014/main" id="{390ED1AF-C691-417A-BD5C-B7F15C867D7C}"/>
                  </a:ext>
                  <a:ext uri="{C183D7F6-B498-43B3-948B-1728B52AA6E4}">
                    <adec:decorative xmlns:adec="http://schemas.microsoft.com/office/drawing/2017/decorative" xmlns="" val="1"/>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787730" y="4511438"/>
                <a:ext cx="914400" cy="914400"/>
              </a:xfrm>
              <a:prstGeom prst="rect">
                <a:avLst/>
              </a:prstGeom>
            </p:spPr>
          </p:pic>
          <p:sp>
            <p:nvSpPr>
              <p:cNvPr id="45" name="TextBox 44">
                <a:extLst>
                  <a:ext uri="{FF2B5EF4-FFF2-40B4-BE49-F238E27FC236}">
                    <a16:creationId xmlns:a16="http://schemas.microsoft.com/office/drawing/2014/main" id="{66DE2C80-0BCF-4DD8-BDB6-A8BA3444FA28}"/>
                  </a:ext>
                </a:extLst>
              </p:cNvPr>
              <p:cNvSpPr txBox="1"/>
              <p:nvPr/>
            </p:nvSpPr>
            <p:spPr>
              <a:xfrm>
                <a:off x="1042791" y="4801860"/>
                <a:ext cx="373820" cy="461665"/>
              </a:xfrm>
              <a:prstGeom prst="rect">
                <a:avLst/>
              </a:prstGeom>
              <a:noFill/>
            </p:spPr>
            <p:txBody>
              <a:bodyPr wrap="none" rtlCol="0">
                <a:spAutoFit/>
              </a:bodyPr>
              <a:lstStyle/>
              <a:p>
                <a:pPr rtl="0"/>
                <a:r>
                  <a:rPr lang="pt-BR" sz="2400">
                    <a:latin typeface="Amazon Ember" panose="020B0603020204020204" pitchFamily="34" charset="0"/>
                    <a:ea typeface="Amazon Ember" panose="020B0603020204020204" pitchFamily="34" charset="0"/>
                    <a:cs typeface="Amazon Ember" panose="020B0603020204020204" pitchFamily="34" charset="0"/>
                  </a:rPr>
                  <a:t>R</a:t>
                </a:r>
              </a:p>
            </p:txBody>
          </p:sp>
        </p:grpSp>
        <p:grpSp>
          <p:nvGrpSpPr>
            <p:cNvPr id="46" name="Group 45">
              <a:extLst>
                <a:ext uri="{FF2B5EF4-FFF2-40B4-BE49-F238E27FC236}">
                  <a16:creationId xmlns:a16="http://schemas.microsoft.com/office/drawing/2014/main" id="{F430933F-22AB-4962-9B09-4DA267B86E62}"/>
                </a:ext>
              </a:extLst>
            </p:cNvPr>
            <p:cNvGrpSpPr/>
            <p:nvPr/>
          </p:nvGrpSpPr>
          <p:grpSpPr>
            <a:xfrm>
              <a:off x="7572236" y="2896799"/>
              <a:ext cx="914400" cy="914400"/>
              <a:chOff x="787730" y="4511438"/>
              <a:chExt cx="914400" cy="914400"/>
            </a:xfrm>
          </p:grpSpPr>
          <p:pic>
            <p:nvPicPr>
              <p:cNvPr id="48" name="Graphic 47">
                <a:extLst>
                  <a:ext uri="{FF2B5EF4-FFF2-40B4-BE49-F238E27FC236}">
                    <a16:creationId xmlns:a16="http://schemas.microsoft.com/office/drawing/2014/main" id="{AF9A7F6D-3A67-4A1C-B87D-9F6669E32340}"/>
                  </a:ext>
                  <a:ext uri="{C183D7F6-B498-43B3-948B-1728B52AA6E4}">
                    <adec:decorative xmlns:adec="http://schemas.microsoft.com/office/drawing/2017/decorative" xmlns="" val="1"/>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787730" y="4511438"/>
                <a:ext cx="914400" cy="914400"/>
              </a:xfrm>
              <a:prstGeom prst="rect">
                <a:avLst/>
              </a:prstGeom>
            </p:spPr>
          </p:pic>
          <p:sp>
            <p:nvSpPr>
              <p:cNvPr id="49" name="TextBox 48">
                <a:extLst>
                  <a:ext uri="{FF2B5EF4-FFF2-40B4-BE49-F238E27FC236}">
                    <a16:creationId xmlns:a16="http://schemas.microsoft.com/office/drawing/2014/main" id="{F8236D1D-F439-4828-B764-DF053D3C06AD}"/>
                  </a:ext>
                </a:extLst>
              </p:cNvPr>
              <p:cNvSpPr txBox="1"/>
              <p:nvPr/>
            </p:nvSpPr>
            <p:spPr>
              <a:xfrm>
                <a:off x="1042791" y="4801860"/>
                <a:ext cx="373820" cy="461665"/>
              </a:xfrm>
              <a:prstGeom prst="rect">
                <a:avLst/>
              </a:prstGeom>
              <a:noFill/>
            </p:spPr>
            <p:txBody>
              <a:bodyPr wrap="none" rtlCol="0">
                <a:spAutoFit/>
              </a:bodyPr>
              <a:lstStyle/>
              <a:p>
                <a:pPr rtl="0"/>
                <a:r>
                  <a:rPr lang="pt-BR" sz="2400">
                    <a:latin typeface="Amazon Ember" panose="020B0603020204020204" pitchFamily="34" charset="0"/>
                    <a:ea typeface="Amazon Ember" panose="020B0603020204020204" pitchFamily="34" charset="0"/>
                    <a:cs typeface="Amazon Ember" panose="020B0603020204020204" pitchFamily="34" charset="0"/>
                  </a:rPr>
                  <a:t>R</a:t>
                </a:r>
              </a:p>
            </p:txBody>
          </p:sp>
        </p:grpSp>
        <p:grpSp>
          <p:nvGrpSpPr>
            <p:cNvPr id="51" name="Group 50">
              <a:extLst>
                <a:ext uri="{FF2B5EF4-FFF2-40B4-BE49-F238E27FC236}">
                  <a16:creationId xmlns:a16="http://schemas.microsoft.com/office/drawing/2014/main" id="{4B4AF83B-8387-4CC3-BD4E-6D66E794B70E}"/>
                </a:ext>
              </a:extLst>
            </p:cNvPr>
            <p:cNvGrpSpPr/>
            <p:nvPr/>
          </p:nvGrpSpPr>
          <p:grpSpPr>
            <a:xfrm>
              <a:off x="9122875" y="2896799"/>
              <a:ext cx="914400" cy="914400"/>
              <a:chOff x="787730" y="4511438"/>
              <a:chExt cx="914400" cy="914400"/>
            </a:xfrm>
          </p:grpSpPr>
          <p:pic>
            <p:nvPicPr>
              <p:cNvPr id="54" name="Graphic 53">
                <a:extLst>
                  <a:ext uri="{FF2B5EF4-FFF2-40B4-BE49-F238E27FC236}">
                    <a16:creationId xmlns:a16="http://schemas.microsoft.com/office/drawing/2014/main" id="{0132D170-E076-4D23-9783-6F3188A3D5A3}"/>
                  </a:ext>
                  <a:ext uri="{C183D7F6-B498-43B3-948B-1728B52AA6E4}">
                    <adec:decorative xmlns:adec="http://schemas.microsoft.com/office/drawing/2017/decorative" xmlns="" val="1"/>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787730" y="4511438"/>
                <a:ext cx="914400" cy="914400"/>
              </a:xfrm>
              <a:prstGeom prst="rect">
                <a:avLst/>
              </a:prstGeom>
            </p:spPr>
          </p:pic>
          <p:sp>
            <p:nvSpPr>
              <p:cNvPr id="55" name="TextBox 54">
                <a:extLst>
                  <a:ext uri="{FF2B5EF4-FFF2-40B4-BE49-F238E27FC236}">
                    <a16:creationId xmlns:a16="http://schemas.microsoft.com/office/drawing/2014/main" id="{7ECDC47B-5531-480A-94FD-111018E7AB34}"/>
                  </a:ext>
                </a:extLst>
              </p:cNvPr>
              <p:cNvSpPr txBox="1"/>
              <p:nvPr/>
            </p:nvSpPr>
            <p:spPr>
              <a:xfrm>
                <a:off x="1042791" y="4801860"/>
                <a:ext cx="373820" cy="461665"/>
              </a:xfrm>
              <a:prstGeom prst="rect">
                <a:avLst/>
              </a:prstGeom>
              <a:noFill/>
            </p:spPr>
            <p:txBody>
              <a:bodyPr wrap="none" rtlCol="0">
                <a:spAutoFit/>
              </a:bodyPr>
              <a:lstStyle/>
              <a:p>
                <a:pPr rtl="0"/>
                <a:r>
                  <a:rPr lang="pt-BR" sz="2400">
                    <a:latin typeface="Amazon Ember" panose="020B0603020204020204" pitchFamily="34" charset="0"/>
                    <a:ea typeface="Amazon Ember" panose="020B0603020204020204" pitchFamily="34" charset="0"/>
                    <a:cs typeface="Amazon Ember" panose="020B0603020204020204" pitchFamily="34" charset="0"/>
                  </a:rPr>
                  <a:t>R</a:t>
                </a:r>
              </a:p>
            </p:txBody>
          </p:sp>
        </p:grpSp>
        <p:grpSp>
          <p:nvGrpSpPr>
            <p:cNvPr id="8" name="Group 7">
              <a:extLst>
                <a:ext uri="{FF2B5EF4-FFF2-40B4-BE49-F238E27FC236}">
                  <a16:creationId xmlns:a16="http://schemas.microsoft.com/office/drawing/2014/main" id="{7B3C72A2-55BA-4845-8DE2-10EF4406776A}"/>
                </a:ext>
              </a:extLst>
            </p:cNvPr>
            <p:cNvGrpSpPr/>
            <p:nvPr/>
          </p:nvGrpSpPr>
          <p:grpSpPr>
            <a:xfrm>
              <a:off x="2768323" y="4547791"/>
              <a:ext cx="1241686" cy="1019602"/>
              <a:chOff x="2736580" y="4337931"/>
              <a:chExt cx="1241686" cy="1019602"/>
            </a:xfrm>
          </p:grpSpPr>
          <p:grpSp>
            <p:nvGrpSpPr>
              <p:cNvPr id="5" name="Group 4">
                <a:extLst>
                  <a:ext uri="{FF2B5EF4-FFF2-40B4-BE49-F238E27FC236}">
                    <a16:creationId xmlns:a16="http://schemas.microsoft.com/office/drawing/2014/main" id="{14D66A3F-F20E-4016-9A77-6B23F2F6FD26}"/>
                  </a:ext>
                </a:extLst>
              </p:cNvPr>
              <p:cNvGrpSpPr/>
              <p:nvPr/>
            </p:nvGrpSpPr>
            <p:grpSpPr>
              <a:xfrm>
                <a:off x="2834892" y="4337931"/>
                <a:ext cx="1045062" cy="548640"/>
                <a:chOff x="2832558" y="4337931"/>
                <a:chExt cx="1045062" cy="548640"/>
              </a:xfrm>
            </p:grpSpPr>
            <p:pic>
              <p:nvPicPr>
                <p:cNvPr id="66" name="Graphic 65">
                  <a:extLst>
                    <a:ext uri="{FF2B5EF4-FFF2-40B4-BE49-F238E27FC236}">
                      <a16:creationId xmlns:a16="http://schemas.microsoft.com/office/drawing/2014/main" id="{E86B64BE-3ADD-4478-9DD0-057E37712AC1}"/>
                    </a:ext>
                    <a:ext uri="{C183D7F6-B498-43B3-948B-1728B52AA6E4}">
                      <adec:decorative xmlns:adec="http://schemas.microsoft.com/office/drawing/2017/decorative" xmlns="" val="1"/>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2832558" y="4337931"/>
                  <a:ext cx="548640" cy="548640"/>
                </a:xfrm>
                <a:prstGeom prst="rect">
                  <a:avLst/>
                </a:prstGeom>
              </p:spPr>
            </p:pic>
            <p:pic>
              <p:nvPicPr>
                <p:cNvPr id="67" name="Graphic 66">
                  <a:extLst>
                    <a:ext uri="{FF2B5EF4-FFF2-40B4-BE49-F238E27FC236}">
                      <a16:creationId xmlns:a16="http://schemas.microsoft.com/office/drawing/2014/main" id="{F9BEB9B6-B2C9-49EA-B7F6-1B4A28BBD5D7}"/>
                    </a:ext>
                    <a:ext uri="{C183D7F6-B498-43B3-948B-1728B52AA6E4}">
                      <adec:decorative xmlns:adec="http://schemas.microsoft.com/office/drawing/2017/decorative" xmlns="" val="1"/>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3328980" y="4337931"/>
                  <a:ext cx="548640" cy="548640"/>
                </a:xfrm>
                <a:prstGeom prst="rect">
                  <a:avLst/>
                </a:prstGeom>
              </p:spPr>
            </p:pic>
          </p:grpSp>
          <p:sp>
            <p:nvSpPr>
              <p:cNvPr id="24" name="TextBox 23">
                <a:extLst>
                  <a:ext uri="{FF2B5EF4-FFF2-40B4-BE49-F238E27FC236}">
                    <a16:creationId xmlns:a16="http://schemas.microsoft.com/office/drawing/2014/main" id="{A80685A1-CB15-944F-AA23-1BD223F4A9B7}"/>
                  </a:ext>
                </a:extLst>
              </p:cNvPr>
              <p:cNvSpPr txBox="1"/>
              <p:nvPr/>
            </p:nvSpPr>
            <p:spPr>
              <a:xfrm>
                <a:off x="2736580" y="4895868"/>
                <a:ext cx="1241686" cy="461665"/>
              </a:xfrm>
              <a:prstGeom prst="rect">
                <a:avLst/>
              </a:prstGeom>
              <a:noFill/>
            </p:spPr>
            <p:txBody>
              <a:bodyPr wrap="square" rtlCol="0">
                <a:spAutoFit/>
              </a:bodyPr>
              <a:lstStyle/>
              <a:p>
                <a:pPr algn="ctr" rtl="0"/>
                <a:r>
                  <a:rPr lang="pt-BR" sz="1200" dirty="0">
                    <a:latin typeface="Amazon Ember Light" panose="020B0403020204020204" pitchFamily="34" charset="0"/>
                    <a:ea typeface="Amazon Ember Light" panose="020B0403020204020204" pitchFamily="34" charset="0"/>
                    <a:cs typeface="Amazon Ember Light" panose="020B0403020204020204" pitchFamily="34" charset="0"/>
                  </a:rPr>
                  <a:t>Cópias do banco de dados</a:t>
                </a:r>
              </a:p>
            </p:txBody>
          </p:sp>
        </p:grpSp>
        <p:cxnSp>
          <p:nvCxnSpPr>
            <p:cNvPr id="37" name="Straight Arrow Connector 36">
              <a:extLst>
                <a:ext uri="{FF2B5EF4-FFF2-40B4-BE49-F238E27FC236}">
                  <a16:creationId xmlns:a16="http://schemas.microsoft.com/office/drawing/2014/main" id="{80310A18-5964-554F-98A5-0F3E5F8E58C6}"/>
                </a:ext>
              </a:extLst>
            </p:cNvPr>
            <p:cNvCxnSpPr>
              <a:cxnSpLocks/>
            </p:cNvCxnSpPr>
            <p:nvPr/>
          </p:nvCxnSpPr>
          <p:spPr>
            <a:xfrm>
              <a:off x="3178324" y="3705305"/>
              <a:ext cx="2188644" cy="892597"/>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F9E1AEFE-82EB-5843-802A-A3D0CF08DD09}"/>
                </a:ext>
              </a:extLst>
            </p:cNvPr>
            <p:cNvCxnSpPr>
              <a:cxnSpLocks/>
            </p:cNvCxnSpPr>
            <p:nvPr/>
          </p:nvCxnSpPr>
          <p:spPr>
            <a:xfrm>
              <a:off x="3178324" y="3688965"/>
              <a:ext cx="5099494" cy="792740"/>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1DFC0AE5-7271-7046-9D38-A2DA169FA4AB}"/>
                </a:ext>
              </a:extLst>
            </p:cNvPr>
            <p:cNvCxnSpPr>
              <a:cxnSpLocks/>
            </p:cNvCxnSpPr>
            <p:nvPr/>
          </p:nvCxnSpPr>
          <p:spPr>
            <a:xfrm flipV="1">
              <a:off x="9598911" y="3784930"/>
              <a:ext cx="0" cy="411480"/>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A36B756B-FE43-C84C-B326-E20AA088E5D4}"/>
                </a:ext>
              </a:extLst>
            </p:cNvPr>
            <p:cNvCxnSpPr>
              <a:cxnSpLocks/>
            </p:cNvCxnSpPr>
            <p:nvPr/>
          </p:nvCxnSpPr>
          <p:spPr>
            <a:xfrm flipV="1">
              <a:off x="8008529" y="3781800"/>
              <a:ext cx="0" cy="411480"/>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F6A46E41-61D0-3041-9EC0-02AE01DD67A1}"/>
                </a:ext>
              </a:extLst>
            </p:cNvPr>
            <p:cNvCxnSpPr>
              <a:cxnSpLocks/>
            </p:cNvCxnSpPr>
            <p:nvPr/>
          </p:nvCxnSpPr>
          <p:spPr>
            <a:xfrm flipV="1">
              <a:off x="5744603" y="3784930"/>
              <a:ext cx="0" cy="411480"/>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9CA08A92-09C0-9E4A-9DD2-CD56A205FEF7}"/>
                </a:ext>
              </a:extLst>
            </p:cNvPr>
            <p:cNvCxnSpPr>
              <a:cxnSpLocks/>
            </p:cNvCxnSpPr>
            <p:nvPr/>
          </p:nvCxnSpPr>
          <p:spPr>
            <a:xfrm flipV="1">
              <a:off x="2866433" y="3784930"/>
              <a:ext cx="0" cy="411480"/>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63" name="Rectangle 62">
              <a:extLst>
                <a:ext uri="{FF2B5EF4-FFF2-40B4-BE49-F238E27FC236}">
                  <a16:creationId xmlns:a16="http://schemas.microsoft.com/office/drawing/2014/main" id="{4576B5F2-8E6E-47A0-9FA9-8AA7E89F7538}"/>
                </a:ext>
              </a:extLst>
            </p:cNvPr>
            <p:cNvSpPr/>
            <p:nvPr/>
          </p:nvSpPr>
          <p:spPr>
            <a:xfrm>
              <a:off x="2281615" y="4182497"/>
              <a:ext cx="7589520" cy="1435957"/>
            </a:xfrm>
            <a:prstGeom prst="rect">
              <a:avLst/>
            </a:prstGeom>
            <a:noFill/>
            <a:ln w="12700" cap="flat" cmpd="sng" algn="ctr">
              <a:solidFill>
                <a:srgbClr val="5A6B86"/>
              </a:solidFill>
              <a:prstDash val="dash"/>
              <a:miter lim="800000"/>
            </a:ln>
            <a:effectLst/>
          </p:spPr>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400" b="0" i="0" u="none" strike="noStrike" kern="0" cap="none" spc="0" normalizeH="0" noProof="0" dirty="0">
                  <a:ln>
                    <a:noFill/>
                  </a:ln>
                  <a:solidFill>
                    <a:srgbClr val="5A6B86"/>
                  </a:solidFill>
                  <a:effectLst/>
                  <a:uLnTx/>
                  <a:uFillTx/>
                  <a:latin typeface="Amazon Ember" panose="020B0603020204020204" pitchFamily="34" charset="0"/>
                  <a:ea typeface="Amazon Ember" panose="020B0603020204020204" pitchFamily="34" charset="0"/>
                  <a:cs typeface="Amazon Ember" panose="020B0603020204020204" pitchFamily="34" charset="0"/>
                </a:rPr>
                <a:t>Volume do cluster</a:t>
              </a:r>
            </a:p>
          </p:txBody>
        </p:sp>
        <p:grpSp>
          <p:nvGrpSpPr>
            <p:cNvPr id="68" name="Group 67">
              <a:extLst>
                <a:ext uri="{FF2B5EF4-FFF2-40B4-BE49-F238E27FC236}">
                  <a16:creationId xmlns:a16="http://schemas.microsoft.com/office/drawing/2014/main" id="{28B85A3E-8189-4AF8-AB8E-12685BD6A128}"/>
                </a:ext>
              </a:extLst>
            </p:cNvPr>
            <p:cNvGrpSpPr/>
            <p:nvPr/>
          </p:nvGrpSpPr>
          <p:grpSpPr>
            <a:xfrm>
              <a:off x="5461553" y="4547791"/>
              <a:ext cx="1241686" cy="1019602"/>
              <a:chOff x="2736580" y="4337931"/>
              <a:chExt cx="1241686" cy="1019602"/>
            </a:xfrm>
          </p:grpSpPr>
          <p:grpSp>
            <p:nvGrpSpPr>
              <p:cNvPr id="69" name="Group 68">
                <a:extLst>
                  <a:ext uri="{FF2B5EF4-FFF2-40B4-BE49-F238E27FC236}">
                    <a16:creationId xmlns:a16="http://schemas.microsoft.com/office/drawing/2014/main" id="{ACE554DF-8ED6-48A6-9B54-86E15E58CA05}"/>
                  </a:ext>
                </a:extLst>
              </p:cNvPr>
              <p:cNvGrpSpPr/>
              <p:nvPr/>
            </p:nvGrpSpPr>
            <p:grpSpPr>
              <a:xfrm>
                <a:off x="2834892" y="4337931"/>
                <a:ext cx="1045062" cy="548640"/>
                <a:chOff x="2832558" y="4337931"/>
                <a:chExt cx="1045062" cy="548640"/>
              </a:xfrm>
            </p:grpSpPr>
            <p:pic>
              <p:nvPicPr>
                <p:cNvPr id="71" name="Graphic 70">
                  <a:extLst>
                    <a:ext uri="{FF2B5EF4-FFF2-40B4-BE49-F238E27FC236}">
                      <a16:creationId xmlns:a16="http://schemas.microsoft.com/office/drawing/2014/main" id="{9736BBBA-E1D5-4C94-9329-C4AE402AD418}"/>
                    </a:ext>
                    <a:ext uri="{C183D7F6-B498-43B3-948B-1728B52AA6E4}">
                      <adec:decorative xmlns:adec="http://schemas.microsoft.com/office/drawing/2017/decorative" xmlns="" val="1"/>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2832558" y="4337931"/>
                  <a:ext cx="548640" cy="548640"/>
                </a:xfrm>
                <a:prstGeom prst="rect">
                  <a:avLst/>
                </a:prstGeom>
              </p:spPr>
            </p:pic>
            <p:pic>
              <p:nvPicPr>
                <p:cNvPr id="72" name="Graphic 71">
                  <a:extLst>
                    <a:ext uri="{FF2B5EF4-FFF2-40B4-BE49-F238E27FC236}">
                      <a16:creationId xmlns:a16="http://schemas.microsoft.com/office/drawing/2014/main" id="{5D596977-BE4A-4DF0-A859-4D689A2C776C}"/>
                    </a:ext>
                    <a:ext uri="{C183D7F6-B498-43B3-948B-1728B52AA6E4}">
                      <adec:decorative xmlns:adec="http://schemas.microsoft.com/office/drawing/2017/decorative" xmlns="" val="1"/>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3328980" y="4337931"/>
                  <a:ext cx="548640" cy="548640"/>
                </a:xfrm>
                <a:prstGeom prst="rect">
                  <a:avLst/>
                </a:prstGeom>
              </p:spPr>
            </p:pic>
          </p:grpSp>
          <p:sp>
            <p:nvSpPr>
              <p:cNvPr id="70" name="TextBox 69">
                <a:extLst>
                  <a:ext uri="{FF2B5EF4-FFF2-40B4-BE49-F238E27FC236}">
                    <a16:creationId xmlns:a16="http://schemas.microsoft.com/office/drawing/2014/main" id="{40DAF400-48F0-4A26-ACD5-3C9D45B65979}"/>
                  </a:ext>
                </a:extLst>
              </p:cNvPr>
              <p:cNvSpPr txBox="1"/>
              <p:nvPr/>
            </p:nvSpPr>
            <p:spPr>
              <a:xfrm>
                <a:off x="2736580" y="4895868"/>
                <a:ext cx="1241686" cy="461665"/>
              </a:xfrm>
              <a:prstGeom prst="rect">
                <a:avLst/>
              </a:prstGeom>
              <a:noFill/>
            </p:spPr>
            <p:txBody>
              <a:bodyPr wrap="square" rtlCol="0">
                <a:spAutoFit/>
              </a:bodyPr>
              <a:lstStyle/>
              <a:p>
                <a:pPr algn="ctr" rtl="0"/>
                <a:r>
                  <a:rPr lang="pt-BR" sz="1200">
                    <a:latin typeface="Amazon Ember Light" panose="020B0403020204020204" pitchFamily="34" charset="0"/>
                    <a:ea typeface="Amazon Ember Light" panose="020B0403020204020204" pitchFamily="34" charset="0"/>
                    <a:cs typeface="Amazon Ember Light" panose="020B0403020204020204" pitchFamily="34" charset="0"/>
                  </a:rPr>
                  <a:t>Cópias do banco de dados</a:t>
                </a:r>
              </a:p>
            </p:txBody>
          </p:sp>
        </p:grpSp>
        <p:grpSp>
          <p:nvGrpSpPr>
            <p:cNvPr id="73" name="Group 72">
              <a:extLst>
                <a:ext uri="{FF2B5EF4-FFF2-40B4-BE49-F238E27FC236}">
                  <a16:creationId xmlns:a16="http://schemas.microsoft.com/office/drawing/2014/main" id="{195AAB2B-B7EB-4782-8B64-639B540B2656}"/>
                </a:ext>
              </a:extLst>
            </p:cNvPr>
            <p:cNvGrpSpPr/>
            <p:nvPr/>
          </p:nvGrpSpPr>
          <p:grpSpPr>
            <a:xfrm>
              <a:off x="8154783" y="4547791"/>
              <a:ext cx="1241686" cy="1019602"/>
              <a:chOff x="2736580" y="4337931"/>
              <a:chExt cx="1241686" cy="1019602"/>
            </a:xfrm>
          </p:grpSpPr>
          <p:grpSp>
            <p:nvGrpSpPr>
              <p:cNvPr id="74" name="Group 73">
                <a:extLst>
                  <a:ext uri="{FF2B5EF4-FFF2-40B4-BE49-F238E27FC236}">
                    <a16:creationId xmlns:a16="http://schemas.microsoft.com/office/drawing/2014/main" id="{48E99A3C-76B3-46FF-89D3-BDA7CC36966D}"/>
                  </a:ext>
                </a:extLst>
              </p:cNvPr>
              <p:cNvGrpSpPr/>
              <p:nvPr/>
            </p:nvGrpSpPr>
            <p:grpSpPr>
              <a:xfrm>
                <a:off x="2834892" y="4337931"/>
                <a:ext cx="1045062" cy="548640"/>
                <a:chOff x="2832558" y="4337931"/>
                <a:chExt cx="1045062" cy="548640"/>
              </a:xfrm>
            </p:grpSpPr>
            <p:pic>
              <p:nvPicPr>
                <p:cNvPr id="76" name="Graphic 75">
                  <a:extLst>
                    <a:ext uri="{FF2B5EF4-FFF2-40B4-BE49-F238E27FC236}">
                      <a16:creationId xmlns:a16="http://schemas.microsoft.com/office/drawing/2014/main" id="{4A374D0B-EF3E-4E5D-92CD-76A79D568EB6}"/>
                    </a:ext>
                    <a:ext uri="{C183D7F6-B498-43B3-948B-1728B52AA6E4}">
                      <adec:decorative xmlns:adec="http://schemas.microsoft.com/office/drawing/2017/decorative" xmlns="" val="1"/>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2832558" y="4337931"/>
                  <a:ext cx="548640" cy="548640"/>
                </a:xfrm>
                <a:prstGeom prst="rect">
                  <a:avLst/>
                </a:prstGeom>
              </p:spPr>
            </p:pic>
            <p:pic>
              <p:nvPicPr>
                <p:cNvPr id="77" name="Graphic 76">
                  <a:extLst>
                    <a:ext uri="{FF2B5EF4-FFF2-40B4-BE49-F238E27FC236}">
                      <a16:creationId xmlns:a16="http://schemas.microsoft.com/office/drawing/2014/main" id="{B884F4CE-BD28-402F-B3AB-EF642483156C}"/>
                    </a:ext>
                    <a:ext uri="{C183D7F6-B498-43B3-948B-1728B52AA6E4}">
                      <adec:decorative xmlns:adec="http://schemas.microsoft.com/office/drawing/2017/decorative" xmlns="" val="1"/>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3328980" y="4337931"/>
                  <a:ext cx="548640" cy="548640"/>
                </a:xfrm>
                <a:prstGeom prst="rect">
                  <a:avLst/>
                </a:prstGeom>
              </p:spPr>
            </p:pic>
          </p:grpSp>
          <p:sp>
            <p:nvSpPr>
              <p:cNvPr id="75" name="TextBox 74">
                <a:extLst>
                  <a:ext uri="{FF2B5EF4-FFF2-40B4-BE49-F238E27FC236}">
                    <a16:creationId xmlns:a16="http://schemas.microsoft.com/office/drawing/2014/main" id="{BD82EB10-2E65-4289-895A-6EA9EBD1F00F}"/>
                  </a:ext>
                </a:extLst>
              </p:cNvPr>
              <p:cNvSpPr txBox="1"/>
              <p:nvPr/>
            </p:nvSpPr>
            <p:spPr>
              <a:xfrm>
                <a:off x="2736580" y="4895868"/>
                <a:ext cx="1241686" cy="461665"/>
              </a:xfrm>
              <a:prstGeom prst="rect">
                <a:avLst/>
              </a:prstGeom>
              <a:noFill/>
            </p:spPr>
            <p:txBody>
              <a:bodyPr wrap="square" rtlCol="0">
                <a:spAutoFit/>
              </a:bodyPr>
              <a:lstStyle/>
              <a:p>
                <a:pPr algn="ctr" rtl="0"/>
                <a:r>
                  <a:rPr lang="pt-BR" sz="1200">
                    <a:latin typeface="Amazon Ember Light" panose="020B0403020204020204" pitchFamily="34" charset="0"/>
                    <a:ea typeface="Amazon Ember Light" panose="020B0403020204020204" pitchFamily="34" charset="0"/>
                    <a:cs typeface="Amazon Ember Light" panose="020B0403020204020204" pitchFamily="34" charset="0"/>
                  </a:rPr>
                  <a:t>Cópias do banco de dados</a:t>
                </a:r>
              </a:p>
            </p:txBody>
          </p:sp>
        </p:grpSp>
        <p:sp>
          <p:nvSpPr>
            <p:cNvPr id="41" name="TextBox 40">
              <a:extLst>
                <a:ext uri="{FF2B5EF4-FFF2-40B4-BE49-F238E27FC236}">
                  <a16:creationId xmlns:a16="http://schemas.microsoft.com/office/drawing/2014/main" id="{CBE91A49-FFB1-4F08-AA39-4ACF492D7962}"/>
                </a:ext>
              </a:extLst>
            </p:cNvPr>
            <p:cNvSpPr txBox="1"/>
            <p:nvPr/>
          </p:nvSpPr>
          <p:spPr>
            <a:xfrm>
              <a:off x="3260753" y="2926793"/>
              <a:ext cx="1461333" cy="738664"/>
            </a:xfrm>
            <a:prstGeom prst="rect">
              <a:avLst/>
            </a:prstGeom>
            <a:noFill/>
          </p:spPr>
          <p:txBody>
            <a:bodyPr wrap="square" rtlCol="0">
              <a:spAutoFit/>
            </a:bodyPr>
            <a:lstStyle/>
            <a:p>
              <a:pPr rtl="0"/>
              <a:r>
                <a:rPr lang="pt-BR" sz="1400" dirty="0">
                  <a:latin typeface="Amazon Ember Light" panose="020B0403020204020204" pitchFamily="34" charset="0"/>
                  <a:ea typeface="Amazon Ember Light" panose="020B0403020204020204" pitchFamily="34" charset="0"/>
                  <a:cs typeface="Amazon Ember Light" panose="020B0403020204020204" pitchFamily="34" charset="0"/>
                </a:rPr>
                <a:t>Instância de banco de dados principal</a:t>
              </a:r>
              <a:endParaRPr lang="en-US" sz="14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78" name="TextBox 77">
              <a:extLst>
                <a:ext uri="{FF2B5EF4-FFF2-40B4-BE49-F238E27FC236}">
                  <a16:creationId xmlns:a16="http://schemas.microsoft.com/office/drawing/2014/main" id="{275DBECC-5A80-4878-BB37-DAB92700912D}"/>
                </a:ext>
              </a:extLst>
            </p:cNvPr>
            <p:cNvSpPr txBox="1"/>
            <p:nvPr/>
          </p:nvSpPr>
          <p:spPr>
            <a:xfrm>
              <a:off x="6167636" y="3044081"/>
              <a:ext cx="966931" cy="523220"/>
            </a:xfrm>
            <a:prstGeom prst="rect">
              <a:avLst/>
            </a:prstGeom>
            <a:noFill/>
          </p:spPr>
          <p:txBody>
            <a:bodyPr wrap="none" rtlCol="0">
              <a:spAutoFit/>
            </a:bodyPr>
            <a:lstStyle/>
            <a:p>
              <a:pPr algn="ctr" rtl="0"/>
              <a:r>
                <a:rPr lang="pt-BR" sz="1400" dirty="0">
                  <a:latin typeface="Amazon Ember Light" panose="020B0403020204020204" pitchFamily="34" charset="0"/>
                  <a:ea typeface="Amazon Ember Light" panose="020B0403020204020204" pitchFamily="34" charset="0"/>
                  <a:cs typeface="Amazon Ember Light" panose="020B0403020204020204" pitchFamily="34" charset="0"/>
                </a:rPr>
                <a:t>Réplica </a:t>
              </a:r>
              <a:r>
                <a:rPr lang="pt-BR" sz="1400" dirty="0" smtClean="0">
                  <a:latin typeface="Amazon Ember Light" panose="020B0403020204020204" pitchFamily="34" charset="0"/>
                  <a:ea typeface="Amazon Ember Light" panose="020B0403020204020204" pitchFamily="34" charset="0"/>
                  <a:cs typeface="Amazon Ember Light" panose="020B0403020204020204" pitchFamily="34" charset="0"/>
                </a:rPr>
                <a:t/>
              </a:r>
              <a:br>
                <a:rPr lang="pt-BR" sz="1400" dirty="0" smtClean="0">
                  <a:latin typeface="Amazon Ember Light" panose="020B0403020204020204" pitchFamily="34" charset="0"/>
                  <a:ea typeface="Amazon Ember Light" panose="020B0403020204020204" pitchFamily="34" charset="0"/>
                  <a:cs typeface="Amazon Ember Light" panose="020B0403020204020204" pitchFamily="34" charset="0"/>
                </a:rPr>
              </a:br>
              <a:r>
                <a:rPr lang="pt-BR" sz="1400" dirty="0" smtClean="0">
                  <a:latin typeface="Amazon Ember Light" panose="020B0403020204020204" pitchFamily="34" charset="0"/>
                  <a:ea typeface="Amazon Ember Light" panose="020B0403020204020204" pitchFamily="34" charset="0"/>
                  <a:cs typeface="Amazon Ember Light" panose="020B0403020204020204" pitchFamily="34" charset="0"/>
                </a:rPr>
                <a:t>do Aurora</a:t>
              </a:r>
              <a:endParaRPr lang="pt-BR" sz="14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79" name="TextBox 78">
              <a:extLst>
                <a:ext uri="{FF2B5EF4-FFF2-40B4-BE49-F238E27FC236}">
                  <a16:creationId xmlns:a16="http://schemas.microsoft.com/office/drawing/2014/main" id="{58B80315-9804-46CD-A16D-CC0893658DE4}"/>
                </a:ext>
              </a:extLst>
            </p:cNvPr>
            <p:cNvSpPr txBox="1"/>
            <p:nvPr/>
          </p:nvSpPr>
          <p:spPr>
            <a:xfrm>
              <a:off x="8321291" y="3044081"/>
              <a:ext cx="966931" cy="523220"/>
            </a:xfrm>
            <a:prstGeom prst="rect">
              <a:avLst/>
            </a:prstGeom>
            <a:noFill/>
          </p:spPr>
          <p:txBody>
            <a:bodyPr wrap="none" rtlCol="0">
              <a:spAutoFit/>
            </a:bodyPr>
            <a:lstStyle/>
            <a:p>
              <a:pPr algn="ctr" rtl="0"/>
              <a:r>
                <a:rPr lang="pt-BR" sz="1400" dirty="0">
                  <a:latin typeface="Amazon Ember Light" panose="020B0403020204020204" pitchFamily="34" charset="0"/>
                  <a:ea typeface="Amazon Ember Light" panose="020B0403020204020204" pitchFamily="34" charset="0"/>
                  <a:cs typeface="Amazon Ember Light" panose="020B0403020204020204" pitchFamily="34" charset="0"/>
                </a:rPr>
                <a:t>Réplicas </a:t>
              </a:r>
              <a:r>
                <a:rPr lang="pt-BR" sz="1400" dirty="0" smtClean="0">
                  <a:latin typeface="Amazon Ember Light" panose="020B0403020204020204" pitchFamily="34" charset="0"/>
                  <a:ea typeface="Amazon Ember Light" panose="020B0403020204020204" pitchFamily="34" charset="0"/>
                  <a:cs typeface="Amazon Ember Light" panose="020B0403020204020204" pitchFamily="34" charset="0"/>
                </a:rPr>
                <a:t/>
              </a:r>
              <a:br>
                <a:rPr lang="pt-BR" sz="1400" dirty="0" smtClean="0">
                  <a:latin typeface="Amazon Ember Light" panose="020B0403020204020204" pitchFamily="34" charset="0"/>
                  <a:ea typeface="Amazon Ember Light" panose="020B0403020204020204" pitchFamily="34" charset="0"/>
                  <a:cs typeface="Amazon Ember Light" panose="020B0403020204020204" pitchFamily="34" charset="0"/>
                </a:rPr>
              </a:br>
              <a:r>
                <a:rPr lang="pt-BR" sz="1400" dirty="0" smtClean="0">
                  <a:latin typeface="Amazon Ember Light" panose="020B0403020204020204" pitchFamily="34" charset="0"/>
                  <a:ea typeface="Amazon Ember Light" panose="020B0403020204020204" pitchFamily="34" charset="0"/>
                  <a:cs typeface="Amazon Ember Light" panose="020B0403020204020204" pitchFamily="34" charset="0"/>
                </a:rPr>
                <a:t>do Aurora</a:t>
              </a:r>
              <a:endParaRPr lang="pt-BR" sz="14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spTree>
    <p:custDataLst>
      <p:tags r:id="rId1"/>
    </p:custDataLst>
    <p:extLst>
      <p:ext uri="{BB962C8B-B14F-4D97-AF65-F5344CB8AC3E}">
        <p14:creationId xmlns:p14="http://schemas.microsoft.com/office/powerpoint/2010/main" val="126176625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51F996-ACD6-6C40-B385-89522258EA7E}"/>
              </a:ext>
            </a:extLst>
          </p:cNvPr>
          <p:cNvSpPr>
            <a:spLocks noGrp="1"/>
          </p:cNvSpPr>
          <p:nvPr>
            <p:ph type="title"/>
          </p:nvPr>
        </p:nvSpPr>
        <p:spPr/>
        <p:txBody>
          <a:bodyPr rtlCol="0"/>
          <a:lstStyle/>
          <a:p>
            <a:pPr rtl="0"/>
            <a:r>
              <a:rPr lang="pt-BR"/>
              <a:t>Amazon Aurora Serverless</a:t>
            </a:r>
          </a:p>
        </p:txBody>
      </p:sp>
      <p:sp>
        <p:nvSpPr>
          <p:cNvPr id="13" name="Rectangle 12">
            <a:extLst>
              <a:ext uri="{FF2B5EF4-FFF2-40B4-BE49-F238E27FC236}">
                <a16:creationId xmlns:a16="http://schemas.microsoft.com/office/drawing/2014/main" id="{900C797B-29C7-F549-8A1E-B3282E84FD76}"/>
              </a:ext>
              <a:ext uri="{C183D7F6-B498-43B3-948B-1728B52AA6E4}">
                <adec:decorative xmlns:adec="http://schemas.microsoft.com/office/drawing/2017/decorative" xmlns="" val="1"/>
              </a:ext>
            </a:extLst>
          </p:cNvPr>
          <p:cNvSpPr/>
          <p:nvPr/>
        </p:nvSpPr>
        <p:spPr>
          <a:xfrm>
            <a:off x="884726" y="1444689"/>
            <a:ext cx="4365363" cy="4745096"/>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grpSp>
        <p:nvGrpSpPr>
          <p:cNvPr id="19" name="Group 18">
            <a:extLst>
              <a:ext uri="{FF2B5EF4-FFF2-40B4-BE49-F238E27FC236}">
                <a16:creationId xmlns:a16="http://schemas.microsoft.com/office/drawing/2014/main" id="{878F1B69-3389-42EC-B31C-A2BD769F6420}"/>
              </a:ext>
              <a:ext uri="{C183D7F6-B498-43B3-948B-1728B52AA6E4}">
                <adec:decorative xmlns:adec="http://schemas.microsoft.com/office/drawing/2017/decorative" xmlns="" val="1"/>
              </a:ext>
            </a:extLst>
          </p:cNvPr>
          <p:cNvGrpSpPr/>
          <p:nvPr/>
        </p:nvGrpSpPr>
        <p:grpSpPr>
          <a:xfrm>
            <a:off x="1750394" y="1658976"/>
            <a:ext cx="2634027" cy="1575226"/>
            <a:chOff x="1756231" y="1589701"/>
            <a:chExt cx="2634027" cy="1575226"/>
          </a:xfrm>
        </p:grpSpPr>
        <p:pic>
          <p:nvPicPr>
            <p:cNvPr id="29" name="Graphic 28">
              <a:extLst>
                <a:ext uri="{FF2B5EF4-FFF2-40B4-BE49-F238E27FC236}">
                  <a16:creationId xmlns:a16="http://schemas.microsoft.com/office/drawing/2014/main" id="{71F89862-4609-43B9-A0BC-BB5261E2F98A}"/>
                </a:ext>
                <a:ext uri="{C183D7F6-B498-43B3-948B-1728B52AA6E4}">
                  <adec:decorative xmlns:adec="http://schemas.microsoft.com/office/drawing/2017/decorative" xmlns="" val="1"/>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2392140" y="1589701"/>
              <a:ext cx="1362209" cy="1362209"/>
            </a:xfrm>
            <a:prstGeom prst="rect">
              <a:avLst/>
            </a:prstGeom>
          </p:spPr>
        </p:pic>
        <p:grpSp>
          <p:nvGrpSpPr>
            <p:cNvPr id="17" name="Group 16">
              <a:extLst>
                <a:ext uri="{FF2B5EF4-FFF2-40B4-BE49-F238E27FC236}">
                  <a16:creationId xmlns:a16="http://schemas.microsoft.com/office/drawing/2014/main" id="{2BC935AC-A190-4987-9C0A-C5F68316C414}"/>
                </a:ext>
              </a:extLst>
            </p:cNvPr>
            <p:cNvGrpSpPr/>
            <p:nvPr/>
          </p:nvGrpSpPr>
          <p:grpSpPr>
            <a:xfrm>
              <a:off x="1756231" y="2433407"/>
              <a:ext cx="731520" cy="731520"/>
              <a:chOff x="1112899" y="2260881"/>
              <a:chExt cx="731520" cy="731520"/>
            </a:xfrm>
          </p:grpSpPr>
          <p:pic>
            <p:nvPicPr>
              <p:cNvPr id="24" name="Graphic 23">
                <a:extLst>
                  <a:ext uri="{FF2B5EF4-FFF2-40B4-BE49-F238E27FC236}">
                    <a16:creationId xmlns:a16="http://schemas.microsoft.com/office/drawing/2014/main" id="{B3CB9FDD-9DAC-47EE-B4E9-4D706E093F61}"/>
                  </a:ext>
                  <a:ext uri="{C183D7F6-B498-43B3-948B-1728B52AA6E4}">
                    <adec:decorative xmlns:adec="http://schemas.microsoft.com/office/drawing/2017/decorative" xmlns="" val="1"/>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1112899" y="2260881"/>
                <a:ext cx="731520" cy="731520"/>
              </a:xfrm>
              <a:prstGeom prst="rect">
                <a:avLst/>
              </a:prstGeom>
            </p:spPr>
          </p:pic>
          <p:sp>
            <p:nvSpPr>
              <p:cNvPr id="25" name="TextBox 24">
                <a:extLst>
                  <a:ext uri="{FF2B5EF4-FFF2-40B4-BE49-F238E27FC236}">
                    <a16:creationId xmlns:a16="http://schemas.microsoft.com/office/drawing/2014/main" id="{56ED1ED5-BEBC-4AF0-A6B9-34BDD3A55E6D}"/>
                  </a:ext>
                </a:extLst>
              </p:cNvPr>
              <p:cNvSpPr txBox="1"/>
              <p:nvPr/>
            </p:nvSpPr>
            <p:spPr>
              <a:xfrm>
                <a:off x="1278925" y="2461363"/>
                <a:ext cx="399468" cy="523220"/>
              </a:xfrm>
              <a:prstGeom prst="rect">
                <a:avLst/>
              </a:prstGeom>
              <a:noFill/>
            </p:spPr>
            <p:txBody>
              <a:bodyPr wrap="none" rtlCol="0">
                <a:spAutoFit/>
              </a:bodyPr>
              <a:lstStyle/>
              <a:p>
                <a:pPr rtl="0"/>
                <a:r>
                  <a:rPr lang="pt-BR" sz="2800">
                    <a:latin typeface="Amazon Ember" panose="020B0603020204020204" pitchFamily="34" charset="0"/>
                    <a:ea typeface="Amazon Ember" panose="020B0603020204020204" pitchFamily="34" charset="0"/>
                    <a:cs typeface="Amazon Ember" panose="020B0603020204020204" pitchFamily="34" charset="0"/>
                  </a:rPr>
                  <a:t>P</a:t>
                </a:r>
              </a:p>
            </p:txBody>
          </p:sp>
        </p:grpSp>
        <p:grpSp>
          <p:nvGrpSpPr>
            <p:cNvPr id="26" name="Group 25">
              <a:extLst>
                <a:ext uri="{FF2B5EF4-FFF2-40B4-BE49-F238E27FC236}">
                  <a16:creationId xmlns:a16="http://schemas.microsoft.com/office/drawing/2014/main" id="{AF9A1AC7-1825-4729-A70E-8DB931F8412A}"/>
                </a:ext>
              </a:extLst>
            </p:cNvPr>
            <p:cNvGrpSpPr/>
            <p:nvPr/>
          </p:nvGrpSpPr>
          <p:grpSpPr>
            <a:xfrm>
              <a:off x="3658738" y="2433407"/>
              <a:ext cx="731520" cy="731520"/>
              <a:chOff x="1112899" y="2260881"/>
              <a:chExt cx="731520" cy="731520"/>
            </a:xfrm>
          </p:grpSpPr>
          <p:pic>
            <p:nvPicPr>
              <p:cNvPr id="27" name="Graphic 26">
                <a:extLst>
                  <a:ext uri="{FF2B5EF4-FFF2-40B4-BE49-F238E27FC236}">
                    <a16:creationId xmlns:a16="http://schemas.microsoft.com/office/drawing/2014/main" id="{A6BC1D42-8715-4CE9-A745-725F56C80736}"/>
                  </a:ext>
                  <a:ext uri="{C183D7F6-B498-43B3-948B-1728B52AA6E4}">
                    <adec:decorative xmlns:adec="http://schemas.microsoft.com/office/drawing/2017/decorative" xmlns="" val="1"/>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1112899" y="2260881"/>
                <a:ext cx="731520" cy="731520"/>
              </a:xfrm>
              <a:prstGeom prst="rect">
                <a:avLst/>
              </a:prstGeom>
            </p:spPr>
          </p:pic>
          <p:sp>
            <p:nvSpPr>
              <p:cNvPr id="28" name="TextBox 27">
                <a:extLst>
                  <a:ext uri="{FF2B5EF4-FFF2-40B4-BE49-F238E27FC236}">
                    <a16:creationId xmlns:a16="http://schemas.microsoft.com/office/drawing/2014/main" id="{233D2443-3757-4F55-8602-B30BB2D2680B}"/>
                  </a:ext>
                </a:extLst>
              </p:cNvPr>
              <p:cNvSpPr txBox="1"/>
              <p:nvPr/>
            </p:nvSpPr>
            <p:spPr>
              <a:xfrm>
                <a:off x="1278925" y="2461363"/>
                <a:ext cx="399468" cy="523220"/>
              </a:xfrm>
              <a:prstGeom prst="rect">
                <a:avLst/>
              </a:prstGeom>
              <a:noFill/>
            </p:spPr>
            <p:txBody>
              <a:bodyPr wrap="none" rtlCol="0">
                <a:spAutoFit/>
              </a:bodyPr>
              <a:lstStyle/>
              <a:p>
                <a:pPr rtl="0"/>
                <a:r>
                  <a:rPr lang="pt-BR" sz="2800">
                    <a:latin typeface="Amazon Ember" panose="020B0603020204020204" pitchFamily="34" charset="0"/>
                    <a:ea typeface="Amazon Ember" panose="020B0603020204020204" pitchFamily="34" charset="0"/>
                    <a:cs typeface="Amazon Ember" panose="020B0603020204020204" pitchFamily="34" charset="0"/>
                  </a:rPr>
                  <a:t>P</a:t>
                </a:r>
              </a:p>
            </p:txBody>
          </p:sp>
        </p:grpSp>
      </p:grpSp>
      <p:sp>
        <p:nvSpPr>
          <p:cNvPr id="5" name="TextBox 4">
            <a:extLst>
              <a:ext uri="{FF2B5EF4-FFF2-40B4-BE49-F238E27FC236}">
                <a16:creationId xmlns:a16="http://schemas.microsoft.com/office/drawing/2014/main" id="{2E4A1E3B-D740-E14A-A1F8-DD7F9DE8D28A}"/>
              </a:ext>
            </a:extLst>
          </p:cNvPr>
          <p:cNvSpPr txBox="1"/>
          <p:nvPr/>
        </p:nvSpPr>
        <p:spPr>
          <a:xfrm>
            <a:off x="1114941" y="3282155"/>
            <a:ext cx="3904932" cy="2800767"/>
          </a:xfrm>
          <a:prstGeom prst="rect">
            <a:avLst/>
          </a:prstGeom>
          <a:noFill/>
        </p:spPr>
        <p:txBody>
          <a:bodyPr wrap="square" rtlCol="0">
            <a:spAutoFit/>
          </a:bodyPr>
          <a:lstStyle/>
          <a:p>
            <a:pPr algn="ctr" rtl="0"/>
            <a:r>
              <a:rPr lang="pt-BR" sz="2200">
                <a:latin typeface="Amazon Ember" panose="020B0603020204020204" pitchFamily="34" charset="0"/>
                <a:ea typeface="Amazon Ember" panose="020B0603020204020204" pitchFamily="34" charset="0"/>
                <a:cs typeface="Amazon Ember" panose="020B0603020204020204" pitchFamily="34" charset="0"/>
              </a:rPr>
              <a:t>Responde à sua aplicação automaticamente:</a:t>
            </a:r>
          </a:p>
          <a:p>
            <a:pPr algn="ctr" rtl="0"/>
            <a:endParaRPr lang="en-US" sz="2200" dirty="0">
              <a:latin typeface="Amazon Ember Light" panose="020B0403020204020204" pitchFamily="34" charset="0"/>
              <a:ea typeface="Amazon Ember Light" panose="020B0403020204020204" pitchFamily="34" charset="0"/>
              <a:cs typeface="Amazon Ember Light" panose="020B0403020204020204" pitchFamily="34" charset="0"/>
            </a:endParaRPr>
          </a:p>
          <a:p>
            <a:pPr marL="285750" indent="-285750" rtl="0">
              <a:buFont typeface="Arial" panose="020B0604020202020204" pitchFamily="34" charset="0"/>
              <a:buChar char="•"/>
            </a:pPr>
            <a:r>
              <a:rPr lang="pt-BR" sz="2200">
                <a:latin typeface="Amazon Ember Light" panose="020B0403020204020204" pitchFamily="34" charset="0"/>
                <a:ea typeface="Amazon Ember Light" panose="020B0403020204020204" pitchFamily="34" charset="0"/>
                <a:cs typeface="Amazon Ember Light" panose="020B0403020204020204" pitchFamily="34" charset="0"/>
              </a:rPr>
              <a:t>Dimensiona a capacidade</a:t>
            </a:r>
          </a:p>
          <a:p>
            <a:pPr marL="285750" indent="-285750" rtl="0">
              <a:buFont typeface="Arial" panose="020B0604020202020204" pitchFamily="34" charset="0"/>
              <a:buChar char="•"/>
            </a:pPr>
            <a:endParaRPr lang="en-US" sz="2200" dirty="0">
              <a:latin typeface="Amazon Ember Light" panose="020B0403020204020204" pitchFamily="34" charset="0"/>
              <a:ea typeface="Amazon Ember Light" panose="020B0403020204020204" pitchFamily="34" charset="0"/>
              <a:cs typeface="Amazon Ember Light" panose="020B0403020204020204" pitchFamily="34" charset="0"/>
            </a:endParaRPr>
          </a:p>
          <a:p>
            <a:pPr marL="285750" indent="-285750" rtl="0">
              <a:buFont typeface="Arial" panose="020B0604020202020204" pitchFamily="34" charset="0"/>
              <a:buChar char="•"/>
            </a:pPr>
            <a:r>
              <a:rPr lang="pt-BR" sz="2200">
                <a:latin typeface="Amazon Ember Light" panose="020B0403020204020204" pitchFamily="34" charset="0"/>
                <a:ea typeface="Amazon Ember Light" panose="020B0403020204020204" pitchFamily="34" charset="0"/>
                <a:cs typeface="Amazon Ember Light" panose="020B0403020204020204" pitchFamily="34" charset="0"/>
              </a:rPr>
              <a:t>Inicia</a:t>
            </a:r>
          </a:p>
          <a:p>
            <a:pPr marL="285750" indent="-285750" rtl="0">
              <a:buFont typeface="Arial" panose="020B0604020202020204" pitchFamily="34" charset="0"/>
              <a:buChar char="•"/>
            </a:pPr>
            <a:endParaRPr lang="en-US" sz="2200" dirty="0">
              <a:latin typeface="Amazon Ember Light" panose="020B0403020204020204" pitchFamily="34" charset="0"/>
              <a:ea typeface="Amazon Ember Light" panose="020B0403020204020204" pitchFamily="34" charset="0"/>
              <a:cs typeface="Amazon Ember Light" panose="020B0403020204020204" pitchFamily="34" charset="0"/>
            </a:endParaRPr>
          </a:p>
          <a:p>
            <a:pPr marL="285750" indent="-285750" rtl="0">
              <a:buFont typeface="Arial" panose="020B0604020202020204" pitchFamily="34" charset="0"/>
              <a:buChar char="•"/>
            </a:pPr>
            <a:r>
              <a:rPr lang="pt-BR" sz="2200">
                <a:latin typeface="Amazon Ember Light" panose="020B0403020204020204" pitchFamily="34" charset="0"/>
                <a:ea typeface="Amazon Ember Light" panose="020B0403020204020204" pitchFamily="34" charset="0"/>
                <a:cs typeface="Amazon Ember Light" panose="020B0403020204020204" pitchFamily="34" charset="0"/>
              </a:rPr>
              <a:t>Desliga</a:t>
            </a:r>
          </a:p>
        </p:txBody>
      </p:sp>
      <p:pic>
        <p:nvPicPr>
          <p:cNvPr id="18" name="Picture 17">
            <a:extLst>
              <a:ext uri="{FF2B5EF4-FFF2-40B4-BE49-F238E27FC236}">
                <a16:creationId xmlns:a16="http://schemas.microsoft.com/office/drawing/2014/main" id="{7D2CF194-460C-D849-9622-BEDA41323CD0}"/>
              </a:ext>
              <a:ext uri="{C183D7F6-B498-43B3-948B-1728B52AA6E4}">
                <adec:decorative xmlns:adec="http://schemas.microsoft.com/office/drawing/2017/decorative" xmlns="" val="1"/>
              </a:ext>
            </a:extLst>
          </p:cNvPr>
          <p:cNvPicPr>
            <a:picLocks noChangeAspect="1"/>
          </p:cNvPicPr>
          <p:nvPr/>
        </p:nvPicPr>
        <p:blipFill>
          <a:blip r:embed="rId8"/>
          <a:stretch>
            <a:fillRect/>
          </a:stretch>
        </p:blipFill>
        <p:spPr>
          <a:xfrm>
            <a:off x="5990890" y="2261411"/>
            <a:ext cx="1300901" cy="1300901"/>
          </a:xfrm>
          <a:prstGeom prst="rect">
            <a:avLst/>
          </a:prstGeom>
        </p:spPr>
      </p:pic>
      <p:sp>
        <p:nvSpPr>
          <p:cNvPr id="9" name="TextBox 8">
            <a:extLst>
              <a:ext uri="{FF2B5EF4-FFF2-40B4-BE49-F238E27FC236}">
                <a16:creationId xmlns:a16="http://schemas.microsoft.com/office/drawing/2014/main" id="{72C028E3-9711-4880-9EA7-16858FF2B301}"/>
              </a:ext>
            </a:extLst>
          </p:cNvPr>
          <p:cNvSpPr txBox="1"/>
          <p:nvPr/>
        </p:nvSpPr>
        <p:spPr>
          <a:xfrm>
            <a:off x="7475654" y="2219364"/>
            <a:ext cx="4156052" cy="1815882"/>
          </a:xfrm>
          <a:prstGeom prst="rect">
            <a:avLst/>
          </a:prstGeom>
          <a:noFill/>
        </p:spPr>
        <p:txBody>
          <a:bodyPr wrap="square" rtlCol="0">
            <a:spAutoFit/>
          </a:bodyPr>
          <a:lstStyle/>
          <a:p>
            <a:pPr rtl="0"/>
            <a:r>
              <a:rPr lang="pt-BR" sz="2800" dirty="0">
                <a:latin typeface="Amazon Ember Light" panose="020B0403020204020204" pitchFamily="34" charset="0"/>
                <a:ea typeface="Amazon Ember Light" panose="020B0403020204020204" pitchFamily="34" charset="0"/>
                <a:cs typeface="Amazon Ember Light" panose="020B0403020204020204" pitchFamily="34" charset="0"/>
              </a:rPr>
              <a:t>Pague pelo número de unidades de capacidade (</a:t>
            </a:r>
            <a:r>
              <a:rPr lang="pt-BR" sz="2800" dirty="0" err="1">
                <a:latin typeface="Amazon Ember Light" panose="020B0403020204020204" pitchFamily="34" charset="0"/>
                <a:ea typeface="Amazon Ember Light" panose="020B0403020204020204" pitchFamily="34" charset="0"/>
                <a:cs typeface="Amazon Ember Light" panose="020B0403020204020204" pitchFamily="34" charset="0"/>
              </a:rPr>
              <a:t>ACUs</a:t>
            </a:r>
            <a:r>
              <a:rPr lang="pt-BR" sz="2800" dirty="0">
                <a:latin typeface="Amazon Ember Light" panose="020B0403020204020204" pitchFamily="34" charset="0"/>
                <a:ea typeface="Amazon Ember Light" panose="020B0403020204020204" pitchFamily="34" charset="0"/>
                <a:cs typeface="Amazon Ember Light" panose="020B0403020204020204" pitchFamily="34" charset="0"/>
              </a:rPr>
              <a:t>) do Aurora que forem usadas</a:t>
            </a:r>
          </a:p>
        </p:txBody>
      </p:sp>
      <p:pic>
        <p:nvPicPr>
          <p:cNvPr id="20" name="Picture 19">
            <a:extLst>
              <a:ext uri="{FF2B5EF4-FFF2-40B4-BE49-F238E27FC236}">
                <a16:creationId xmlns:a16="http://schemas.microsoft.com/office/drawing/2014/main" id="{B3FA32FE-0AFD-814A-9E12-05EC4A7129E4}"/>
              </a:ext>
              <a:ext uri="{C183D7F6-B498-43B3-948B-1728B52AA6E4}">
                <adec:decorative xmlns:adec="http://schemas.microsoft.com/office/drawing/2017/decorative" xmlns="" val="1"/>
              </a:ext>
            </a:extLst>
          </p:cNvPr>
          <p:cNvPicPr>
            <a:picLocks noChangeAspect="1"/>
          </p:cNvPicPr>
          <p:nvPr/>
        </p:nvPicPr>
        <p:blipFill>
          <a:blip r:embed="rId9"/>
          <a:stretch>
            <a:fillRect/>
          </a:stretch>
        </p:blipFill>
        <p:spPr>
          <a:xfrm>
            <a:off x="6081136" y="4411968"/>
            <a:ext cx="1120408" cy="1120408"/>
          </a:xfrm>
          <a:prstGeom prst="rect">
            <a:avLst/>
          </a:prstGeom>
        </p:spPr>
      </p:pic>
      <p:sp>
        <p:nvSpPr>
          <p:cNvPr id="30" name="TextBox 29">
            <a:extLst>
              <a:ext uri="{FF2B5EF4-FFF2-40B4-BE49-F238E27FC236}">
                <a16:creationId xmlns:a16="http://schemas.microsoft.com/office/drawing/2014/main" id="{0672D070-47D3-4738-B273-F14FFBC66911}"/>
              </a:ext>
            </a:extLst>
          </p:cNvPr>
          <p:cNvSpPr txBox="1"/>
          <p:nvPr/>
        </p:nvSpPr>
        <p:spPr>
          <a:xfrm>
            <a:off x="7475653" y="4279675"/>
            <a:ext cx="3961842" cy="1384995"/>
          </a:xfrm>
          <a:prstGeom prst="rect">
            <a:avLst/>
          </a:prstGeom>
          <a:noFill/>
        </p:spPr>
        <p:txBody>
          <a:bodyPr wrap="square" rtlCol="0">
            <a:spAutoFit/>
          </a:bodyPr>
          <a:lstStyle/>
          <a:p>
            <a:pPr rtl="0"/>
            <a:r>
              <a:rPr lang="pt-BR" sz="2800" dirty="0">
                <a:latin typeface="Amazon Ember Light" panose="020B0403020204020204" pitchFamily="34" charset="0"/>
                <a:ea typeface="Amazon Ember Light" panose="020B0403020204020204" pitchFamily="34" charset="0"/>
                <a:cs typeface="Amazon Ember Light" panose="020B0403020204020204" pitchFamily="34" charset="0"/>
              </a:rPr>
              <a:t>Bom para cargas de trabalho intermitentes </a:t>
            </a:r>
            <a:r>
              <a:rPr lang="pt-BR" sz="2800" dirty="0" smtClean="0">
                <a:latin typeface="Amazon Ember Light" panose="020B0403020204020204" pitchFamily="34" charset="0"/>
                <a:ea typeface="Amazon Ember Light" panose="020B0403020204020204" pitchFamily="34" charset="0"/>
                <a:cs typeface="Amazon Ember Light" panose="020B0403020204020204" pitchFamily="34" charset="0"/>
              </a:rPr>
              <a:t/>
            </a:r>
            <a:br>
              <a:rPr lang="pt-BR" sz="2800" dirty="0" smtClean="0">
                <a:latin typeface="Amazon Ember Light" panose="020B0403020204020204" pitchFamily="34" charset="0"/>
                <a:ea typeface="Amazon Ember Light" panose="020B0403020204020204" pitchFamily="34" charset="0"/>
                <a:cs typeface="Amazon Ember Light" panose="020B0403020204020204" pitchFamily="34" charset="0"/>
              </a:rPr>
            </a:br>
            <a:r>
              <a:rPr lang="pt-BR" sz="2800" dirty="0" smtClean="0">
                <a:latin typeface="Amazon Ember Light" panose="020B0403020204020204" pitchFamily="34" charset="0"/>
                <a:ea typeface="Amazon Ember Light" panose="020B0403020204020204" pitchFamily="34" charset="0"/>
                <a:cs typeface="Amazon Ember Light" panose="020B0403020204020204" pitchFamily="34" charset="0"/>
              </a:rPr>
              <a:t>e </a:t>
            </a:r>
            <a:r>
              <a:rPr lang="pt-BR" sz="2800" dirty="0">
                <a:latin typeface="Amazon Ember Light" panose="020B0403020204020204" pitchFamily="34" charset="0"/>
                <a:ea typeface="Amazon Ember Light" panose="020B0403020204020204" pitchFamily="34" charset="0"/>
                <a:cs typeface="Amazon Ember Light" panose="020B0403020204020204" pitchFamily="34" charset="0"/>
              </a:rPr>
              <a:t>imprevisíveis</a:t>
            </a:r>
            <a:endParaRPr lang="en-US" sz="28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Tree>
    <p:custDataLst>
      <p:tags r:id="rId1"/>
    </p:custDataLst>
    <p:extLst>
      <p:ext uri="{BB962C8B-B14F-4D97-AF65-F5344CB8AC3E}">
        <p14:creationId xmlns:p14="http://schemas.microsoft.com/office/powerpoint/2010/main" val="56680647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4238EC8-E924-164A-97EC-565E2A2F7E70}"/>
              </a:ext>
            </a:extLst>
          </p:cNvPr>
          <p:cNvSpPr>
            <a:spLocks noGrp="1"/>
          </p:cNvSpPr>
          <p:nvPr>
            <p:ph type="title"/>
          </p:nvPr>
        </p:nvSpPr>
        <p:spPr/>
        <p:txBody>
          <a:bodyPr rtlCol="0"/>
          <a:lstStyle/>
          <a:p>
            <a:pPr rtl="0"/>
            <a:r>
              <a:rPr lang="pt-BR" sz="3200"/>
              <a:t>Escalabilidade horizontal: fragmentação de banco de dados</a:t>
            </a:r>
          </a:p>
        </p:txBody>
      </p:sp>
      <p:sp>
        <p:nvSpPr>
          <p:cNvPr id="6" name="Content Placeholder 2">
            <a:extLst>
              <a:ext uri="{FF2B5EF4-FFF2-40B4-BE49-F238E27FC236}">
                <a16:creationId xmlns:a16="http://schemas.microsoft.com/office/drawing/2014/main" id="{AFBDCA16-025E-884D-A0FF-7516E33E2DFA}"/>
              </a:ext>
            </a:extLst>
          </p:cNvPr>
          <p:cNvSpPr txBox="1">
            <a:spLocks/>
          </p:cNvSpPr>
          <p:nvPr/>
        </p:nvSpPr>
        <p:spPr>
          <a:xfrm>
            <a:off x="336633" y="1365383"/>
            <a:ext cx="6675120" cy="4913308"/>
          </a:xfrm>
          <a:prstGeom prst="rect">
            <a:avLst/>
          </a:prstGeom>
        </p:spPr>
        <p:txBody>
          <a:bodyPr vert="horz" lIns="91440" tIns="45720" rIns="91440" bIns="45720" rtlCol="0">
            <a:noAutofit/>
          </a:bodyPr>
          <a:lstStyle>
            <a:lvl1pPr marL="228562" indent="-319990" algn="l" defTabSz="914199" rtl="0" eaLnBrk="1" latinLnBrk="0" hangingPunct="1">
              <a:lnSpc>
                <a:spcPct val="90000"/>
              </a:lnSpc>
              <a:spcBef>
                <a:spcPts val="1000"/>
              </a:spcBef>
              <a:buClr>
                <a:srgbClr val="FF9900"/>
              </a:buClr>
              <a:buFont typeface="Arial" panose="020B0604020202020204" pitchFamily="34" charset="0"/>
              <a:buChar char="•"/>
              <a:defRPr sz="2799" b="0" i="0" kern="1200">
                <a:solidFill>
                  <a:schemeClr val="tx1"/>
                </a:solidFill>
                <a:latin typeface="Amazon Ember Light" charset="0"/>
                <a:ea typeface="Amazon Ember Light" charset="0"/>
                <a:cs typeface="Amazon Ember Light" charset="0"/>
              </a:defRPr>
            </a:lvl1pPr>
            <a:lvl2pPr marL="685690" indent="-319990" algn="l" defTabSz="914199" rtl="0" eaLnBrk="1" latinLnBrk="0" hangingPunct="1">
              <a:lnSpc>
                <a:spcPct val="90000"/>
              </a:lnSpc>
              <a:spcBef>
                <a:spcPts val="500"/>
              </a:spcBef>
              <a:buClr>
                <a:srgbClr val="FF9900"/>
              </a:buClr>
              <a:buFont typeface="Arial" panose="020B0604020202020204" pitchFamily="34" charset="0"/>
              <a:buChar char="•"/>
              <a:defRPr sz="2399" b="0" i="0" kern="1200">
                <a:solidFill>
                  <a:schemeClr val="tx1"/>
                </a:solidFill>
                <a:latin typeface="Amazon Ember Light" charset="0"/>
                <a:ea typeface="Amazon Ember Light" charset="0"/>
                <a:cs typeface="Amazon Ember Light" charset="0"/>
              </a:defRPr>
            </a:lvl2pPr>
            <a:lvl3pPr marL="1142817" indent="-319990" algn="l" defTabSz="914199" rtl="0" eaLnBrk="1" latinLnBrk="0" hangingPunct="1">
              <a:lnSpc>
                <a:spcPct val="90000"/>
              </a:lnSpc>
              <a:spcBef>
                <a:spcPts val="500"/>
              </a:spcBef>
              <a:buClr>
                <a:srgbClr val="FF9900"/>
              </a:buClr>
              <a:buFont typeface="Arial" panose="020B0604020202020204" pitchFamily="34" charset="0"/>
              <a:buChar char="•"/>
              <a:defRPr sz="1999" b="0" i="0" kern="1200">
                <a:solidFill>
                  <a:schemeClr val="tx1"/>
                </a:solidFill>
                <a:latin typeface="Amazon Ember Light" charset="0"/>
                <a:ea typeface="Amazon Ember Light" charset="0"/>
                <a:cs typeface="Amazon Ember Light" charset="0"/>
              </a:defRPr>
            </a:lvl3pPr>
            <a:lvl4pPr marL="1599944" indent="-228562" algn="l" defTabSz="914199" rtl="0" eaLnBrk="1" latinLnBrk="0" hangingPunct="1">
              <a:lnSpc>
                <a:spcPct val="90000"/>
              </a:lnSpc>
              <a:spcBef>
                <a:spcPts val="500"/>
              </a:spcBef>
              <a:buFontTx/>
              <a:buBlip>
                <a:blip r:embed="rId4"/>
              </a:buBlip>
              <a:defRPr sz="1799" b="0" i="0" kern="1200">
                <a:solidFill>
                  <a:schemeClr val="tx1"/>
                </a:solidFill>
                <a:latin typeface="Amazon Ember Light" charset="0"/>
                <a:ea typeface="Amazon Ember Light" charset="0"/>
                <a:cs typeface="Amazon Ember Light" charset="0"/>
              </a:defRPr>
            </a:lvl4pPr>
            <a:lvl5pPr marL="2057072" indent="-228562" algn="l" defTabSz="914199" rtl="0" eaLnBrk="1" latinLnBrk="0" hangingPunct="1">
              <a:lnSpc>
                <a:spcPct val="90000"/>
              </a:lnSpc>
              <a:spcBef>
                <a:spcPts val="500"/>
              </a:spcBef>
              <a:buFontTx/>
              <a:buBlip>
                <a:blip r:embed="rId4"/>
              </a:buBlip>
              <a:defRPr sz="1799" b="0" i="0" kern="1200">
                <a:solidFill>
                  <a:schemeClr val="tx1"/>
                </a:solidFill>
                <a:latin typeface="Amazon Ember Light" charset="0"/>
                <a:ea typeface="Amazon Ember Light" charset="0"/>
                <a:cs typeface="Amazon Ember Light" charset="0"/>
              </a:defRPr>
            </a:lvl5pPr>
            <a:lvl6pPr marL="2514047" indent="-228549" algn="l" defTabSz="914199"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1146" indent="-228549" algn="l" defTabSz="914199"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8245" indent="-228549" algn="l" defTabSz="914199"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345" indent="-228549" algn="l" defTabSz="914199"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pPr marL="0" lvl="1" indent="0" rtl="0">
              <a:lnSpc>
                <a:spcPct val="120000"/>
              </a:lnSpc>
              <a:spcBef>
                <a:spcPts val="800"/>
              </a:spcBef>
              <a:buNone/>
            </a:pPr>
            <a:r>
              <a:rPr lang="pt-BR" sz="2000" dirty="0"/>
              <a:t>Sem fragmentos, todos os dados residem em </a:t>
            </a:r>
            <a:r>
              <a:rPr lang="pt-BR" sz="2000" dirty="0" smtClean="0"/>
              <a:t/>
            </a:r>
            <a:br>
              <a:rPr lang="pt-BR" sz="2000" dirty="0" smtClean="0"/>
            </a:br>
            <a:r>
              <a:rPr lang="pt-BR" sz="2000" dirty="0" smtClean="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uma </a:t>
            </a:r>
            <a:r>
              <a:rPr lang="pt-BR" sz="20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partição</a:t>
            </a:r>
            <a:r>
              <a:rPr lang="pt-BR" sz="2000" dirty="0"/>
              <a:t>.</a:t>
            </a:r>
            <a:endParaRPr lang="en-US" sz="20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endParaRPr>
          </a:p>
          <a:p>
            <a:pPr marL="457200" lvl="1" indent="-279400" rtl="0">
              <a:lnSpc>
                <a:spcPct val="120000"/>
              </a:lnSpc>
              <a:spcBef>
                <a:spcPts val="800"/>
              </a:spcBef>
              <a:buClr>
                <a:schemeClr val="tx1">
                  <a:lumMod val="85000"/>
                  <a:lumOff val="15000"/>
                </a:schemeClr>
              </a:buClr>
            </a:pPr>
            <a:r>
              <a:rPr lang="pt-BR" sz="1800" dirty="0"/>
              <a:t>Exemplo: </a:t>
            </a:r>
            <a:r>
              <a:rPr lang="pt-BR" sz="1800" dirty="0" err="1"/>
              <a:t>IDs</a:t>
            </a:r>
            <a:r>
              <a:rPr lang="pt-BR" sz="1800" dirty="0"/>
              <a:t> de funcionários em um banco de dados</a:t>
            </a:r>
          </a:p>
          <a:p>
            <a:pPr marL="0" lvl="1" indent="0" rtl="0">
              <a:lnSpc>
                <a:spcPct val="120000"/>
              </a:lnSpc>
              <a:spcBef>
                <a:spcPts val="800"/>
              </a:spcBef>
              <a:buNone/>
            </a:pPr>
            <a:r>
              <a:rPr lang="pt-BR" sz="2000" dirty="0"/>
              <a:t>Com a </a:t>
            </a:r>
            <a:r>
              <a:rPr lang="pt-BR" sz="20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fragmentação</a:t>
            </a:r>
            <a:r>
              <a:rPr lang="pt-BR" sz="2000" dirty="0"/>
              <a:t>, os dados são divididos em </a:t>
            </a:r>
            <a:r>
              <a:rPr lang="pt-BR" sz="2000" dirty="0" smtClean="0"/>
              <a:t/>
            </a:r>
            <a:br>
              <a:rPr lang="pt-BR" sz="2000" dirty="0" smtClean="0"/>
            </a:br>
            <a:r>
              <a:rPr lang="pt-BR" sz="2000" dirty="0" smtClean="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pedaços </a:t>
            </a:r>
            <a:r>
              <a:rPr lang="pt-BR" sz="20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grandes</a:t>
            </a:r>
            <a:r>
              <a:rPr lang="pt-BR" sz="2000" dirty="0">
                <a:solidFill>
                  <a:schemeClr val="accent1"/>
                </a:solidFill>
              </a:rPr>
              <a:t> </a:t>
            </a:r>
            <a:r>
              <a:rPr lang="pt-BR" sz="2000" dirty="0"/>
              <a:t>(fragmentos).</a:t>
            </a:r>
          </a:p>
          <a:p>
            <a:pPr marL="457200" lvl="1" indent="-279400" rtl="0">
              <a:lnSpc>
                <a:spcPct val="120000"/>
              </a:lnSpc>
              <a:spcBef>
                <a:spcPts val="800"/>
              </a:spcBef>
              <a:buClr>
                <a:schemeClr val="tx1">
                  <a:lumMod val="85000"/>
                  <a:lumOff val="15000"/>
                </a:schemeClr>
              </a:buClr>
            </a:pPr>
            <a:r>
              <a:rPr lang="pt-BR" sz="1800" dirty="0"/>
              <a:t>Exemplo: </a:t>
            </a:r>
            <a:r>
              <a:rPr lang="pt-BR" sz="1800" dirty="0" err="1"/>
              <a:t>IDs</a:t>
            </a:r>
            <a:r>
              <a:rPr lang="pt-BR" sz="1800" dirty="0"/>
              <a:t> de funcionários com números pares em um banco de dados e com números ímpares em outro</a:t>
            </a:r>
          </a:p>
          <a:p>
            <a:pPr marL="0" lvl="1" indent="0" rtl="0">
              <a:lnSpc>
                <a:spcPct val="120000"/>
              </a:lnSpc>
              <a:spcBef>
                <a:spcPts val="800"/>
              </a:spcBef>
              <a:buNone/>
            </a:pPr>
            <a:r>
              <a:rPr lang="pt-BR" sz="2000" dirty="0"/>
              <a:t>Em muitas circunstâncias, a fragmentação </a:t>
            </a:r>
            <a:r>
              <a:rPr lang="pt-BR" sz="20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melhora a performance da gravação</a:t>
            </a:r>
            <a:r>
              <a:rPr lang="pt-BR" sz="2000" dirty="0"/>
              <a:t>.</a:t>
            </a:r>
            <a:endParaRPr lang="en-US" sz="2000" dirty="0">
              <a:solidFill>
                <a:schemeClr val="accent5"/>
              </a:solidFill>
            </a:endParaRPr>
          </a:p>
          <a:p>
            <a:pPr rtl="0">
              <a:spcBef>
                <a:spcPts val="800"/>
              </a:spcBef>
            </a:pPr>
            <a:endParaRPr lang="en-US" sz="1400" dirty="0"/>
          </a:p>
        </p:txBody>
      </p:sp>
      <p:grpSp>
        <p:nvGrpSpPr>
          <p:cNvPr id="7" name="Group 6" descr="ec2 instance with sharding software splits employee id data into different databases.">
            <a:extLst>
              <a:ext uri="{FF2B5EF4-FFF2-40B4-BE49-F238E27FC236}">
                <a16:creationId xmlns:a16="http://schemas.microsoft.com/office/drawing/2014/main" id="{6ED85674-76D6-4146-9DF7-168D7CF58841}"/>
              </a:ext>
            </a:extLst>
          </p:cNvPr>
          <p:cNvGrpSpPr/>
          <p:nvPr/>
        </p:nvGrpSpPr>
        <p:grpSpPr>
          <a:xfrm>
            <a:off x="7258812" y="2523763"/>
            <a:ext cx="4461633" cy="2560320"/>
            <a:chOff x="7258812" y="2523763"/>
            <a:chExt cx="4461633" cy="2560320"/>
          </a:xfrm>
        </p:grpSpPr>
        <p:pic>
          <p:nvPicPr>
            <p:cNvPr id="26" name="Graphic 25">
              <a:extLst>
                <a:ext uri="{FF2B5EF4-FFF2-40B4-BE49-F238E27FC236}">
                  <a16:creationId xmlns:a16="http://schemas.microsoft.com/office/drawing/2014/main" id="{53A3AF35-254D-4E84-BF31-DB1B753C2CC6}"/>
                </a:ext>
                <a:ext uri="{C183D7F6-B498-43B3-948B-1728B52AA6E4}">
                  <adec:decorative xmlns:adec="http://schemas.microsoft.com/office/drawing/2017/decorative" xmlns="" val="1"/>
                </a:ext>
              </a:extLst>
            </p:cNvPr>
            <p:cNvPicPr>
              <a:picLocks noChangeAspect="1"/>
            </p:cNvPicPr>
            <p:nvPr/>
          </p:nvPicPr>
          <p:blipFill>
            <a:blip r:embed="rId5">
              <a:extLst>
                <a:ext uri="{96DAC541-7B7A-43D3-8B79-37D633B846F1}">
                  <asvg:svgBlip xmlns:asvg="http://schemas.microsoft.com/office/drawing/2016/SVG/main" xmlns="" r:embed="rId6"/>
                </a:ext>
              </a:extLst>
            </a:blip>
            <a:stretch>
              <a:fillRect/>
            </a:stretch>
          </p:blipFill>
          <p:spPr>
            <a:xfrm>
              <a:off x="10827612" y="2672872"/>
              <a:ext cx="640080" cy="640080"/>
            </a:xfrm>
            <a:prstGeom prst="rect">
              <a:avLst/>
            </a:prstGeom>
          </p:spPr>
        </p:pic>
        <p:pic>
          <p:nvPicPr>
            <p:cNvPr id="27" name="Graphic 26">
              <a:extLst>
                <a:ext uri="{FF2B5EF4-FFF2-40B4-BE49-F238E27FC236}">
                  <a16:creationId xmlns:a16="http://schemas.microsoft.com/office/drawing/2014/main" id="{61E91C08-9150-4C48-A266-A7C4C6BCCB25}"/>
                </a:ext>
                <a:ext uri="{C183D7F6-B498-43B3-948B-1728B52AA6E4}">
                  <adec:decorative xmlns:adec="http://schemas.microsoft.com/office/drawing/2017/decorative" xmlns="" val="1"/>
                </a:ext>
              </a:extLst>
            </p:cNvPr>
            <p:cNvPicPr>
              <a:picLocks noChangeAspect="1"/>
            </p:cNvPicPr>
            <p:nvPr/>
          </p:nvPicPr>
          <p:blipFill>
            <a:blip r:embed="rId5">
              <a:extLst>
                <a:ext uri="{96DAC541-7B7A-43D3-8B79-37D633B846F1}">
                  <asvg:svgBlip xmlns:asvg="http://schemas.microsoft.com/office/drawing/2016/SVG/main" xmlns="" r:embed="rId6"/>
                </a:ext>
              </a:extLst>
            </a:blip>
            <a:stretch>
              <a:fillRect/>
            </a:stretch>
          </p:blipFill>
          <p:spPr>
            <a:xfrm>
              <a:off x="10827612" y="3943970"/>
              <a:ext cx="640080" cy="640080"/>
            </a:xfrm>
            <a:prstGeom prst="rect">
              <a:avLst/>
            </a:prstGeom>
          </p:spPr>
        </p:pic>
        <p:pic>
          <p:nvPicPr>
            <p:cNvPr id="25" name="Graphic 24">
              <a:extLst>
                <a:ext uri="{FF2B5EF4-FFF2-40B4-BE49-F238E27FC236}">
                  <a16:creationId xmlns:a16="http://schemas.microsoft.com/office/drawing/2014/main" id="{1D75D7B0-4E91-40C0-991F-9C116E32C8D3}"/>
                </a:ext>
                <a:ext uri="{C183D7F6-B498-43B3-948B-1728B52AA6E4}">
                  <adec:decorative xmlns:adec="http://schemas.microsoft.com/office/drawing/2017/decorative" xmlns="" val="1"/>
                </a:ext>
              </a:extLst>
            </p:cNvPr>
            <p:cNvPicPr>
              <a:picLocks noChangeAspect="1"/>
            </p:cNvPicPr>
            <p:nvPr/>
          </p:nvPicPr>
          <p:blipFill>
            <a:blip r:embed="rId7">
              <a:extLst>
                <a:ext uri="{96DAC541-7B7A-43D3-8B79-37D633B846F1}">
                  <asvg:svgBlip xmlns:asvg="http://schemas.microsoft.com/office/drawing/2016/SVG/main" xmlns="" r:embed="rId8"/>
                </a:ext>
              </a:extLst>
            </a:blip>
            <a:stretch>
              <a:fillRect/>
            </a:stretch>
          </p:blipFill>
          <p:spPr>
            <a:xfrm>
              <a:off x="7758479" y="3349610"/>
              <a:ext cx="914400" cy="914400"/>
            </a:xfrm>
            <a:prstGeom prst="rect">
              <a:avLst/>
            </a:prstGeom>
          </p:spPr>
        </p:pic>
        <p:cxnSp>
          <p:nvCxnSpPr>
            <p:cNvPr id="17" name="Straight Arrow Connector 27">
              <a:extLst>
                <a:ext uri="{FF2B5EF4-FFF2-40B4-BE49-F238E27FC236}">
                  <a16:creationId xmlns:a16="http://schemas.microsoft.com/office/drawing/2014/main" id="{78516F57-F6EC-0449-91A7-581AD4F9B3D9}"/>
                </a:ext>
                <a:ext uri="{C183D7F6-B498-43B3-948B-1728B52AA6E4}">
                  <adec:decorative xmlns:adec="http://schemas.microsoft.com/office/drawing/2017/decorative" xmlns="" val="1"/>
                </a:ext>
              </a:extLst>
            </p:cNvPr>
            <p:cNvCxnSpPr>
              <a:cxnSpLocks/>
            </p:cNvCxnSpPr>
            <p:nvPr/>
          </p:nvCxnSpPr>
          <p:spPr>
            <a:xfrm flipV="1">
              <a:off x="8902729" y="3013053"/>
              <a:ext cx="1861753" cy="839076"/>
            </a:xfrm>
            <a:prstGeom prst="straightConnector1">
              <a:avLst/>
            </a:prstGeom>
            <a:ln w="28575">
              <a:solidFill>
                <a:srgbClr val="0070C0"/>
              </a:solidFill>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28">
              <a:extLst>
                <a:ext uri="{FF2B5EF4-FFF2-40B4-BE49-F238E27FC236}">
                  <a16:creationId xmlns:a16="http://schemas.microsoft.com/office/drawing/2014/main" id="{6FA300C4-D4F9-984A-A916-312CF07FAB8C}"/>
                </a:ext>
                <a:ext uri="{C183D7F6-B498-43B3-948B-1728B52AA6E4}">
                  <adec:decorative xmlns:adec="http://schemas.microsoft.com/office/drawing/2017/decorative" xmlns="" val="1"/>
                </a:ext>
              </a:extLst>
            </p:cNvPr>
            <p:cNvCxnSpPr>
              <a:cxnSpLocks/>
            </p:cNvCxnSpPr>
            <p:nvPr/>
          </p:nvCxnSpPr>
          <p:spPr>
            <a:xfrm>
              <a:off x="8902729" y="3852129"/>
              <a:ext cx="1861753" cy="486329"/>
            </a:xfrm>
            <a:prstGeom prst="straightConnector1">
              <a:avLst/>
            </a:prstGeom>
            <a:ln w="28575">
              <a:solidFill>
                <a:srgbClr val="0070C0"/>
              </a:solidFill>
              <a:tailEnd type="triangle"/>
            </a:ln>
          </p:spPr>
          <p:style>
            <a:lnRef idx="2">
              <a:schemeClr val="accent1"/>
            </a:lnRef>
            <a:fillRef idx="0">
              <a:schemeClr val="accent1"/>
            </a:fillRef>
            <a:effectRef idx="1">
              <a:schemeClr val="accent1"/>
            </a:effectRef>
            <a:fontRef idx="minor">
              <a:schemeClr val="tx1"/>
            </a:fontRef>
          </p:style>
        </p:cxnSp>
        <p:sp>
          <p:nvSpPr>
            <p:cNvPr id="19" name="TextBox 29">
              <a:extLst>
                <a:ext uri="{FF2B5EF4-FFF2-40B4-BE49-F238E27FC236}">
                  <a16:creationId xmlns:a16="http://schemas.microsoft.com/office/drawing/2014/main" id="{C62FDB13-BBE5-A84F-9C5C-8B9F7DBBC588}"/>
                </a:ext>
              </a:extLst>
            </p:cNvPr>
            <p:cNvSpPr txBox="1"/>
            <p:nvPr/>
          </p:nvSpPr>
          <p:spPr>
            <a:xfrm rot="20130547">
              <a:off x="8673126" y="3143129"/>
              <a:ext cx="2194560" cy="276999"/>
            </a:xfrm>
            <a:prstGeom prst="rect">
              <a:avLst/>
            </a:prstGeom>
            <a:noFill/>
          </p:spPr>
          <p:txBody>
            <a:bodyPr wrap="square" rtlCol="0">
              <a:spAutoFit/>
            </a:bodyPr>
            <a:lstStyle/>
            <a:p>
              <a:pPr rtl="0"/>
              <a:r>
                <a:rPr lang="pt-BR" sz="1200" dirty="0">
                  <a:latin typeface="Amazon Ember" panose="020B0603020204020204" pitchFamily="34" charset="0"/>
                  <a:ea typeface="Amazon Ember" panose="020B0603020204020204" pitchFamily="34" charset="0"/>
                  <a:cs typeface="Amazon Ember" panose="020B0603020204020204" pitchFamily="34" charset="0"/>
                </a:rPr>
                <a:t>ID de funcionário = nº par</a:t>
              </a:r>
            </a:p>
          </p:txBody>
        </p:sp>
        <p:sp>
          <p:nvSpPr>
            <p:cNvPr id="20" name="TextBox 30">
              <a:extLst>
                <a:ext uri="{FF2B5EF4-FFF2-40B4-BE49-F238E27FC236}">
                  <a16:creationId xmlns:a16="http://schemas.microsoft.com/office/drawing/2014/main" id="{2DC2B22D-11B5-684E-AD64-BF3EC28213BC}"/>
                </a:ext>
              </a:extLst>
            </p:cNvPr>
            <p:cNvSpPr txBox="1"/>
            <p:nvPr/>
          </p:nvSpPr>
          <p:spPr>
            <a:xfrm rot="863196">
              <a:off x="8722309" y="4137760"/>
              <a:ext cx="2103120" cy="261610"/>
            </a:xfrm>
            <a:prstGeom prst="rect">
              <a:avLst/>
            </a:prstGeom>
            <a:noFill/>
          </p:spPr>
          <p:txBody>
            <a:bodyPr wrap="square" rtlCol="0">
              <a:spAutoFit/>
            </a:bodyPr>
            <a:lstStyle/>
            <a:p>
              <a:pPr rtl="0"/>
              <a:r>
                <a:rPr lang="pt-BR" sz="1100" dirty="0">
                  <a:latin typeface="Amazon Ember" panose="020B0603020204020204" pitchFamily="34" charset="0"/>
                  <a:ea typeface="Amazon Ember" panose="020B0603020204020204" pitchFamily="34" charset="0"/>
                  <a:cs typeface="Amazon Ember" panose="020B0603020204020204" pitchFamily="34" charset="0"/>
                </a:rPr>
                <a:t>ID de funcionário = nº ímpar</a:t>
              </a:r>
            </a:p>
          </p:txBody>
        </p:sp>
        <p:sp>
          <p:nvSpPr>
            <p:cNvPr id="23" name="Rectangle 22">
              <a:extLst>
                <a:ext uri="{FF2B5EF4-FFF2-40B4-BE49-F238E27FC236}">
                  <a16:creationId xmlns:a16="http://schemas.microsoft.com/office/drawing/2014/main" id="{C089917A-EF5D-4F27-894E-3BA692F45006}"/>
                </a:ext>
              </a:extLst>
            </p:cNvPr>
            <p:cNvSpPr/>
            <p:nvPr/>
          </p:nvSpPr>
          <p:spPr>
            <a:xfrm>
              <a:off x="7258812" y="2523763"/>
              <a:ext cx="4389120" cy="2560320"/>
            </a:xfrm>
            <a:prstGeom prst="rect">
              <a:avLst/>
            </a:prstGeom>
            <a:noFill/>
            <a:ln w="12700" cap="flat" cmpd="sng" algn="ctr">
              <a:solidFill>
                <a:srgbClr val="232F3D"/>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pt-BR" sz="1400" b="0" i="0" u="none" strike="noStrike" kern="0" cap="none" spc="0" normalizeH="0" noProof="0">
                  <a:ln>
                    <a:noFill/>
                  </a:ln>
                  <a:solidFill>
                    <a:sysClr val="windowText" lastClr="000000"/>
                  </a:solidFill>
                  <a:effectLst/>
                  <a:uLnTx/>
                  <a:uFillTx/>
                  <a:ea typeface="+mn-ea"/>
                  <a:cs typeface="+mn-cs"/>
                </a:rPr>
                <a:t> Nuvem AWS</a:t>
              </a:r>
            </a:p>
          </p:txBody>
        </p:sp>
        <p:pic>
          <p:nvPicPr>
            <p:cNvPr id="24" name="Graphic 23">
              <a:extLst>
                <a:ext uri="{FF2B5EF4-FFF2-40B4-BE49-F238E27FC236}">
                  <a16:creationId xmlns:a16="http://schemas.microsoft.com/office/drawing/2014/main" id="{3A3F02BD-4B22-4B99-ABC8-252F107CE301}"/>
                </a:ext>
                <a:ext uri="{C183D7F6-B498-43B3-948B-1728B52AA6E4}">
                  <adec:decorative xmlns:adec="http://schemas.microsoft.com/office/drawing/2017/decorative" xmlns="" val="1"/>
                </a:ext>
              </a:extLst>
            </p:cNvPr>
            <p:cNvPicPr>
              <a:picLocks noChangeAspect="1"/>
            </p:cNvPicPr>
            <p:nvPr/>
          </p:nvPicPr>
          <p:blipFill>
            <a:blip r:embed="rId9">
              <a:extLst>
                <a:ext uri="{96DAC541-7B7A-43D3-8B79-37D633B846F1}">
                  <asvg:svgBlip xmlns:asvg="http://schemas.microsoft.com/office/drawing/2016/SVG/main" xmlns="" r:embed="rId10"/>
                </a:ext>
              </a:extLst>
            </a:blip>
            <a:stretch>
              <a:fillRect/>
            </a:stretch>
          </p:blipFill>
          <p:spPr>
            <a:xfrm>
              <a:off x="7258812" y="2523763"/>
              <a:ext cx="457200" cy="457200"/>
            </a:xfrm>
            <a:prstGeom prst="rect">
              <a:avLst/>
            </a:prstGeom>
          </p:spPr>
        </p:pic>
        <p:sp>
          <p:nvSpPr>
            <p:cNvPr id="28" name="TextBox 27">
              <a:extLst>
                <a:ext uri="{FF2B5EF4-FFF2-40B4-BE49-F238E27FC236}">
                  <a16:creationId xmlns:a16="http://schemas.microsoft.com/office/drawing/2014/main" id="{4EFAE64F-8855-4547-9D1B-C4DE1CBCD32A}"/>
                </a:ext>
              </a:extLst>
            </p:cNvPr>
            <p:cNvSpPr txBox="1"/>
            <p:nvPr/>
          </p:nvSpPr>
          <p:spPr>
            <a:xfrm>
              <a:off x="7365899" y="4232113"/>
              <a:ext cx="1663802" cy="738664"/>
            </a:xfrm>
            <a:prstGeom prst="rect">
              <a:avLst/>
            </a:prstGeom>
            <a:noFill/>
          </p:spPr>
          <p:txBody>
            <a:bodyPr wrap="square" rtlCol="0">
              <a:spAutoFit/>
            </a:bodyPr>
            <a:lstStyle/>
            <a:p>
              <a:pPr algn="ctr" rtl="0"/>
              <a:r>
                <a:rPr lang="pt-BR" sz="1400">
                  <a:latin typeface="Amazon Ember Light" panose="020B0403020204020204" pitchFamily="34" charset="0"/>
                  <a:ea typeface="Amazon Ember Light" panose="020B0403020204020204" pitchFamily="34" charset="0"/>
                  <a:cs typeface="Amazon Ember Light" panose="020B0403020204020204" pitchFamily="34" charset="0"/>
                </a:rPr>
                <a:t>Instância do EC2 com software de fragmentação</a:t>
              </a:r>
              <a:endParaRPr lang="en-US" sz="14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4" name="TextBox 3">
              <a:extLst>
                <a:ext uri="{FF2B5EF4-FFF2-40B4-BE49-F238E27FC236}">
                  <a16:creationId xmlns:a16="http://schemas.microsoft.com/office/drawing/2014/main" id="{9B6F5351-C1BC-4A90-A111-8A41AE679F3A}"/>
                </a:ext>
              </a:extLst>
            </p:cNvPr>
            <p:cNvSpPr txBox="1"/>
            <p:nvPr/>
          </p:nvSpPr>
          <p:spPr>
            <a:xfrm>
              <a:off x="10468179" y="3303384"/>
              <a:ext cx="1252266" cy="461665"/>
            </a:xfrm>
            <a:prstGeom prst="rect">
              <a:avLst/>
            </a:prstGeom>
            <a:noFill/>
          </p:spPr>
          <p:txBody>
            <a:bodyPr wrap="none" rtlCol="0">
              <a:spAutoFit/>
            </a:bodyPr>
            <a:lstStyle/>
            <a:p>
              <a:pPr algn="ctr" rtl="0"/>
              <a:r>
                <a:rPr lang="pt-BR" sz="1200" dirty="0">
                  <a:latin typeface="Amazon Ember Light" panose="020B0403020204020204" pitchFamily="34" charset="0"/>
                  <a:ea typeface="Amazon Ember Light" panose="020B0403020204020204" pitchFamily="34" charset="0"/>
                  <a:cs typeface="Amazon Ember Light" panose="020B0403020204020204" pitchFamily="34" charset="0"/>
                </a:rPr>
                <a:t>Fragmento de </a:t>
              </a:r>
              <a:r>
                <a:rPr lang="pt-BR" sz="1200" dirty="0" smtClean="0">
                  <a:latin typeface="Amazon Ember Light" panose="020B0403020204020204" pitchFamily="34" charset="0"/>
                  <a:ea typeface="Amazon Ember Light" panose="020B0403020204020204" pitchFamily="34" charset="0"/>
                  <a:cs typeface="Amazon Ember Light" panose="020B0403020204020204" pitchFamily="34" charset="0"/>
                </a:rPr>
                <a:t/>
              </a:r>
              <a:br>
                <a:rPr lang="pt-BR" sz="1200" dirty="0" smtClean="0">
                  <a:latin typeface="Amazon Ember Light" panose="020B0403020204020204" pitchFamily="34" charset="0"/>
                  <a:ea typeface="Amazon Ember Light" panose="020B0403020204020204" pitchFamily="34" charset="0"/>
                  <a:cs typeface="Amazon Ember Light" panose="020B0403020204020204" pitchFamily="34" charset="0"/>
                </a:rPr>
              </a:br>
              <a:r>
                <a:rPr lang="pt-BR" sz="1200" dirty="0" smtClean="0">
                  <a:latin typeface="Amazon Ember Light" panose="020B0403020204020204" pitchFamily="34" charset="0"/>
                  <a:ea typeface="Amazon Ember Light" panose="020B0403020204020204" pitchFamily="34" charset="0"/>
                  <a:cs typeface="Amazon Ember Light" panose="020B0403020204020204" pitchFamily="34" charset="0"/>
                </a:rPr>
                <a:t>banco </a:t>
              </a:r>
              <a:r>
                <a:rPr lang="pt-BR" sz="1200" dirty="0">
                  <a:latin typeface="Amazon Ember Light" panose="020B0403020204020204" pitchFamily="34" charset="0"/>
                  <a:ea typeface="Amazon Ember Light" panose="020B0403020204020204" pitchFamily="34" charset="0"/>
                  <a:cs typeface="Amazon Ember Light" panose="020B0403020204020204" pitchFamily="34" charset="0"/>
                </a:rPr>
                <a:t>de dados</a:t>
              </a:r>
            </a:p>
          </p:txBody>
        </p:sp>
        <p:sp>
          <p:nvSpPr>
            <p:cNvPr id="21" name="TextBox 20">
              <a:extLst>
                <a:ext uri="{FF2B5EF4-FFF2-40B4-BE49-F238E27FC236}">
                  <a16:creationId xmlns:a16="http://schemas.microsoft.com/office/drawing/2014/main" id="{8216A32D-D728-4C3A-804C-96BC176B7C2F}"/>
                </a:ext>
              </a:extLst>
            </p:cNvPr>
            <p:cNvSpPr txBox="1"/>
            <p:nvPr/>
          </p:nvSpPr>
          <p:spPr>
            <a:xfrm>
              <a:off x="10346259" y="4590318"/>
              <a:ext cx="1252266" cy="461665"/>
            </a:xfrm>
            <a:prstGeom prst="rect">
              <a:avLst/>
            </a:prstGeom>
            <a:noFill/>
          </p:spPr>
          <p:txBody>
            <a:bodyPr wrap="none" rtlCol="0">
              <a:spAutoFit/>
            </a:bodyPr>
            <a:lstStyle/>
            <a:p>
              <a:pPr algn="ctr" rtl="0"/>
              <a:r>
                <a:rPr lang="pt-BR" sz="1200" dirty="0">
                  <a:latin typeface="Amazon Ember Light" panose="020B0403020204020204" pitchFamily="34" charset="0"/>
                  <a:ea typeface="Amazon Ember Light" panose="020B0403020204020204" pitchFamily="34" charset="0"/>
                  <a:cs typeface="Amazon Ember Light" panose="020B0403020204020204" pitchFamily="34" charset="0"/>
                </a:rPr>
                <a:t>Fragmento de </a:t>
              </a:r>
              <a:r>
                <a:rPr lang="pt-BR" sz="1200" dirty="0" smtClean="0">
                  <a:latin typeface="Amazon Ember Light" panose="020B0403020204020204" pitchFamily="34" charset="0"/>
                  <a:ea typeface="Amazon Ember Light" panose="020B0403020204020204" pitchFamily="34" charset="0"/>
                  <a:cs typeface="Amazon Ember Light" panose="020B0403020204020204" pitchFamily="34" charset="0"/>
                </a:rPr>
                <a:t/>
              </a:r>
              <a:br>
                <a:rPr lang="pt-BR" sz="1200" dirty="0" smtClean="0">
                  <a:latin typeface="Amazon Ember Light" panose="020B0403020204020204" pitchFamily="34" charset="0"/>
                  <a:ea typeface="Amazon Ember Light" panose="020B0403020204020204" pitchFamily="34" charset="0"/>
                  <a:cs typeface="Amazon Ember Light" panose="020B0403020204020204" pitchFamily="34" charset="0"/>
                </a:rPr>
              </a:br>
              <a:r>
                <a:rPr lang="pt-BR" sz="1200" dirty="0" smtClean="0">
                  <a:latin typeface="Amazon Ember Light" panose="020B0403020204020204" pitchFamily="34" charset="0"/>
                  <a:ea typeface="Amazon Ember Light" panose="020B0403020204020204" pitchFamily="34" charset="0"/>
                  <a:cs typeface="Amazon Ember Light" panose="020B0403020204020204" pitchFamily="34" charset="0"/>
                </a:rPr>
                <a:t>banco </a:t>
              </a:r>
              <a:r>
                <a:rPr lang="pt-BR" sz="1200" dirty="0">
                  <a:latin typeface="Amazon Ember Light" panose="020B0403020204020204" pitchFamily="34" charset="0"/>
                  <a:ea typeface="Amazon Ember Light" panose="020B0403020204020204" pitchFamily="34" charset="0"/>
                  <a:cs typeface="Amazon Ember Light" panose="020B0403020204020204" pitchFamily="34" charset="0"/>
                </a:rPr>
                <a:t>de dados</a:t>
              </a:r>
            </a:p>
          </p:txBody>
        </p:sp>
      </p:grpSp>
    </p:spTree>
    <p:custDataLst>
      <p:tags r:id="rId1"/>
    </p:custDataLst>
    <p:extLst>
      <p:ext uri="{BB962C8B-B14F-4D97-AF65-F5344CB8AC3E}">
        <p14:creationId xmlns:p14="http://schemas.microsoft.com/office/powerpoint/2010/main" val="269421047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33780-451D-624F-B22F-AC4418A3F4D9}"/>
              </a:ext>
            </a:extLst>
          </p:cNvPr>
          <p:cNvSpPr>
            <a:spLocks noGrp="1"/>
          </p:cNvSpPr>
          <p:nvPr>
            <p:ph type="title"/>
          </p:nvPr>
        </p:nvSpPr>
        <p:spPr>
          <a:xfrm>
            <a:off x="419100" y="365125"/>
            <a:ext cx="7690579" cy="474119"/>
          </a:xfrm>
        </p:spPr>
        <p:txBody>
          <a:bodyPr rtlCol="0"/>
          <a:lstStyle/>
          <a:p>
            <a:pPr rtl="0"/>
            <a:r>
              <a:rPr lang="pt-BR" sz="3600" dirty="0"/>
              <a:t>Escalabilidade com o </a:t>
            </a:r>
            <a:r>
              <a:rPr lang="pt-BR" sz="3600" dirty="0" smtClean="0"/>
              <a:t/>
            </a:r>
            <a:br>
              <a:rPr lang="pt-BR" sz="3600" dirty="0" smtClean="0"/>
            </a:br>
            <a:r>
              <a:rPr lang="pt-BR" sz="3600" dirty="0" err="1" smtClean="0"/>
              <a:t>Amazon</a:t>
            </a:r>
            <a:r>
              <a:rPr lang="pt-BR" sz="3600" dirty="0" smtClean="0"/>
              <a:t> </a:t>
            </a:r>
            <a:r>
              <a:rPr lang="pt-BR" sz="3600" dirty="0"/>
              <a:t>DynamoDB: sob demanda</a:t>
            </a:r>
            <a:endParaRPr lang="en-US" sz="3600" dirty="0"/>
          </a:p>
        </p:txBody>
      </p:sp>
      <p:grpSp>
        <p:nvGrpSpPr>
          <p:cNvPr id="8" name="Group 7" descr="with on-demand scaling, you pay per request. typical use cases include spiky, unpredictable workloads.">
            <a:extLst>
              <a:ext uri="{FF2B5EF4-FFF2-40B4-BE49-F238E27FC236}">
                <a16:creationId xmlns:a16="http://schemas.microsoft.com/office/drawing/2014/main" id="{C714F4D9-CFA9-4A70-B04F-95208DFFD78A}"/>
              </a:ext>
            </a:extLst>
          </p:cNvPr>
          <p:cNvGrpSpPr/>
          <p:nvPr/>
        </p:nvGrpSpPr>
        <p:grpSpPr>
          <a:xfrm>
            <a:off x="827994" y="1645805"/>
            <a:ext cx="5761492" cy="4571746"/>
            <a:chOff x="5748817" y="1645805"/>
            <a:chExt cx="5761492" cy="4571746"/>
          </a:xfrm>
        </p:grpSpPr>
        <p:grpSp>
          <p:nvGrpSpPr>
            <p:cNvPr id="33" name="Group 32">
              <a:extLst>
                <a:ext uri="{FF2B5EF4-FFF2-40B4-BE49-F238E27FC236}">
                  <a16:creationId xmlns:a16="http://schemas.microsoft.com/office/drawing/2014/main" id="{DB8803E3-DAAA-284B-A10B-427C1095FEED}"/>
                </a:ext>
              </a:extLst>
            </p:cNvPr>
            <p:cNvGrpSpPr/>
            <p:nvPr/>
          </p:nvGrpSpPr>
          <p:grpSpPr>
            <a:xfrm>
              <a:off x="5748817" y="1645805"/>
              <a:ext cx="5761492" cy="4571746"/>
              <a:chOff x="3316902" y="1657405"/>
              <a:chExt cx="5762994" cy="4572937"/>
            </a:xfrm>
          </p:grpSpPr>
          <p:sp>
            <p:nvSpPr>
              <p:cNvPr id="34" name="Rectangle 33">
                <a:extLst>
                  <a:ext uri="{FF2B5EF4-FFF2-40B4-BE49-F238E27FC236}">
                    <a16:creationId xmlns:a16="http://schemas.microsoft.com/office/drawing/2014/main" id="{F3AA19E2-15B0-ED45-8E13-8B9098B18B52}"/>
                  </a:ext>
                </a:extLst>
              </p:cNvPr>
              <p:cNvSpPr/>
              <p:nvPr/>
            </p:nvSpPr>
            <p:spPr>
              <a:xfrm>
                <a:off x="4318567" y="6184623"/>
                <a:ext cx="3613322" cy="45719"/>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rtl="0"/>
                <a:endParaRPr lang="en-US" sz="1797" dirty="0">
                  <a:solidFill>
                    <a:srgbClr val="7030A0"/>
                  </a:solidFill>
                </a:endParaRPr>
              </a:p>
            </p:txBody>
          </p:sp>
          <p:sp>
            <p:nvSpPr>
              <p:cNvPr id="35" name="Rectangle 34">
                <a:extLst>
                  <a:ext uri="{FF2B5EF4-FFF2-40B4-BE49-F238E27FC236}">
                    <a16:creationId xmlns:a16="http://schemas.microsoft.com/office/drawing/2014/main" id="{3BDDC383-D1F7-814F-B87F-BD035411FE09}"/>
                  </a:ext>
                </a:extLst>
              </p:cNvPr>
              <p:cNvSpPr/>
              <p:nvPr/>
            </p:nvSpPr>
            <p:spPr>
              <a:xfrm>
                <a:off x="4318567" y="2088291"/>
                <a:ext cx="3613322" cy="45719"/>
              </a:xfrm>
              <a:prstGeom prst="rect">
                <a:avLst/>
              </a:prstGeom>
              <a:solidFill>
                <a:srgbClr val="7443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rtl="0"/>
                <a:endParaRPr lang="en-US" sz="1797" dirty="0"/>
              </a:p>
            </p:txBody>
          </p:sp>
          <p:sp>
            <p:nvSpPr>
              <p:cNvPr id="36" name="TextBox 35">
                <a:extLst>
                  <a:ext uri="{FF2B5EF4-FFF2-40B4-BE49-F238E27FC236}">
                    <a16:creationId xmlns:a16="http://schemas.microsoft.com/office/drawing/2014/main" id="{0A69A086-3BE2-984D-AF3F-60474F57F691}"/>
                  </a:ext>
                </a:extLst>
              </p:cNvPr>
              <p:cNvSpPr txBox="1"/>
              <p:nvPr/>
            </p:nvSpPr>
            <p:spPr>
              <a:xfrm>
                <a:off x="4361044" y="1657405"/>
                <a:ext cx="3528369" cy="430887"/>
              </a:xfrm>
              <a:prstGeom prst="rect">
                <a:avLst/>
              </a:prstGeom>
              <a:noFill/>
            </p:spPr>
            <p:txBody>
              <a:bodyPr wrap="square" rtlCol="0">
                <a:spAutoFit/>
              </a:bodyPr>
              <a:lstStyle/>
              <a:p>
                <a:pPr algn="ctr" rtl="0"/>
                <a:r>
                  <a:rPr lang="pt-BR" sz="2199">
                    <a:solidFill>
                      <a:srgbClr val="7443FF"/>
                    </a:solidFill>
                    <a:latin typeface="Amazon Ember" panose="020B0603020204020204" pitchFamily="34" charset="0"/>
                    <a:ea typeface="Amazon Ember" panose="020B0603020204020204" pitchFamily="34" charset="0"/>
                    <a:cs typeface="Amazon Ember" panose="020B0603020204020204" pitchFamily="34" charset="0"/>
                  </a:rPr>
                  <a:t>Sob demanda</a:t>
                </a:r>
              </a:p>
            </p:txBody>
          </p:sp>
          <p:sp>
            <p:nvSpPr>
              <p:cNvPr id="37" name="TextBox 36">
                <a:extLst>
                  <a:ext uri="{FF2B5EF4-FFF2-40B4-BE49-F238E27FC236}">
                    <a16:creationId xmlns:a16="http://schemas.microsoft.com/office/drawing/2014/main" id="{EA33BE1D-3066-0D41-AA74-6ADE6A2DF2E1}"/>
                  </a:ext>
                </a:extLst>
              </p:cNvPr>
              <p:cNvSpPr txBox="1"/>
              <p:nvPr/>
            </p:nvSpPr>
            <p:spPr>
              <a:xfrm>
                <a:off x="4648873" y="2235415"/>
                <a:ext cx="2952711" cy="368980"/>
              </a:xfrm>
              <a:prstGeom prst="rect">
                <a:avLst/>
              </a:prstGeom>
              <a:noFill/>
            </p:spPr>
            <p:txBody>
              <a:bodyPr wrap="square" rtlCol="0">
                <a:spAutoFit/>
              </a:bodyPr>
              <a:lstStyle/>
              <a:p>
                <a:pPr algn="ctr" rtl="0"/>
                <a:r>
                  <a:rPr lang="pt-BR" sz="1797">
                    <a:latin typeface="Amazon Ember Light" panose="020B0403020204020204" pitchFamily="34" charset="0"/>
                    <a:ea typeface="Amazon Ember Light" panose="020B0403020204020204" pitchFamily="34" charset="0"/>
                    <a:cs typeface="Amazon Ember Light" panose="020B0403020204020204" pitchFamily="34" charset="0"/>
                  </a:rPr>
                  <a:t>Pagamento por solicitação</a:t>
                </a:r>
              </a:p>
            </p:txBody>
          </p:sp>
          <p:grpSp>
            <p:nvGrpSpPr>
              <p:cNvPr id="39" name="Group 38">
                <a:extLst>
                  <a:ext uri="{FF2B5EF4-FFF2-40B4-BE49-F238E27FC236}">
                    <a16:creationId xmlns:a16="http://schemas.microsoft.com/office/drawing/2014/main" id="{4249EAED-602C-474B-8740-696F910E5113}"/>
                  </a:ext>
                </a:extLst>
              </p:cNvPr>
              <p:cNvGrpSpPr/>
              <p:nvPr/>
            </p:nvGrpSpPr>
            <p:grpSpPr>
              <a:xfrm>
                <a:off x="4845723" y="3087673"/>
                <a:ext cx="2559010" cy="1978816"/>
                <a:chOff x="869929" y="3170798"/>
                <a:chExt cx="2559010" cy="1978816"/>
              </a:xfrm>
            </p:grpSpPr>
            <p:sp>
              <p:nvSpPr>
                <p:cNvPr id="41" name="TextBox 40">
                  <a:extLst>
                    <a:ext uri="{FF2B5EF4-FFF2-40B4-BE49-F238E27FC236}">
                      <a16:creationId xmlns:a16="http://schemas.microsoft.com/office/drawing/2014/main" id="{25416CAC-557A-4C4B-B6FA-422E0CE76AD4}"/>
                    </a:ext>
                  </a:extLst>
                </p:cNvPr>
                <p:cNvSpPr txBox="1"/>
                <p:nvPr/>
              </p:nvSpPr>
              <p:spPr>
                <a:xfrm>
                  <a:off x="1017594" y="4368159"/>
                  <a:ext cx="2246426" cy="645601"/>
                </a:xfrm>
                <a:prstGeom prst="rect">
                  <a:avLst/>
                </a:prstGeom>
                <a:noFill/>
              </p:spPr>
              <p:txBody>
                <a:bodyPr wrap="square" rtlCol="0">
                  <a:spAutoFit/>
                </a:bodyPr>
                <a:lstStyle/>
                <a:p>
                  <a:pPr algn="ctr" rtl="0"/>
                  <a:r>
                    <a:rPr lang="pt-BR" sz="1797">
                      <a:latin typeface="Amazon Ember Light" panose="020B0403020204020204" pitchFamily="34" charset="0"/>
                      <a:ea typeface="Amazon Ember Light" panose="020B0403020204020204" pitchFamily="34" charset="0"/>
                      <a:cs typeface="Amazon Ember Light" panose="020B0403020204020204" pitchFamily="34" charset="0"/>
                    </a:rPr>
                    <a:t>Não há mais provisionamento</a:t>
                  </a:r>
                </a:p>
              </p:txBody>
            </p:sp>
            <p:sp>
              <p:nvSpPr>
                <p:cNvPr id="42" name="Rectangle 41">
                  <a:extLst>
                    <a:ext uri="{FF2B5EF4-FFF2-40B4-BE49-F238E27FC236}">
                      <a16:creationId xmlns:a16="http://schemas.microsoft.com/office/drawing/2014/main" id="{F5EE9366-C8AB-F944-8307-8E98900582FA}"/>
                    </a:ext>
                  </a:extLst>
                </p:cNvPr>
                <p:cNvSpPr/>
                <p:nvPr/>
              </p:nvSpPr>
              <p:spPr>
                <a:xfrm>
                  <a:off x="869929" y="3170798"/>
                  <a:ext cx="2559010" cy="1978816"/>
                </a:xfrm>
                <a:prstGeom prst="rect">
                  <a:avLst/>
                </a:prstGeom>
                <a:noFill/>
                <a:ln w="28575">
                  <a:solidFill>
                    <a:srgbClr val="7443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rtl="0"/>
                  <a:endParaRPr lang="en-US" sz="1797" dirty="0"/>
                </a:p>
              </p:txBody>
            </p:sp>
          </p:grpSp>
          <p:sp>
            <p:nvSpPr>
              <p:cNvPr id="40" name="TextBox 39">
                <a:extLst>
                  <a:ext uri="{FF2B5EF4-FFF2-40B4-BE49-F238E27FC236}">
                    <a16:creationId xmlns:a16="http://schemas.microsoft.com/office/drawing/2014/main" id="{150C4F2D-9CA4-B84C-94EC-B9EA5DA7AB15}"/>
                  </a:ext>
                </a:extLst>
              </p:cNvPr>
              <p:cNvSpPr txBox="1"/>
              <p:nvPr/>
            </p:nvSpPr>
            <p:spPr>
              <a:xfrm>
                <a:off x="3316902" y="5464183"/>
                <a:ext cx="5762994" cy="645601"/>
              </a:xfrm>
              <a:prstGeom prst="rect">
                <a:avLst/>
              </a:prstGeom>
              <a:noFill/>
            </p:spPr>
            <p:txBody>
              <a:bodyPr wrap="square" rtlCol="0">
                <a:spAutoFit/>
              </a:bodyPr>
              <a:lstStyle/>
              <a:p>
                <a:pPr algn="ctr" rtl="0"/>
                <a:r>
                  <a:rPr lang="pt-BR" sz="1797" dirty="0">
                    <a:solidFill>
                      <a:srgbClr val="7443FF"/>
                    </a:solidFill>
                    <a:latin typeface="Amazon Ember" panose="020B0603020204020204" pitchFamily="34" charset="0"/>
                    <a:ea typeface="Amazon Ember" panose="020B0603020204020204" pitchFamily="34" charset="0"/>
                    <a:cs typeface="Amazon Ember" panose="020B0603020204020204" pitchFamily="34" charset="0"/>
                  </a:rPr>
                  <a:t>Caso de </a:t>
                </a:r>
                <a:r>
                  <a:rPr lang="pt-BR" sz="1797" dirty="0" smtClean="0">
                    <a:solidFill>
                      <a:srgbClr val="7443FF"/>
                    </a:solidFill>
                    <a:latin typeface="Amazon Ember" panose="020B0603020204020204" pitchFamily="34" charset="0"/>
                    <a:ea typeface="Amazon Ember" panose="020B0603020204020204" pitchFamily="34" charset="0"/>
                    <a:cs typeface="Amazon Ember" panose="020B0603020204020204" pitchFamily="34" charset="0"/>
                  </a:rPr>
                  <a:t>uso</a:t>
                </a:r>
                <a:r>
                  <a:rPr lang="pt-BR" sz="1797" dirty="0" smtClean="0">
                    <a:solidFill>
                      <a:srgbClr val="7443FF"/>
                    </a:solidFill>
                    <a:latin typeface="+mj-lt"/>
                    <a:ea typeface="Amazon Ember" panose="020B0603020204020204" pitchFamily="34" charset="0"/>
                    <a:cs typeface="Amazon Ember" panose="020B0603020204020204" pitchFamily="34" charset="0"/>
                  </a:rPr>
                  <a:t>: </a:t>
                </a:r>
                <a:r>
                  <a:rPr lang="pt-BR" sz="1797" dirty="0">
                    <a:solidFill>
                      <a:schemeClr val="tx1">
                        <a:lumMod val="75000"/>
                        <a:lumOff val="25000"/>
                      </a:schemeClr>
                    </a:solidFill>
                    <a:latin typeface="+mj-lt"/>
                    <a:ea typeface="Amazon Ember" panose="020B0603020204020204" pitchFamily="34" charset="0"/>
                    <a:cs typeface="Amazon Ember" panose="020B0603020204020204" pitchFamily="34" charset="0"/>
                  </a:rPr>
                  <a:t>cargas de trabalho com picos e imprevisíveis. Ajusta-se rapidamente à necessidade.</a:t>
                </a:r>
              </a:p>
            </p:txBody>
          </p:sp>
        </p:grpSp>
        <p:pic>
          <p:nvPicPr>
            <p:cNvPr id="57" name="Picture 56">
              <a:extLst>
                <a:ext uri="{FF2B5EF4-FFF2-40B4-BE49-F238E27FC236}">
                  <a16:creationId xmlns:a16="http://schemas.microsoft.com/office/drawing/2014/main" id="{A687564D-42AF-8840-AABC-15277CCA8CA3}"/>
                </a:ext>
                <a:ext uri="{C183D7F6-B498-43B3-948B-1728B52AA6E4}">
                  <adec:decorative xmlns:adec="http://schemas.microsoft.com/office/drawing/2017/decorative" xmlns="" val="1"/>
                </a:ext>
              </a:extLst>
            </p:cNvPr>
            <p:cNvPicPr>
              <a:picLocks noChangeAspect="1"/>
            </p:cNvPicPr>
            <p:nvPr/>
          </p:nvPicPr>
          <p:blipFill>
            <a:blip r:embed="rId4"/>
            <a:stretch>
              <a:fillRect/>
            </a:stretch>
          </p:blipFill>
          <p:spPr>
            <a:xfrm>
              <a:off x="8084298" y="3305865"/>
              <a:ext cx="926977" cy="926977"/>
            </a:xfrm>
            <a:prstGeom prst="rect">
              <a:avLst/>
            </a:prstGeom>
          </p:spPr>
        </p:pic>
      </p:grpSp>
    </p:spTree>
    <p:custDataLst>
      <p:tags r:id="rId1"/>
    </p:custDataLst>
    <p:extLst>
      <p:ext uri="{BB962C8B-B14F-4D97-AF65-F5344CB8AC3E}">
        <p14:creationId xmlns:p14="http://schemas.microsoft.com/office/powerpoint/2010/main" val="414010204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33780-451D-624F-B22F-AC4418A3F4D9}"/>
              </a:ext>
            </a:extLst>
          </p:cNvPr>
          <p:cNvSpPr>
            <a:spLocks noGrp="1"/>
          </p:cNvSpPr>
          <p:nvPr>
            <p:ph type="title"/>
          </p:nvPr>
        </p:nvSpPr>
        <p:spPr>
          <a:xfrm>
            <a:off x="419100" y="365125"/>
            <a:ext cx="7657999" cy="474119"/>
          </a:xfrm>
        </p:spPr>
        <p:txBody>
          <a:bodyPr rtlCol="0"/>
          <a:lstStyle/>
          <a:p>
            <a:pPr rtl="0"/>
            <a:r>
              <a:rPr lang="pt-BR" sz="3200" dirty="0"/>
              <a:t>Dimensionamento com o </a:t>
            </a:r>
            <a:r>
              <a:rPr lang="pt-BR" sz="3200" dirty="0" smtClean="0"/>
              <a:t/>
            </a:r>
            <a:br>
              <a:rPr lang="pt-BR" sz="3200" dirty="0" smtClean="0"/>
            </a:br>
            <a:r>
              <a:rPr lang="pt-BR" sz="3200" dirty="0" err="1" smtClean="0"/>
              <a:t>Amazon</a:t>
            </a:r>
            <a:r>
              <a:rPr lang="pt-BR" sz="3200" dirty="0" smtClean="0"/>
              <a:t> </a:t>
            </a:r>
            <a:r>
              <a:rPr lang="pt-BR" sz="3200" dirty="0"/>
              <a:t>DynamoDB: Auto </a:t>
            </a:r>
            <a:r>
              <a:rPr lang="pt-BR" sz="3200" dirty="0" err="1"/>
              <a:t>Scaling</a:t>
            </a:r>
            <a:endParaRPr lang="pt-BR" sz="3200" dirty="0"/>
          </a:p>
        </p:txBody>
      </p:sp>
      <p:grpSp>
        <p:nvGrpSpPr>
          <p:cNvPr id="48" name="Group 47">
            <a:extLst>
              <a:ext uri="{FF2B5EF4-FFF2-40B4-BE49-F238E27FC236}">
                <a16:creationId xmlns:a16="http://schemas.microsoft.com/office/drawing/2014/main" id="{E824224F-7280-42C7-814C-0D52D6CD1ECD}"/>
              </a:ext>
              <a:ext uri="{C183D7F6-B498-43B3-948B-1728B52AA6E4}">
                <adec:decorative xmlns:adec="http://schemas.microsoft.com/office/drawing/2017/decorative" xmlns="" val="1"/>
              </a:ext>
            </a:extLst>
          </p:cNvPr>
          <p:cNvGrpSpPr/>
          <p:nvPr/>
        </p:nvGrpSpPr>
        <p:grpSpPr>
          <a:xfrm>
            <a:off x="1132794" y="1645805"/>
            <a:ext cx="5180920" cy="4571746"/>
            <a:chOff x="6053617" y="1645805"/>
            <a:chExt cx="5180920" cy="4571746"/>
          </a:xfrm>
        </p:grpSpPr>
        <p:grpSp>
          <p:nvGrpSpPr>
            <p:cNvPr id="49" name="Group 48">
              <a:extLst>
                <a:ext uri="{FF2B5EF4-FFF2-40B4-BE49-F238E27FC236}">
                  <a16:creationId xmlns:a16="http://schemas.microsoft.com/office/drawing/2014/main" id="{1D3021CF-42BE-4DBC-B29D-12730BAE7E1A}"/>
                </a:ext>
              </a:extLst>
            </p:cNvPr>
            <p:cNvGrpSpPr/>
            <p:nvPr/>
          </p:nvGrpSpPr>
          <p:grpSpPr>
            <a:xfrm>
              <a:off x="6053617" y="1645805"/>
              <a:ext cx="5180920" cy="4571746"/>
              <a:chOff x="3621780" y="1657405"/>
              <a:chExt cx="5182270" cy="4572937"/>
            </a:xfrm>
          </p:grpSpPr>
          <p:sp>
            <p:nvSpPr>
              <p:cNvPr id="51" name="Rectangle 50">
                <a:extLst>
                  <a:ext uri="{FF2B5EF4-FFF2-40B4-BE49-F238E27FC236}">
                    <a16:creationId xmlns:a16="http://schemas.microsoft.com/office/drawing/2014/main" id="{B202FD1A-510C-4839-889E-9D43CA23CCEA}"/>
                  </a:ext>
                </a:extLst>
              </p:cNvPr>
              <p:cNvSpPr/>
              <p:nvPr/>
            </p:nvSpPr>
            <p:spPr>
              <a:xfrm>
                <a:off x="4318567" y="6184623"/>
                <a:ext cx="3613322" cy="45719"/>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rtl="0"/>
                <a:endParaRPr lang="en-US" sz="1600" dirty="0">
                  <a:solidFill>
                    <a:srgbClr val="7030A0"/>
                  </a:solidFill>
                </a:endParaRPr>
              </a:p>
            </p:txBody>
          </p:sp>
          <p:sp>
            <p:nvSpPr>
              <p:cNvPr id="52" name="Rectangle 51">
                <a:extLst>
                  <a:ext uri="{FF2B5EF4-FFF2-40B4-BE49-F238E27FC236}">
                    <a16:creationId xmlns:a16="http://schemas.microsoft.com/office/drawing/2014/main" id="{5EB073AF-B9B2-44C1-9DF4-8A3EC7450D09}"/>
                  </a:ext>
                </a:extLst>
              </p:cNvPr>
              <p:cNvSpPr/>
              <p:nvPr/>
            </p:nvSpPr>
            <p:spPr>
              <a:xfrm>
                <a:off x="4318567" y="2088291"/>
                <a:ext cx="3613322" cy="45719"/>
              </a:xfrm>
              <a:prstGeom prst="rect">
                <a:avLst/>
              </a:prstGeom>
              <a:solidFill>
                <a:srgbClr val="7443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rtl="0"/>
                <a:endParaRPr lang="en-US" sz="1600" dirty="0"/>
              </a:p>
            </p:txBody>
          </p:sp>
          <p:sp>
            <p:nvSpPr>
              <p:cNvPr id="53" name="TextBox 52">
                <a:extLst>
                  <a:ext uri="{FF2B5EF4-FFF2-40B4-BE49-F238E27FC236}">
                    <a16:creationId xmlns:a16="http://schemas.microsoft.com/office/drawing/2014/main" id="{052173ED-2CA1-46DE-9FD7-BAC2D41ADE73}"/>
                  </a:ext>
                </a:extLst>
              </p:cNvPr>
              <p:cNvSpPr txBox="1"/>
              <p:nvPr/>
            </p:nvSpPr>
            <p:spPr>
              <a:xfrm>
                <a:off x="4361044" y="1657405"/>
                <a:ext cx="3528369" cy="400214"/>
              </a:xfrm>
              <a:prstGeom prst="rect">
                <a:avLst/>
              </a:prstGeom>
              <a:noFill/>
            </p:spPr>
            <p:txBody>
              <a:bodyPr wrap="square" rtlCol="0">
                <a:spAutoFit/>
              </a:bodyPr>
              <a:lstStyle/>
              <a:p>
                <a:pPr algn="ctr" rtl="0"/>
                <a:r>
                  <a:rPr lang="pt-BR" sz="2000">
                    <a:solidFill>
                      <a:srgbClr val="7443FF"/>
                    </a:solidFill>
                    <a:latin typeface="Amazon Ember" panose="020B0603020204020204" pitchFamily="34" charset="0"/>
                    <a:ea typeface="Amazon Ember" panose="020B0603020204020204" pitchFamily="34" charset="0"/>
                    <a:cs typeface="Amazon Ember" panose="020B0603020204020204" pitchFamily="34" charset="0"/>
                  </a:rPr>
                  <a:t>Sob demanda</a:t>
                </a:r>
              </a:p>
            </p:txBody>
          </p:sp>
          <p:sp>
            <p:nvSpPr>
              <p:cNvPr id="54" name="TextBox 53">
                <a:extLst>
                  <a:ext uri="{FF2B5EF4-FFF2-40B4-BE49-F238E27FC236}">
                    <a16:creationId xmlns:a16="http://schemas.microsoft.com/office/drawing/2014/main" id="{0A199650-94C8-4A30-8D59-266BBCE62AC9}"/>
                  </a:ext>
                </a:extLst>
              </p:cNvPr>
              <p:cNvSpPr txBox="1"/>
              <p:nvPr/>
            </p:nvSpPr>
            <p:spPr>
              <a:xfrm>
                <a:off x="4648873" y="2235415"/>
                <a:ext cx="2952711" cy="338642"/>
              </a:xfrm>
              <a:prstGeom prst="rect">
                <a:avLst/>
              </a:prstGeom>
              <a:noFill/>
            </p:spPr>
            <p:txBody>
              <a:bodyPr wrap="square" rtlCol="0">
                <a:spAutoFit/>
              </a:bodyPr>
              <a:lstStyle/>
              <a:p>
                <a:pPr algn="ctr" rtl="0"/>
                <a:r>
                  <a:rPr lang="pt-BR" sz="1600">
                    <a:latin typeface="Amazon Ember Light" panose="020B0403020204020204" pitchFamily="34" charset="0"/>
                    <a:ea typeface="Amazon Ember Light" panose="020B0403020204020204" pitchFamily="34" charset="0"/>
                    <a:cs typeface="Amazon Ember Light" panose="020B0403020204020204" pitchFamily="34" charset="0"/>
                  </a:rPr>
                  <a:t>Pagamento por solicitação</a:t>
                </a:r>
              </a:p>
            </p:txBody>
          </p:sp>
          <p:grpSp>
            <p:nvGrpSpPr>
              <p:cNvPr id="55" name="Group 54">
                <a:extLst>
                  <a:ext uri="{FF2B5EF4-FFF2-40B4-BE49-F238E27FC236}">
                    <a16:creationId xmlns:a16="http://schemas.microsoft.com/office/drawing/2014/main" id="{1397D5F9-7676-4786-8496-BA345D759F49}"/>
                  </a:ext>
                </a:extLst>
              </p:cNvPr>
              <p:cNvGrpSpPr/>
              <p:nvPr/>
            </p:nvGrpSpPr>
            <p:grpSpPr>
              <a:xfrm>
                <a:off x="4845723" y="3087673"/>
                <a:ext cx="2559010" cy="1978816"/>
                <a:chOff x="869929" y="3170798"/>
                <a:chExt cx="2559010" cy="1978816"/>
              </a:xfrm>
            </p:grpSpPr>
            <p:sp>
              <p:nvSpPr>
                <p:cNvPr id="57" name="TextBox 56">
                  <a:extLst>
                    <a:ext uri="{FF2B5EF4-FFF2-40B4-BE49-F238E27FC236}">
                      <a16:creationId xmlns:a16="http://schemas.microsoft.com/office/drawing/2014/main" id="{3EEFA379-9E0D-4187-8400-98FEF11A325C}"/>
                    </a:ext>
                  </a:extLst>
                </p:cNvPr>
                <p:cNvSpPr txBox="1"/>
                <p:nvPr/>
              </p:nvSpPr>
              <p:spPr>
                <a:xfrm>
                  <a:off x="1017594" y="4368159"/>
                  <a:ext cx="2246426" cy="584927"/>
                </a:xfrm>
                <a:prstGeom prst="rect">
                  <a:avLst/>
                </a:prstGeom>
                <a:noFill/>
              </p:spPr>
              <p:txBody>
                <a:bodyPr wrap="square" rtlCol="0">
                  <a:spAutoFit/>
                </a:bodyPr>
                <a:lstStyle/>
                <a:p>
                  <a:pPr algn="ctr" rtl="0"/>
                  <a:r>
                    <a:rPr lang="pt-BR" sz="1600">
                      <a:latin typeface="Amazon Ember Light" panose="020B0403020204020204" pitchFamily="34" charset="0"/>
                      <a:ea typeface="Amazon Ember Light" panose="020B0403020204020204" pitchFamily="34" charset="0"/>
                      <a:cs typeface="Amazon Ember Light" panose="020B0403020204020204" pitchFamily="34" charset="0"/>
                    </a:rPr>
                    <a:t>Não há mais provisionamento</a:t>
                  </a:r>
                </a:p>
              </p:txBody>
            </p:sp>
            <p:sp>
              <p:nvSpPr>
                <p:cNvPr id="58" name="Rectangle 57">
                  <a:extLst>
                    <a:ext uri="{FF2B5EF4-FFF2-40B4-BE49-F238E27FC236}">
                      <a16:creationId xmlns:a16="http://schemas.microsoft.com/office/drawing/2014/main" id="{7B5FDBAA-C273-4A3F-ABFC-D6415A628884}"/>
                    </a:ext>
                  </a:extLst>
                </p:cNvPr>
                <p:cNvSpPr/>
                <p:nvPr/>
              </p:nvSpPr>
              <p:spPr>
                <a:xfrm>
                  <a:off x="869929" y="3170798"/>
                  <a:ext cx="2559010" cy="1978816"/>
                </a:xfrm>
                <a:prstGeom prst="rect">
                  <a:avLst/>
                </a:prstGeom>
                <a:noFill/>
                <a:ln w="28575">
                  <a:solidFill>
                    <a:srgbClr val="7443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rtl="0"/>
                  <a:endParaRPr lang="en-US" sz="1600" dirty="0"/>
                </a:p>
              </p:txBody>
            </p:sp>
          </p:grpSp>
          <p:sp>
            <p:nvSpPr>
              <p:cNvPr id="56" name="TextBox 55">
                <a:extLst>
                  <a:ext uri="{FF2B5EF4-FFF2-40B4-BE49-F238E27FC236}">
                    <a16:creationId xmlns:a16="http://schemas.microsoft.com/office/drawing/2014/main" id="{4118E1B8-6313-476F-9766-1E3E19AAF9D5}"/>
                  </a:ext>
                </a:extLst>
              </p:cNvPr>
              <p:cNvSpPr txBox="1"/>
              <p:nvPr/>
            </p:nvSpPr>
            <p:spPr>
              <a:xfrm>
                <a:off x="3621780" y="5464183"/>
                <a:ext cx="5182270" cy="584927"/>
              </a:xfrm>
              <a:prstGeom prst="rect">
                <a:avLst/>
              </a:prstGeom>
              <a:noFill/>
            </p:spPr>
            <p:txBody>
              <a:bodyPr wrap="square" rtlCol="0">
                <a:spAutoFit/>
              </a:bodyPr>
              <a:lstStyle/>
              <a:p>
                <a:pPr algn="ctr" rtl="0"/>
                <a:r>
                  <a:rPr lang="pt-BR" sz="1600" dirty="0">
                    <a:solidFill>
                      <a:srgbClr val="7443FF"/>
                    </a:solidFill>
                    <a:latin typeface="Amazon Ember" panose="020B0603020204020204" pitchFamily="34" charset="0"/>
                    <a:ea typeface="Amazon Ember" panose="020B0603020204020204" pitchFamily="34" charset="0"/>
                    <a:cs typeface="Amazon Ember" panose="020B0603020204020204" pitchFamily="34" charset="0"/>
                  </a:rPr>
                  <a:t>Caso de </a:t>
                </a:r>
                <a:r>
                  <a:rPr lang="pt-BR" sz="1600" dirty="0" smtClean="0">
                    <a:solidFill>
                      <a:srgbClr val="7443FF"/>
                    </a:solidFill>
                    <a:latin typeface="Amazon Ember" panose="020B0603020204020204" pitchFamily="34" charset="0"/>
                    <a:ea typeface="Amazon Ember" panose="020B0603020204020204" pitchFamily="34" charset="0"/>
                    <a:cs typeface="Amazon Ember" panose="020B0603020204020204" pitchFamily="34" charset="0"/>
                  </a:rPr>
                  <a:t>uso</a:t>
                </a:r>
                <a:r>
                  <a:rPr lang="pt-BR" sz="1600" dirty="0" smtClean="0">
                    <a:solidFill>
                      <a:srgbClr val="7443FF"/>
                    </a:solidFill>
                    <a:latin typeface="+mj-lt"/>
                    <a:ea typeface="Amazon Ember" panose="020B0603020204020204" pitchFamily="34" charset="0"/>
                    <a:cs typeface="Amazon Ember" panose="020B0603020204020204" pitchFamily="34" charset="0"/>
                  </a:rPr>
                  <a:t>: </a:t>
                </a:r>
                <a:r>
                  <a:rPr lang="pt-BR" sz="1600" dirty="0">
                    <a:solidFill>
                      <a:schemeClr val="tx1">
                        <a:lumMod val="75000"/>
                        <a:lumOff val="25000"/>
                      </a:schemeClr>
                    </a:solidFill>
                    <a:latin typeface="+mj-lt"/>
                    <a:ea typeface="Amazon Ember" panose="020B0603020204020204" pitchFamily="34" charset="0"/>
                    <a:cs typeface="Amazon Ember" panose="020B0603020204020204" pitchFamily="34" charset="0"/>
                  </a:rPr>
                  <a:t>cargas de trabalho com picos e imprevisíveis. Ajusta-se rapidamente à necessidade.</a:t>
                </a:r>
              </a:p>
            </p:txBody>
          </p:sp>
        </p:grpSp>
        <p:pic>
          <p:nvPicPr>
            <p:cNvPr id="50" name="Picture 49">
              <a:extLst>
                <a:ext uri="{FF2B5EF4-FFF2-40B4-BE49-F238E27FC236}">
                  <a16:creationId xmlns:a16="http://schemas.microsoft.com/office/drawing/2014/main" id="{C3B55DBA-0719-4D3E-8351-EF5DE0EA445C}"/>
                </a:ext>
                <a:ext uri="{C183D7F6-B498-43B3-948B-1728B52AA6E4}">
                  <adec:decorative xmlns:adec="http://schemas.microsoft.com/office/drawing/2017/decorative" xmlns="" val="1"/>
                </a:ext>
              </a:extLst>
            </p:cNvPr>
            <p:cNvPicPr>
              <a:picLocks noChangeAspect="1"/>
            </p:cNvPicPr>
            <p:nvPr/>
          </p:nvPicPr>
          <p:blipFill>
            <a:blip r:embed="rId4"/>
            <a:stretch>
              <a:fillRect/>
            </a:stretch>
          </p:blipFill>
          <p:spPr>
            <a:xfrm>
              <a:off x="8084298" y="3305865"/>
              <a:ext cx="926977" cy="926977"/>
            </a:xfrm>
            <a:prstGeom prst="rect">
              <a:avLst/>
            </a:prstGeom>
          </p:spPr>
        </p:pic>
      </p:grpSp>
      <p:grpSp>
        <p:nvGrpSpPr>
          <p:cNvPr id="37" name="Group 36" descr="auto scaling with amazon dynamodb is the default for all new tables. it provides general scaling and is a good solution for most applications.">
            <a:extLst>
              <a:ext uri="{FF2B5EF4-FFF2-40B4-BE49-F238E27FC236}">
                <a16:creationId xmlns:a16="http://schemas.microsoft.com/office/drawing/2014/main" id="{B4904955-4CFF-4519-B275-2D6CF57ADDEF}"/>
              </a:ext>
            </a:extLst>
          </p:cNvPr>
          <p:cNvGrpSpPr/>
          <p:nvPr/>
        </p:nvGrpSpPr>
        <p:grpSpPr>
          <a:xfrm>
            <a:off x="6625491" y="1645805"/>
            <a:ext cx="3882614" cy="4571746"/>
            <a:chOff x="1477766" y="1645805"/>
            <a:chExt cx="3882614" cy="4571746"/>
          </a:xfrm>
        </p:grpSpPr>
        <p:grpSp>
          <p:nvGrpSpPr>
            <p:cNvPr id="38" name="Group 37">
              <a:extLst>
                <a:ext uri="{FF2B5EF4-FFF2-40B4-BE49-F238E27FC236}">
                  <a16:creationId xmlns:a16="http://schemas.microsoft.com/office/drawing/2014/main" id="{8988426B-1BDB-4984-B4BC-E423A1E19E84}"/>
                </a:ext>
              </a:extLst>
            </p:cNvPr>
            <p:cNvGrpSpPr/>
            <p:nvPr/>
          </p:nvGrpSpPr>
          <p:grpSpPr>
            <a:xfrm>
              <a:off x="1477766" y="1645805"/>
              <a:ext cx="3882614" cy="4571746"/>
              <a:chOff x="4183416" y="1657405"/>
              <a:chExt cx="3883626" cy="4572937"/>
            </a:xfrm>
          </p:grpSpPr>
          <p:sp>
            <p:nvSpPr>
              <p:cNvPr id="40" name="Rectangle 39">
                <a:extLst>
                  <a:ext uri="{FF2B5EF4-FFF2-40B4-BE49-F238E27FC236}">
                    <a16:creationId xmlns:a16="http://schemas.microsoft.com/office/drawing/2014/main" id="{FF57B383-A44C-46AB-A048-DDAECC2BD67F}"/>
                  </a:ext>
                </a:extLst>
              </p:cNvPr>
              <p:cNvSpPr/>
              <p:nvPr/>
            </p:nvSpPr>
            <p:spPr>
              <a:xfrm>
                <a:off x="4318567" y="6184623"/>
                <a:ext cx="3613322" cy="45719"/>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rtl="0"/>
                <a:endParaRPr lang="en-US" sz="1600" dirty="0"/>
              </a:p>
            </p:txBody>
          </p:sp>
          <p:sp>
            <p:nvSpPr>
              <p:cNvPr id="41" name="Rectangle 40">
                <a:extLst>
                  <a:ext uri="{FF2B5EF4-FFF2-40B4-BE49-F238E27FC236}">
                    <a16:creationId xmlns:a16="http://schemas.microsoft.com/office/drawing/2014/main" id="{F8A0F859-64A6-4D52-AEE4-6A98DCD0840E}"/>
                  </a:ext>
                </a:extLst>
              </p:cNvPr>
              <p:cNvSpPr/>
              <p:nvPr/>
            </p:nvSpPr>
            <p:spPr>
              <a:xfrm>
                <a:off x="4318567" y="2088291"/>
                <a:ext cx="3613322" cy="45719"/>
              </a:xfrm>
              <a:prstGeom prst="rect">
                <a:avLst/>
              </a:prstGeom>
              <a:solidFill>
                <a:srgbClr val="FC6E6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rtl="0"/>
                <a:endParaRPr lang="en-US" sz="1600" dirty="0"/>
              </a:p>
            </p:txBody>
          </p:sp>
          <p:sp>
            <p:nvSpPr>
              <p:cNvPr id="42" name="TextBox 41">
                <a:extLst>
                  <a:ext uri="{FF2B5EF4-FFF2-40B4-BE49-F238E27FC236}">
                    <a16:creationId xmlns:a16="http://schemas.microsoft.com/office/drawing/2014/main" id="{14B6216A-BBB8-4AC1-88F3-1C05D0C6568D}"/>
                  </a:ext>
                </a:extLst>
              </p:cNvPr>
              <p:cNvSpPr txBox="1"/>
              <p:nvPr/>
            </p:nvSpPr>
            <p:spPr>
              <a:xfrm>
                <a:off x="4361044" y="1657405"/>
                <a:ext cx="3528369" cy="400214"/>
              </a:xfrm>
              <a:prstGeom prst="rect">
                <a:avLst/>
              </a:prstGeom>
              <a:noFill/>
            </p:spPr>
            <p:txBody>
              <a:bodyPr wrap="square" rtlCol="0">
                <a:spAutoFit/>
              </a:bodyPr>
              <a:lstStyle/>
              <a:p>
                <a:pPr algn="ctr" rtl="0"/>
                <a:r>
                  <a:rPr lang="pt-BR" sz="2000">
                    <a:solidFill>
                      <a:srgbClr val="FC6E67"/>
                    </a:solidFill>
                    <a:latin typeface="Amazon Ember" panose="020B0603020204020204" pitchFamily="34" charset="0"/>
                    <a:ea typeface="Amazon Ember" panose="020B0603020204020204" pitchFamily="34" charset="0"/>
                    <a:cs typeface="Amazon Ember" panose="020B0603020204020204" pitchFamily="34" charset="0"/>
                  </a:rPr>
                  <a:t>Auto Scaling</a:t>
                </a:r>
              </a:p>
            </p:txBody>
          </p:sp>
          <p:sp>
            <p:nvSpPr>
              <p:cNvPr id="43" name="TextBox 42">
                <a:extLst>
                  <a:ext uri="{FF2B5EF4-FFF2-40B4-BE49-F238E27FC236}">
                    <a16:creationId xmlns:a16="http://schemas.microsoft.com/office/drawing/2014/main" id="{91F7C260-2A35-40CD-86B0-D051F1514CBC}"/>
                  </a:ext>
                </a:extLst>
              </p:cNvPr>
              <p:cNvSpPr txBox="1"/>
              <p:nvPr/>
            </p:nvSpPr>
            <p:spPr>
              <a:xfrm>
                <a:off x="4648873" y="2235415"/>
                <a:ext cx="2952711" cy="584927"/>
              </a:xfrm>
              <a:prstGeom prst="rect">
                <a:avLst/>
              </a:prstGeom>
              <a:noFill/>
            </p:spPr>
            <p:txBody>
              <a:bodyPr wrap="square" rtlCol="0">
                <a:spAutoFit/>
              </a:bodyPr>
              <a:lstStyle/>
              <a:p>
                <a:pPr algn="ctr" rtl="0"/>
                <a:r>
                  <a:rPr lang="pt-BR" sz="1600">
                    <a:latin typeface="Amazon Ember Light" panose="020B0403020204020204" pitchFamily="34" charset="0"/>
                    <a:ea typeface="Amazon Ember Light" panose="020B0403020204020204" pitchFamily="34" charset="0"/>
                    <a:cs typeface="Amazon Ember Light" panose="020B0403020204020204" pitchFamily="34" charset="0"/>
                  </a:rPr>
                  <a:t>Padrão para todas as novas tabelas</a:t>
                </a:r>
              </a:p>
            </p:txBody>
          </p:sp>
          <p:grpSp>
            <p:nvGrpSpPr>
              <p:cNvPr id="44" name="Group 43">
                <a:extLst>
                  <a:ext uri="{FF2B5EF4-FFF2-40B4-BE49-F238E27FC236}">
                    <a16:creationId xmlns:a16="http://schemas.microsoft.com/office/drawing/2014/main" id="{E160937C-6B57-4F29-B928-CAEF66476BF0}"/>
                  </a:ext>
                </a:extLst>
              </p:cNvPr>
              <p:cNvGrpSpPr/>
              <p:nvPr/>
            </p:nvGrpSpPr>
            <p:grpSpPr>
              <a:xfrm>
                <a:off x="4845723" y="3087673"/>
                <a:ext cx="2559010" cy="1978816"/>
                <a:chOff x="869929" y="3170798"/>
                <a:chExt cx="2559010" cy="1978816"/>
              </a:xfrm>
            </p:grpSpPr>
            <p:sp>
              <p:nvSpPr>
                <p:cNvPr id="46" name="TextBox 45">
                  <a:extLst>
                    <a:ext uri="{FF2B5EF4-FFF2-40B4-BE49-F238E27FC236}">
                      <a16:creationId xmlns:a16="http://schemas.microsoft.com/office/drawing/2014/main" id="{5638E7D3-9BEA-4F2C-8F16-BF490B2069AA}"/>
                    </a:ext>
                  </a:extLst>
                </p:cNvPr>
                <p:cNvSpPr txBox="1"/>
                <p:nvPr/>
              </p:nvSpPr>
              <p:spPr>
                <a:xfrm>
                  <a:off x="1017594" y="4368159"/>
                  <a:ext cx="2246426" cy="584927"/>
                </a:xfrm>
                <a:prstGeom prst="rect">
                  <a:avLst/>
                </a:prstGeom>
                <a:noFill/>
              </p:spPr>
              <p:txBody>
                <a:bodyPr wrap="square" rtlCol="0">
                  <a:spAutoFit/>
                </a:bodyPr>
                <a:lstStyle/>
                <a:p>
                  <a:pPr algn="ctr" rtl="0"/>
                  <a:r>
                    <a:rPr lang="pt-BR" sz="1600">
                      <a:latin typeface="Amazon Ember Light" panose="020B0403020204020204" pitchFamily="34" charset="0"/>
                      <a:ea typeface="Amazon Ember Light" panose="020B0403020204020204" pitchFamily="34" charset="0"/>
                      <a:cs typeface="Amazon Ember Light" panose="020B0403020204020204" pitchFamily="34" charset="0"/>
                    </a:rPr>
                    <a:t>Especificar limites superior e inferior</a:t>
                  </a:r>
                </a:p>
              </p:txBody>
            </p:sp>
            <p:sp>
              <p:nvSpPr>
                <p:cNvPr id="47" name="Rectangle 46">
                  <a:extLst>
                    <a:ext uri="{FF2B5EF4-FFF2-40B4-BE49-F238E27FC236}">
                      <a16:creationId xmlns:a16="http://schemas.microsoft.com/office/drawing/2014/main" id="{65CE7798-5B15-4415-B2CC-ACC7C7F1A8A2}"/>
                    </a:ext>
                  </a:extLst>
                </p:cNvPr>
                <p:cNvSpPr/>
                <p:nvPr/>
              </p:nvSpPr>
              <p:spPr>
                <a:xfrm>
                  <a:off x="869929" y="3170798"/>
                  <a:ext cx="2559010" cy="1978816"/>
                </a:xfrm>
                <a:prstGeom prst="rect">
                  <a:avLst/>
                </a:prstGeom>
                <a:noFill/>
                <a:ln w="28575">
                  <a:solidFill>
                    <a:srgbClr val="FC6E6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rtl="0"/>
                  <a:endParaRPr lang="en-US" sz="1600" dirty="0"/>
                </a:p>
              </p:txBody>
            </p:sp>
          </p:grpSp>
          <p:sp>
            <p:nvSpPr>
              <p:cNvPr id="45" name="TextBox 44">
                <a:extLst>
                  <a:ext uri="{FF2B5EF4-FFF2-40B4-BE49-F238E27FC236}">
                    <a16:creationId xmlns:a16="http://schemas.microsoft.com/office/drawing/2014/main" id="{E59F2AE1-18E1-4F02-8DC8-1658F3264433}"/>
                  </a:ext>
                </a:extLst>
              </p:cNvPr>
              <p:cNvSpPr txBox="1"/>
              <p:nvPr/>
            </p:nvSpPr>
            <p:spPr>
              <a:xfrm>
                <a:off x="4183416" y="5464183"/>
                <a:ext cx="3883626" cy="584927"/>
              </a:xfrm>
              <a:prstGeom prst="rect">
                <a:avLst/>
              </a:prstGeom>
              <a:noFill/>
            </p:spPr>
            <p:txBody>
              <a:bodyPr wrap="square" rtlCol="0">
                <a:spAutoFit/>
              </a:bodyPr>
              <a:lstStyle/>
              <a:p>
                <a:pPr algn="ctr" rtl="0"/>
                <a:r>
                  <a:rPr lang="pt-BR" sz="1600" dirty="0">
                    <a:solidFill>
                      <a:srgbClr val="FC6E67"/>
                    </a:solidFill>
                    <a:latin typeface="Amazon Ember" panose="020B0603020204020204" pitchFamily="34" charset="0"/>
                    <a:ea typeface="Amazon Ember" panose="020B0603020204020204" pitchFamily="34" charset="0"/>
                    <a:cs typeface="Amazon Ember" panose="020B0603020204020204" pitchFamily="34" charset="0"/>
                  </a:rPr>
                  <a:t>Caso de </a:t>
                </a:r>
                <a:r>
                  <a:rPr lang="pt-BR" sz="1600" dirty="0" smtClean="0">
                    <a:solidFill>
                      <a:srgbClr val="FC6E67"/>
                    </a:solidFill>
                    <a:latin typeface="Amazon Ember" panose="020B0603020204020204" pitchFamily="34" charset="0"/>
                    <a:ea typeface="Amazon Ember" panose="020B0603020204020204" pitchFamily="34" charset="0"/>
                    <a:cs typeface="Amazon Ember" panose="020B0603020204020204" pitchFamily="34" charset="0"/>
                  </a:rPr>
                  <a:t>uso</a:t>
                </a:r>
                <a:r>
                  <a:rPr lang="pt-BR" sz="1600" dirty="0" smtClean="0">
                    <a:solidFill>
                      <a:srgbClr val="FC6E67"/>
                    </a:solidFill>
                    <a:latin typeface="+mj-lt"/>
                    <a:ea typeface="Amazon Ember" panose="020B0603020204020204" pitchFamily="34" charset="0"/>
                    <a:cs typeface="Amazon Ember" panose="020B0603020204020204" pitchFamily="34" charset="0"/>
                  </a:rPr>
                  <a:t>: </a:t>
                </a:r>
                <a:r>
                  <a:rPr lang="pt-BR" sz="1600" dirty="0">
                    <a:solidFill>
                      <a:schemeClr val="tx1">
                        <a:lumMod val="75000"/>
                        <a:lumOff val="25000"/>
                      </a:schemeClr>
                    </a:solidFill>
                    <a:latin typeface="+mj-lt"/>
                    <a:ea typeface="Amazon Ember" panose="020B0603020204020204" pitchFamily="34" charset="0"/>
                    <a:cs typeface="Amazon Ember" panose="020B0603020204020204" pitchFamily="34" charset="0"/>
                  </a:rPr>
                  <a:t>escalabilidade geral, boa solução para a maioria das aplicações.</a:t>
                </a:r>
              </a:p>
            </p:txBody>
          </p:sp>
        </p:grpSp>
        <p:pic>
          <p:nvPicPr>
            <p:cNvPr id="39" name="Picture 38">
              <a:extLst>
                <a:ext uri="{FF2B5EF4-FFF2-40B4-BE49-F238E27FC236}">
                  <a16:creationId xmlns:a16="http://schemas.microsoft.com/office/drawing/2014/main" id="{96BE2BD1-7D58-437A-A55B-CEEEC443B51B}"/>
                </a:ext>
                <a:ext uri="{C183D7F6-B498-43B3-948B-1728B52AA6E4}">
                  <adec:decorative xmlns:adec="http://schemas.microsoft.com/office/drawing/2017/decorative" xmlns="" val="1"/>
                </a:ext>
              </a:extLst>
            </p:cNvPr>
            <p:cNvPicPr>
              <a:picLocks noChangeAspect="1"/>
            </p:cNvPicPr>
            <p:nvPr/>
          </p:nvPicPr>
          <p:blipFill>
            <a:blip r:embed="rId5"/>
            <a:stretch>
              <a:fillRect/>
            </a:stretch>
          </p:blipFill>
          <p:spPr>
            <a:xfrm>
              <a:off x="2929374" y="3270696"/>
              <a:ext cx="962147" cy="962147"/>
            </a:xfrm>
            <a:prstGeom prst="rect">
              <a:avLst/>
            </a:prstGeom>
          </p:spPr>
        </p:pic>
      </p:grpSp>
    </p:spTree>
    <p:custDataLst>
      <p:tags r:id="rId1"/>
    </p:custDataLst>
    <p:extLst>
      <p:ext uri="{BB962C8B-B14F-4D97-AF65-F5344CB8AC3E}">
        <p14:creationId xmlns:p14="http://schemas.microsoft.com/office/powerpoint/2010/main" val="214339219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33780-451D-624F-B22F-AC4418A3F4D9}"/>
              </a:ext>
            </a:extLst>
          </p:cNvPr>
          <p:cNvSpPr>
            <a:spLocks noGrp="1"/>
          </p:cNvSpPr>
          <p:nvPr>
            <p:ph type="title"/>
          </p:nvPr>
        </p:nvSpPr>
        <p:spPr/>
        <p:txBody>
          <a:bodyPr rtlCol="0"/>
          <a:lstStyle/>
          <a:p>
            <a:pPr rtl="0"/>
            <a:r>
              <a:rPr lang="pt-BR" sz="3200"/>
              <a:t>Como implementar o Auto Scaling do DynamoDB</a:t>
            </a:r>
          </a:p>
        </p:txBody>
      </p:sp>
      <p:grpSp>
        <p:nvGrpSpPr>
          <p:cNvPr id="8" name="Group 7" descr="steps for how to implement amazon dynamodb auto scaling. ">
            <a:extLst>
              <a:ext uri="{FF2B5EF4-FFF2-40B4-BE49-F238E27FC236}">
                <a16:creationId xmlns:a16="http://schemas.microsoft.com/office/drawing/2014/main" id="{C54FB40D-027A-4325-8DB2-1FF2F53BD879}"/>
              </a:ext>
            </a:extLst>
          </p:cNvPr>
          <p:cNvGrpSpPr/>
          <p:nvPr/>
        </p:nvGrpSpPr>
        <p:grpSpPr>
          <a:xfrm>
            <a:off x="609309" y="1278852"/>
            <a:ext cx="11040708" cy="4913852"/>
            <a:chOff x="1127993" y="1278852"/>
            <a:chExt cx="11040708" cy="4913852"/>
          </a:xfrm>
        </p:grpSpPr>
        <p:sp>
          <p:nvSpPr>
            <p:cNvPr id="30" name="TextBox 29">
              <a:extLst>
                <a:ext uri="{FF2B5EF4-FFF2-40B4-BE49-F238E27FC236}">
                  <a16:creationId xmlns:a16="http://schemas.microsoft.com/office/drawing/2014/main" id="{B8BBB1FC-94CA-4C6C-8776-96D1871FCD70}"/>
                </a:ext>
              </a:extLst>
            </p:cNvPr>
            <p:cNvSpPr txBox="1"/>
            <p:nvPr/>
          </p:nvSpPr>
          <p:spPr>
            <a:xfrm>
              <a:off x="7683952" y="1278852"/>
              <a:ext cx="1781257" cy="738664"/>
            </a:xfrm>
            <a:prstGeom prst="rect">
              <a:avLst/>
            </a:prstGeom>
            <a:noFill/>
          </p:spPr>
          <p:txBody>
            <a:bodyPr wrap="square" rtlCol="0">
              <a:spAutoFit/>
            </a:bodyPr>
            <a:lstStyle/>
            <a:p>
              <a:pPr rtl="0"/>
              <a:r>
                <a:rPr lang="pt-BR" sz="1400">
                  <a:latin typeface="Amazon Ember Light" panose="020B0403020204020204" pitchFamily="34" charset="0"/>
                  <a:ea typeface="Amazon Ember Light" panose="020B0403020204020204" pitchFamily="34" charset="0"/>
                  <a:cs typeface="Amazon Ember Light" panose="020B0403020204020204" pitchFamily="34" charset="0"/>
                </a:rPr>
                <a:t>O CloudWatch usa o Amazon SNS para enviar e-mail</a:t>
              </a:r>
              <a:endParaRPr lang="en-US" sz="14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pic>
          <p:nvPicPr>
            <p:cNvPr id="36" name="Graphic 35">
              <a:extLst>
                <a:ext uri="{FF2B5EF4-FFF2-40B4-BE49-F238E27FC236}">
                  <a16:creationId xmlns:a16="http://schemas.microsoft.com/office/drawing/2014/main" id="{777AC7E3-B8CB-4771-B867-60C9474FCBCF}"/>
                </a:ext>
                <a:ext uri="{C183D7F6-B498-43B3-948B-1728B52AA6E4}">
                  <adec:decorative xmlns:adec="http://schemas.microsoft.com/office/drawing/2017/decorative" xmlns="" val="1"/>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9822888" y="1554593"/>
              <a:ext cx="914400" cy="914400"/>
            </a:xfrm>
            <a:prstGeom prst="rect">
              <a:avLst/>
            </a:prstGeom>
          </p:spPr>
        </p:pic>
        <p:pic>
          <p:nvPicPr>
            <p:cNvPr id="35" name="Graphic 34">
              <a:extLst>
                <a:ext uri="{FF2B5EF4-FFF2-40B4-BE49-F238E27FC236}">
                  <a16:creationId xmlns:a16="http://schemas.microsoft.com/office/drawing/2014/main" id="{7597FB55-1F8A-4019-A450-16ABB7B98BCA}"/>
                </a:ext>
                <a:ext uri="{C183D7F6-B498-43B3-948B-1728B52AA6E4}">
                  <adec:decorative xmlns:adec="http://schemas.microsoft.com/office/drawing/2017/decorative" xmlns="" val="1"/>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5627326" y="1554593"/>
              <a:ext cx="914400" cy="914400"/>
            </a:xfrm>
            <a:prstGeom prst="rect">
              <a:avLst/>
            </a:prstGeom>
          </p:spPr>
        </p:pic>
        <p:cxnSp>
          <p:nvCxnSpPr>
            <p:cNvPr id="11" name="Straight Arrow Connector 10">
              <a:extLst>
                <a:ext uri="{FF2B5EF4-FFF2-40B4-BE49-F238E27FC236}">
                  <a16:creationId xmlns:a16="http://schemas.microsoft.com/office/drawing/2014/main" id="{83801C01-35C5-E540-90A7-5D0DE2335DC1}"/>
                </a:ext>
              </a:extLst>
            </p:cNvPr>
            <p:cNvCxnSpPr/>
            <p:nvPr/>
          </p:nvCxnSpPr>
          <p:spPr>
            <a:xfrm flipH="1">
              <a:off x="6931619" y="2122070"/>
              <a:ext cx="2643443" cy="0"/>
            </a:xfrm>
            <a:prstGeom prst="straightConnector1">
              <a:avLst/>
            </a:prstGeom>
            <a:ln w="381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07270551-F0F0-EF4E-BED7-DB429CE3BC79}"/>
                </a:ext>
              </a:extLst>
            </p:cNvPr>
            <p:cNvCxnSpPr/>
            <p:nvPr/>
          </p:nvCxnSpPr>
          <p:spPr>
            <a:xfrm flipH="1">
              <a:off x="2592551" y="2122070"/>
              <a:ext cx="2643443" cy="0"/>
            </a:xfrm>
            <a:prstGeom prst="straightConnector1">
              <a:avLst/>
            </a:prstGeom>
            <a:ln w="381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94937281-79D0-FF47-A554-A78288C4324C}"/>
                </a:ext>
              </a:extLst>
            </p:cNvPr>
            <p:cNvCxnSpPr/>
            <p:nvPr/>
          </p:nvCxnSpPr>
          <p:spPr>
            <a:xfrm>
              <a:off x="1740501" y="2703343"/>
              <a:ext cx="0" cy="173736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61F37F5E-EA0C-4F4B-95FC-F495A0D0AAC6}"/>
                </a:ext>
              </a:extLst>
            </p:cNvPr>
            <p:cNvCxnSpPr/>
            <p:nvPr/>
          </p:nvCxnSpPr>
          <p:spPr>
            <a:xfrm flipV="1">
              <a:off x="2501762" y="2556901"/>
              <a:ext cx="7165529" cy="224491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16C33D1B-295A-6847-B694-D4D40F095ED8}"/>
                </a:ext>
              </a:extLst>
            </p:cNvPr>
            <p:cNvCxnSpPr/>
            <p:nvPr/>
          </p:nvCxnSpPr>
          <p:spPr>
            <a:xfrm>
              <a:off x="10280088" y="3326797"/>
              <a:ext cx="0" cy="10972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FDB46623-355E-254A-91DB-2BF12D221F94}"/>
                </a:ext>
              </a:extLst>
            </p:cNvPr>
            <p:cNvCxnSpPr/>
            <p:nvPr/>
          </p:nvCxnSpPr>
          <p:spPr>
            <a:xfrm flipH="1">
              <a:off x="4048343" y="5336093"/>
              <a:ext cx="539496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324BB562-2FF2-7A4D-BB4B-1DB53D0D7019}"/>
                </a:ext>
              </a:extLst>
            </p:cNvPr>
            <p:cNvSpPr txBox="1"/>
            <p:nvPr/>
          </p:nvSpPr>
          <p:spPr>
            <a:xfrm>
              <a:off x="1190267" y="3257566"/>
              <a:ext cx="533400" cy="461665"/>
            </a:xfrm>
            <a:prstGeom prst="rect">
              <a:avLst/>
            </a:prstGeom>
            <a:noFill/>
          </p:spPr>
          <p:txBody>
            <a:bodyPr wrap="square" rtlCol="0">
              <a:spAutoFit/>
            </a:bodyPr>
            <a:lstStyle/>
            <a:p>
              <a:pPr rtl="0"/>
              <a:r>
                <a:rPr lang="pt-BR" sz="240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1.</a:t>
              </a:r>
            </a:p>
          </p:txBody>
        </p:sp>
        <p:sp>
          <p:nvSpPr>
            <p:cNvPr id="23" name="TextBox 22">
              <a:extLst>
                <a:ext uri="{FF2B5EF4-FFF2-40B4-BE49-F238E27FC236}">
                  <a16:creationId xmlns:a16="http://schemas.microsoft.com/office/drawing/2014/main" id="{22A3384D-3761-C54D-AA60-F73687EF252F}"/>
                </a:ext>
              </a:extLst>
            </p:cNvPr>
            <p:cNvSpPr txBox="1"/>
            <p:nvPr/>
          </p:nvSpPr>
          <p:spPr>
            <a:xfrm>
              <a:off x="4381885" y="3510979"/>
              <a:ext cx="533400" cy="461665"/>
            </a:xfrm>
            <a:prstGeom prst="rect">
              <a:avLst/>
            </a:prstGeom>
            <a:noFill/>
          </p:spPr>
          <p:txBody>
            <a:bodyPr wrap="square" rtlCol="0">
              <a:spAutoFit/>
            </a:bodyPr>
            <a:lstStyle/>
            <a:p>
              <a:pPr rtl="0"/>
              <a:r>
                <a:rPr lang="pt-BR" sz="240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2.</a:t>
              </a:r>
            </a:p>
          </p:txBody>
        </p:sp>
        <p:sp>
          <p:nvSpPr>
            <p:cNvPr id="24" name="TextBox 23">
              <a:extLst>
                <a:ext uri="{FF2B5EF4-FFF2-40B4-BE49-F238E27FC236}">
                  <a16:creationId xmlns:a16="http://schemas.microsoft.com/office/drawing/2014/main" id="{7AF302C9-AEEA-6644-9D5F-FB8BB428462F}"/>
                </a:ext>
              </a:extLst>
            </p:cNvPr>
            <p:cNvSpPr txBox="1"/>
            <p:nvPr/>
          </p:nvSpPr>
          <p:spPr>
            <a:xfrm>
              <a:off x="7141142" y="1448129"/>
              <a:ext cx="533400" cy="461665"/>
            </a:xfrm>
            <a:prstGeom prst="rect">
              <a:avLst/>
            </a:prstGeom>
            <a:noFill/>
          </p:spPr>
          <p:txBody>
            <a:bodyPr wrap="square" rtlCol="0">
              <a:spAutoFit/>
            </a:bodyPr>
            <a:lstStyle/>
            <a:p>
              <a:pPr rtl="0"/>
              <a:r>
                <a:rPr lang="pt-BR" sz="240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3.</a:t>
              </a:r>
            </a:p>
          </p:txBody>
        </p:sp>
        <p:sp>
          <p:nvSpPr>
            <p:cNvPr id="26" name="TextBox 25">
              <a:extLst>
                <a:ext uri="{FF2B5EF4-FFF2-40B4-BE49-F238E27FC236}">
                  <a16:creationId xmlns:a16="http://schemas.microsoft.com/office/drawing/2014/main" id="{94001270-A008-C040-B2BD-FA2440B37315}"/>
                </a:ext>
              </a:extLst>
            </p:cNvPr>
            <p:cNvSpPr txBox="1"/>
            <p:nvPr/>
          </p:nvSpPr>
          <p:spPr>
            <a:xfrm>
              <a:off x="6621397" y="5089872"/>
              <a:ext cx="533400" cy="461665"/>
            </a:xfrm>
            <a:prstGeom prst="rect">
              <a:avLst/>
            </a:prstGeom>
            <a:solidFill>
              <a:schemeClr val="bg1"/>
            </a:solidFill>
          </p:spPr>
          <p:txBody>
            <a:bodyPr wrap="square" rtlCol="0">
              <a:spAutoFit/>
            </a:bodyPr>
            <a:lstStyle/>
            <a:p>
              <a:pPr rtl="0"/>
              <a:r>
                <a:rPr lang="pt-BR" sz="240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5.</a:t>
              </a:r>
            </a:p>
          </p:txBody>
        </p:sp>
        <p:sp>
          <p:nvSpPr>
            <p:cNvPr id="27" name="TextBox 26">
              <a:extLst>
                <a:ext uri="{FF2B5EF4-FFF2-40B4-BE49-F238E27FC236}">
                  <a16:creationId xmlns:a16="http://schemas.microsoft.com/office/drawing/2014/main" id="{B6C2AF2A-885D-CB4B-BF4B-F4A404DD143D}"/>
                </a:ext>
              </a:extLst>
            </p:cNvPr>
            <p:cNvSpPr txBox="1"/>
            <p:nvPr/>
          </p:nvSpPr>
          <p:spPr>
            <a:xfrm>
              <a:off x="2229124" y="5089872"/>
              <a:ext cx="533400" cy="461665"/>
            </a:xfrm>
            <a:prstGeom prst="rect">
              <a:avLst/>
            </a:prstGeom>
            <a:noFill/>
          </p:spPr>
          <p:txBody>
            <a:bodyPr wrap="square" rtlCol="0">
              <a:spAutoFit/>
            </a:bodyPr>
            <a:lstStyle/>
            <a:p>
              <a:pPr rtl="0"/>
              <a:r>
                <a:rPr lang="pt-BR" sz="240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6.</a:t>
              </a:r>
            </a:p>
          </p:txBody>
        </p:sp>
        <p:sp>
          <p:nvSpPr>
            <p:cNvPr id="25" name="TextBox 24">
              <a:extLst>
                <a:ext uri="{FF2B5EF4-FFF2-40B4-BE49-F238E27FC236}">
                  <a16:creationId xmlns:a16="http://schemas.microsoft.com/office/drawing/2014/main" id="{CF70C420-558C-6A41-90E8-1A81FEE1FD85}"/>
                </a:ext>
              </a:extLst>
            </p:cNvPr>
            <p:cNvSpPr txBox="1"/>
            <p:nvPr/>
          </p:nvSpPr>
          <p:spPr>
            <a:xfrm>
              <a:off x="9716762" y="3541303"/>
              <a:ext cx="533400" cy="461665"/>
            </a:xfrm>
            <a:prstGeom prst="rect">
              <a:avLst/>
            </a:prstGeom>
            <a:noFill/>
          </p:spPr>
          <p:txBody>
            <a:bodyPr wrap="square" rtlCol="0">
              <a:spAutoFit/>
            </a:bodyPr>
            <a:lstStyle/>
            <a:p>
              <a:pPr rtl="0"/>
              <a:r>
                <a:rPr lang="pt-BR" sz="240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4.</a:t>
              </a:r>
            </a:p>
          </p:txBody>
        </p:sp>
        <p:pic>
          <p:nvPicPr>
            <p:cNvPr id="38" name="Picture 37">
              <a:extLst>
                <a:ext uri="{FF2B5EF4-FFF2-40B4-BE49-F238E27FC236}">
                  <a16:creationId xmlns:a16="http://schemas.microsoft.com/office/drawing/2014/main" id="{F01C87AB-93EF-4EB7-AC98-E6B4A72C14E5}"/>
                </a:ext>
                <a:ext uri="{C183D7F6-B498-43B3-948B-1728B52AA6E4}">
                  <adec:decorative xmlns:adec="http://schemas.microsoft.com/office/drawing/2017/decorative" xmlns="" val="1"/>
                </a:ext>
              </a:extLst>
            </p:cNvPr>
            <p:cNvPicPr>
              <a:picLocks noChangeAspect="1"/>
            </p:cNvPicPr>
            <p:nvPr/>
          </p:nvPicPr>
          <p:blipFill>
            <a:blip r:embed="rId8"/>
            <a:stretch>
              <a:fillRect/>
            </a:stretch>
          </p:blipFill>
          <p:spPr>
            <a:xfrm>
              <a:off x="9822888" y="4676386"/>
              <a:ext cx="914400" cy="914400"/>
            </a:xfrm>
            <a:prstGeom prst="rect">
              <a:avLst/>
            </a:prstGeom>
          </p:spPr>
        </p:pic>
        <p:pic>
          <p:nvPicPr>
            <p:cNvPr id="39" name="Graphic 38">
              <a:extLst>
                <a:ext uri="{FF2B5EF4-FFF2-40B4-BE49-F238E27FC236}">
                  <a16:creationId xmlns:a16="http://schemas.microsoft.com/office/drawing/2014/main" id="{AEF37B16-59CC-451C-82D0-00AA3F4073B4}"/>
                </a:ext>
                <a:ext uri="{C183D7F6-B498-43B3-948B-1728B52AA6E4}">
                  <adec:decorative xmlns:adec="http://schemas.microsoft.com/office/drawing/2017/decorative" xmlns="" val="1"/>
                </a:ext>
              </a:extLst>
            </p:cNvPr>
            <p:cNvPicPr>
              <a:picLocks noChangeAspect="1"/>
            </p:cNvPicPr>
            <p:nvPr/>
          </p:nvPicPr>
          <p:blipFill>
            <a:blip r:embed="rId9">
              <a:extLst>
                <a:ext uri="{96DAC541-7B7A-43D3-8B79-37D633B846F1}">
                  <asvg:svgBlip xmlns:asvg="http://schemas.microsoft.com/office/drawing/2016/SVG/main" xmlns="" r:embed="rId10"/>
                </a:ext>
              </a:extLst>
            </a:blip>
            <a:stretch>
              <a:fillRect/>
            </a:stretch>
          </p:blipFill>
          <p:spPr>
            <a:xfrm>
              <a:off x="1283301" y="1554593"/>
              <a:ext cx="914400" cy="914400"/>
            </a:xfrm>
            <a:prstGeom prst="rect">
              <a:avLst/>
            </a:prstGeom>
          </p:spPr>
        </p:pic>
        <p:sp>
          <p:nvSpPr>
            <p:cNvPr id="17" name="TextBox 16">
              <a:extLst>
                <a:ext uri="{FF2B5EF4-FFF2-40B4-BE49-F238E27FC236}">
                  <a16:creationId xmlns:a16="http://schemas.microsoft.com/office/drawing/2014/main" id="{B16DA3DA-62EE-476C-B79C-EDBE3B200392}"/>
                </a:ext>
              </a:extLst>
            </p:cNvPr>
            <p:cNvSpPr txBox="1"/>
            <p:nvPr/>
          </p:nvSpPr>
          <p:spPr>
            <a:xfrm>
              <a:off x="5315726" y="2483873"/>
              <a:ext cx="1537600" cy="338554"/>
            </a:xfrm>
            <a:prstGeom prst="rect">
              <a:avLst/>
            </a:prstGeom>
            <a:noFill/>
          </p:spPr>
          <p:txBody>
            <a:bodyPr wrap="none" rtlCol="0">
              <a:spAutoFit/>
            </a:bodyPr>
            <a:lstStyle/>
            <a:p>
              <a:pPr algn="ctr" rtl="0"/>
              <a:r>
                <a:rPr lang="pt-BR" sz="1600">
                  <a:latin typeface="Amazon Ember" panose="020B0603020204020204" pitchFamily="34" charset="0"/>
                  <a:ea typeface="Amazon Ember" panose="020B0603020204020204" pitchFamily="34" charset="0"/>
                  <a:cs typeface="Amazon Ember" panose="020B0603020204020204" pitchFamily="34" charset="0"/>
                </a:rPr>
                <a:t>Tópico do SNS</a:t>
              </a:r>
            </a:p>
          </p:txBody>
        </p:sp>
        <p:sp>
          <p:nvSpPr>
            <p:cNvPr id="40" name="TextBox 39">
              <a:extLst>
                <a:ext uri="{FF2B5EF4-FFF2-40B4-BE49-F238E27FC236}">
                  <a16:creationId xmlns:a16="http://schemas.microsoft.com/office/drawing/2014/main" id="{ED73059E-D0F2-40B8-8B2A-2E48BE4D163B}"/>
                </a:ext>
              </a:extLst>
            </p:cNvPr>
            <p:cNvSpPr txBox="1"/>
            <p:nvPr/>
          </p:nvSpPr>
          <p:spPr>
            <a:xfrm>
              <a:off x="1127993" y="5607929"/>
              <a:ext cx="1225015" cy="584775"/>
            </a:xfrm>
            <a:prstGeom prst="rect">
              <a:avLst/>
            </a:prstGeom>
            <a:noFill/>
          </p:spPr>
          <p:txBody>
            <a:bodyPr wrap="none" rtlCol="0">
              <a:spAutoFit/>
            </a:bodyPr>
            <a:lstStyle/>
            <a:p>
              <a:pPr algn="ctr" rtl="0"/>
              <a:r>
                <a:rPr lang="pt-BR" sz="1600">
                  <a:latin typeface="Amazon Ember" panose="020B0603020204020204" pitchFamily="34" charset="0"/>
                  <a:ea typeface="Amazon Ember" panose="020B0603020204020204" pitchFamily="34" charset="0"/>
                  <a:cs typeface="Amazon Ember" panose="020B0603020204020204" pitchFamily="34" charset="0"/>
                </a:rPr>
                <a:t>Amazon</a:t>
              </a:r>
              <a:r>
                <a:rPr lang="en-US" sz="1600" dirty="0">
                  <a:latin typeface="Amazon Ember" panose="020B0603020204020204" pitchFamily="34" charset="0"/>
                  <a:ea typeface="Amazon Ember" panose="020B0603020204020204" pitchFamily="34" charset="0"/>
                  <a:cs typeface="Amazon Ember" panose="020B0603020204020204" pitchFamily="34" charset="0"/>
                </a:rPr>
                <a:t/>
              </a:r>
              <a:br>
                <a:rPr lang="en-US" sz="1600" dirty="0">
                  <a:latin typeface="Amazon Ember" panose="020B0603020204020204" pitchFamily="34" charset="0"/>
                  <a:ea typeface="Amazon Ember" panose="020B0603020204020204" pitchFamily="34" charset="0"/>
                  <a:cs typeface="Amazon Ember" panose="020B0603020204020204" pitchFamily="34" charset="0"/>
                </a:rPr>
              </a:br>
              <a:r>
                <a:rPr lang="pt-BR" sz="1600">
                  <a:latin typeface="Amazon Ember" panose="020B0603020204020204" pitchFamily="34" charset="0"/>
                  <a:ea typeface="Amazon Ember" panose="020B0603020204020204" pitchFamily="34" charset="0"/>
                  <a:cs typeface="Amazon Ember" panose="020B0603020204020204" pitchFamily="34" charset="0"/>
                </a:rPr>
                <a:t>DynamoDB</a:t>
              </a:r>
            </a:p>
          </p:txBody>
        </p:sp>
        <p:sp>
          <p:nvSpPr>
            <p:cNvPr id="41" name="TextBox 40">
              <a:extLst>
                <a:ext uri="{FF2B5EF4-FFF2-40B4-BE49-F238E27FC236}">
                  <a16:creationId xmlns:a16="http://schemas.microsoft.com/office/drawing/2014/main" id="{1206DE87-026D-4306-B8AC-51EB16897A55}"/>
                </a:ext>
              </a:extLst>
            </p:cNvPr>
            <p:cNvSpPr txBox="1"/>
            <p:nvPr/>
          </p:nvSpPr>
          <p:spPr>
            <a:xfrm>
              <a:off x="9293545" y="2483873"/>
              <a:ext cx="1973088" cy="584775"/>
            </a:xfrm>
            <a:prstGeom prst="rect">
              <a:avLst/>
            </a:prstGeom>
            <a:noFill/>
          </p:spPr>
          <p:txBody>
            <a:bodyPr wrap="square" rtlCol="0">
              <a:spAutoFit/>
            </a:bodyPr>
            <a:lstStyle/>
            <a:p>
              <a:pPr algn="ctr" rtl="0"/>
              <a:r>
                <a:rPr lang="pt-BR" sz="1600">
                  <a:latin typeface="Amazon Ember" panose="020B0603020204020204" pitchFamily="34" charset="0"/>
                  <a:ea typeface="Amazon Ember" panose="020B0603020204020204" pitchFamily="34" charset="0"/>
                  <a:cs typeface="Amazon Ember" panose="020B0603020204020204" pitchFamily="34" charset="0"/>
                </a:rPr>
                <a:t>Amazon CloudWatch</a:t>
              </a:r>
              <a:endParaRPr lang="en-US" sz="16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42" name="TextBox 41">
              <a:extLst>
                <a:ext uri="{FF2B5EF4-FFF2-40B4-BE49-F238E27FC236}">
                  <a16:creationId xmlns:a16="http://schemas.microsoft.com/office/drawing/2014/main" id="{6F2EE26A-3EC2-4190-9B84-CBD9C949F6FA}"/>
                </a:ext>
              </a:extLst>
            </p:cNvPr>
            <p:cNvSpPr txBox="1"/>
            <p:nvPr/>
          </p:nvSpPr>
          <p:spPr>
            <a:xfrm>
              <a:off x="9428456" y="5607929"/>
              <a:ext cx="1703264" cy="584775"/>
            </a:xfrm>
            <a:prstGeom prst="rect">
              <a:avLst/>
            </a:prstGeom>
            <a:noFill/>
          </p:spPr>
          <p:txBody>
            <a:bodyPr wrap="square" rtlCol="0">
              <a:spAutoFit/>
            </a:bodyPr>
            <a:lstStyle/>
            <a:p>
              <a:pPr algn="ctr" rtl="0"/>
              <a:r>
                <a:rPr lang="pt-BR" sz="1600" dirty="0">
                  <a:latin typeface="Amazon Ember" panose="020B0603020204020204" pitchFamily="34" charset="0"/>
                  <a:ea typeface="Amazon Ember" panose="020B0603020204020204" pitchFamily="34" charset="0"/>
                  <a:cs typeface="Amazon Ember" panose="020B0603020204020204" pitchFamily="34" charset="0"/>
                </a:rPr>
                <a:t>Auto </a:t>
              </a:r>
              <a:r>
                <a:rPr lang="pt-BR" sz="1600" dirty="0" err="1">
                  <a:latin typeface="Amazon Ember" panose="020B0603020204020204" pitchFamily="34" charset="0"/>
                  <a:ea typeface="Amazon Ember" panose="020B0603020204020204" pitchFamily="34" charset="0"/>
                  <a:cs typeface="Amazon Ember" panose="020B0603020204020204" pitchFamily="34" charset="0"/>
                </a:rPr>
                <a:t>Scaling</a:t>
              </a:r>
              <a:r>
                <a:rPr lang="pt-BR" sz="1600" dirty="0">
                  <a:latin typeface="Amazon Ember" panose="020B0603020204020204" pitchFamily="34" charset="0"/>
                  <a:ea typeface="Amazon Ember" panose="020B0603020204020204" pitchFamily="34" charset="0"/>
                  <a:cs typeface="Amazon Ember" panose="020B0603020204020204" pitchFamily="34" charset="0"/>
                </a:rPr>
                <a:t> </a:t>
              </a:r>
              <a:r>
                <a:rPr lang="pt-BR" sz="1600" dirty="0" smtClean="0">
                  <a:latin typeface="Amazon Ember" panose="020B0603020204020204" pitchFamily="34" charset="0"/>
                  <a:ea typeface="Amazon Ember" panose="020B0603020204020204" pitchFamily="34" charset="0"/>
                  <a:cs typeface="Amazon Ember" panose="020B0603020204020204" pitchFamily="34" charset="0"/>
                </a:rPr>
                <a:t/>
              </a:r>
              <a:br>
                <a:rPr lang="pt-BR" sz="1600" dirty="0" smtClean="0">
                  <a:latin typeface="Amazon Ember" panose="020B0603020204020204" pitchFamily="34" charset="0"/>
                  <a:ea typeface="Amazon Ember" panose="020B0603020204020204" pitchFamily="34" charset="0"/>
                  <a:cs typeface="Amazon Ember" panose="020B0603020204020204" pitchFamily="34" charset="0"/>
                </a:rPr>
              </a:br>
              <a:r>
                <a:rPr lang="pt-BR" sz="1600" dirty="0" smtClean="0">
                  <a:latin typeface="Amazon Ember" panose="020B0603020204020204" pitchFamily="34" charset="0"/>
                  <a:ea typeface="Amazon Ember" panose="020B0603020204020204" pitchFamily="34" charset="0"/>
                  <a:cs typeface="Amazon Ember" panose="020B0603020204020204" pitchFamily="34" charset="0"/>
                </a:rPr>
                <a:t>da </a:t>
              </a:r>
              <a:r>
                <a:rPr lang="pt-BR" sz="1600" dirty="0">
                  <a:latin typeface="Amazon Ember" panose="020B0603020204020204" pitchFamily="34" charset="0"/>
                  <a:ea typeface="Amazon Ember" panose="020B0603020204020204" pitchFamily="34" charset="0"/>
                  <a:cs typeface="Amazon Ember" panose="020B0603020204020204" pitchFamily="34" charset="0"/>
                </a:rPr>
                <a:t>aplicação</a:t>
              </a:r>
            </a:p>
          </p:txBody>
        </p:sp>
        <p:sp>
          <p:nvSpPr>
            <p:cNvPr id="5" name="TextBox 4">
              <a:extLst>
                <a:ext uri="{FF2B5EF4-FFF2-40B4-BE49-F238E27FC236}">
                  <a16:creationId xmlns:a16="http://schemas.microsoft.com/office/drawing/2014/main" id="{8E0879E2-C709-4AAE-AC7D-DD1E2487272B}"/>
                </a:ext>
              </a:extLst>
            </p:cNvPr>
            <p:cNvSpPr txBox="1"/>
            <p:nvPr/>
          </p:nvSpPr>
          <p:spPr>
            <a:xfrm>
              <a:off x="1860108" y="3088345"/>
              <a:ext cx="1532405" cy="523220"/>
            </a:xfrm>
            <a:prstGeom prst="rect">
              <a:avLst/>
            </a:prstGeom>
            <a:noFill/>
          </p:spPr>
          <p:txBody>
            <a:bodyPr wrap="square" rtlCol="0">
              <a:spAutoFit/>
            </a:bodyPr>
            <a:lstStyle/>
            <a:p>
              <a:pPr rtl="0"/>
              <a:r>
                <a:rPr lang="pt-BR" sz="1400" dirty="0">
                  <a:latin typeface="Amazon Ember Light" panose="020B0403020204020204" pitchFamily="34" charset="0"/>
                  <a:ea typeface="Amazon Ember Light" panose="020B0403020204020204" pitchFamily="34" charset="0"/>
                  <a:cs typeface="Amazon Ember Light" panose="020B0403020204020204" pitchFamily="34" charset="0"/>
                </a:rPr>
                <a:t>Criar política de escalabilidade</a:t>
              </a:r>
              <a:endParaRPr lang="en-US" sz="14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9" name="TextBox 28">
              <a:extLst>
                <a:ext uri="{FF2B5EF4-FFF2-40B4-BE49-F238E27FC236}">
                  <a16:creationId xmlns:a16="http://schemas.microsoft.com/office/drawing/2014/main" id="{7A6EA30B-534C-45A7-8810-9F5A8552C99A}"/>
                </a:ext>
              </a:extLst>
            </p:cNvPr>
            <p:cNvSpPr txBox="1"/>
            <p:nvPr/>
          </p:nvSpPr>
          <p:spPr>
            <a:xfrm>
              <a:off x="4938447" y="3341702"/>
              <a:ext cx="4355098" cy="523220"/>
            </a:xfrm>
            <a:prstGeom prst="rect">
              <a:avLst/>
            </a:prstGeom>
            <a:solidFill>
              <a:schemeClr val="bg1"/>
            </a:solidFill>
          </p:spPr>
          <p:txBody>
            <a:bodyPr wrap="square" rtlCol="0">
              <a:spAutoFit/>
            </a:bodyPr>
            <a:lstStyle/>
            <a:p>
              <a:pPr rtl="0"/>
              <a:r>
                <a:rPr lang="pt-BR" sz="1400">
                  <a:latin typeface="Amazon Ember Light" panose="020B0403020204020204" pitchFamily="34" charset="0"/>
                  <a:ea typeface="Amazon Ember Light" panose="020B0403020204020204" pitchFamily="34" charset="0"/>
                  <a:cs typeface="Amazon Ember Light" panose="020B0403020204020204" pitchFamily="34" charset="0"/>
                </a:rPr>
                <a:t>As métricas de capacidade consumidas são publicadas no Amazon CloudWatch</a:t>
              </a:r>
            </a:p>
          </p:txBody>
        </p:sp>
        <p:pic>
          <p:nvPicPr>
            <p:cNvPr id="31" name="Graphic 30">
              <a:extLst>
                <a:ext uri="{FF2B5EF4-FFF2-40B4-BE49-F238E27FC236}">
                  <a16:creationId xmlns:a16="http://schemas.microsoft.com/office/drawing/2014/main" id="{CA9B6611-6166-4008-AF1D-7EBEDDBA3B46}"/>
                </a:ext>
                <a:ext uri="{C183D7F6-B498-43B3-948B-1728B52AA6E4}">
                  <adec:decorative xmlns:adec="http://schemas.microsoft.com/office/drawing/2017/decorative" xmlns="" val="1"/>
                </a:ext>
              </a:extLst>
            </p:cNvPr>
            <p:cNvPicPr>
              <a:picLocks noChangeAspect="1"/>
            </p:cNvPicPr>
            <p:nvPr/>
          </p:nvPicPr>
          <p:blipFill>
            <a:blip r:embed="rId11">
              <a:extLst>
                <a:ext uri="{96DAC541-7B7A-43D3-8B79-37D633B846F1}">
                  <asvg:svgBlip xmlns:asvg="http://schemas.microsoft.com/office/drawing/2016/SVG/main" xmlns="" r:embed="rId12"/>
                </a:ext>
              </a:extLst>
            </a:blip>
            <a:stretch>
              <a:fillRect/>
            </a:stretch>
          </p:blipFill>
          <p:spPr>
            <a:xfrm>
              <a:off x="1283301" y="4676386"/>
              <a:ext cx="914400" cy="914400"/>
            </a:xfrm>
            <a:prstGeom prst="rect">
              <a:avLst/>
            </a:prstGeom>
          </p:spPr>
        </p:pic>
        <p:sp>
          <p:nvSpPr>
            <p:cNvPr id="32" name="TextBox 31">
              <a:extLst>
                <a:ext uri="{FF2B5EF4-FFF2-40B4-BE49-F238E27FC236}">
                  <a16:creationId xmlns:a16="http://schemas.microsoft.com/office/drawing/2014/main" id="{B9D5503C-55B7-475D-B9A4-06263975F3D1}"/>
                </a:ext>
              </a:extLst>
            </p:cNvPr>
            <p:cNvSpPr txBox="1"/>
            <p:nvPr/>
          </p:nvSpPr>
          <p:spPr>
            <a:xfrm>
              <a:off x="10387444" y="3248915"/>
              <a:ext cx="1781257" cy="954107"/>
            </a:xfrm>
            <a:prstGeom prst="rect">
              <a:avLst/>
            </a:prstGeom>
            <a:noFill/>
          </p:spPr>
          <p:txBody>
            <a:bodyPr wrap="square" rtlCol="0">
              <a:spAutoFit/>
            </a:bodyPr>
            <a:lstStyle/>
            <a:p>
              <a:pPr rtl="0"/>
              <a:r>
                <a:rPr lang="pt-BR" sz="1400">
                  <a:latin typeface="Amazon Ember Light" panose="020B0403020204020204" pitchFamily="34" charset="0"/>
                  <a:ea typeface="Amazon Ember Light" panose="020B0403020204020204" pitchFamily="34" charset="0"/>
                  <a:cs typeface="Amazon Ember Light" panose="020B0403020204020204" pitchFamily="34" charset="0"/>
                </a:rPr>
                <a:t>O alarme do CloudWatch invoca o Auto Scaling da aplicação</a:t>
              </a:r>
            </a:p>
          </p:txBody>
        </p:sp>
        <p:sp>
          <p:nvSpPr>
            <p:cNvPr id="34" name="TextBox 33">
              <a:extLst>
                <a:ext uri="{FF2B5EF4-FFF2-40B4-BE49-F238E27FC236}">
                  <a16:creationId xmlns:a16="http://schemas.microsoft.com/office/drawing/2014/main" id="{50074BC1-44F1-4584-AF95-9C6B0D15B5D7}"/>
                </a:ext>
              </a:extLst>
            </p:cNvPr>
            <p:cNvSpPr txBox="1"/>
            <p:nvPr/>
          </p:nvSpPr>
          <p:spPr>
            <a:xfrm>
              <a:off x="7148072" y="4797484"/>
              <a:ext cx="2043673" cy="954107"/>
            </a:xfrm>
            <a:prstGeom prst="rect">
              <a:avLst/>
            </a:prstGeom>
            <a:solidFill>
              <a:schemeClr val="bg1"/>
            </a:solidFill>
          </p:spPr>
          <p:txBody>
            <a:bodyPr wrap="square" rtlCol="0">
              <a:spAutoFit/>
            </a:bodyPr>
            <a:lstStyle/>
            <a:p>
              <a:pPr rtl="0"/>
              <a:r>
                <a:rPr lang="pt-BR" sz="1400" dirty="0">
                  <a:latin typeface="Amazon Ember Light" panose="020B0403020204020204" pitchFamily="34" charset="0"/>
                  <a:ea typeface="Amazon Ember Light" panose="020B0403020204020204" pitchFamily="34" charset="0"/>
                  <a:cs typeface="Amazon Ember Light" panose="020B0403020204020204" pitchFamily="34" charset="0"/>
                </a:rPr>
                <a:t>Solicitação </a:t>
              </a:r>
              <a:r>
                <a:rPr lang="pt-BR" sz="1400" dirty="0" err="1">
                  <a:latin typeface="Courier New" panose="02070309020205020404" pitchFamily="49" charset="0"/>
                  <a:ea typeface="Amazon Ember Light" panose="020B0403020204020204" pitchFamily="34" charset="0"/>
                  <a:cs typeface="Amazon Ember Light" panose="020B0403020204020204" pitchFamily="34" charset="0"/>
                </a:rPr>
                <a:t>UpdateTable</a:t>
              </a:r>
              <a:r>
                <a:rPr lang="pt-BR" sz="1400" dirty="0">
                  <a:latin typeface="Amazon Ember Light" panose="020B0403020204020204" pitchFamily="34" charset="0"/>
                  <a:ea typeface="Amazon Ember Light" panose="020B0403020204020204" pitchFamily="34" charset="0"/>
                  <a:cs typeface="Amazon Ember Light" panose="020B0403020204020204" pitchFamily="34" charset="0"/>
                </a:rPr>
                <a:t> de problemas de Auto </a:t>
              </a:r>
              <a:r>
                <a:rPr lang="pt-BR" sz="1400" dirty="0" err="1">
                  <a:latin typeface="Amazon Ember Light" panose="020B0403020204020204" pitchFamily="34" charset="0"/>
                  <a:ea typeface="Amazon Ember Light" panose="020B0403020204020204" pitchFamily="34" charset="0"/>
                  <a:cs typeface="Amazon Ember Light" panose="020B0403020204020204" pitchFamily="34" charset="0"/>
                </a:rPr>
                <a:t>Scaling</a:t>
              </a:r>
              <a:r>
                <a:rPr lang="pt-BR" sz="1400" dirty="0">
                  <a:latin typeface="Amazon Ember Light" panose="020B0403020204020204" pitchFamily="34" charset="0"/>
                  <a:ea typeface="Amazon Ember Light" panose="020B0403020204020204" pitchFamily="34" charset="0"/>
                  <a:cs typeface="Amazon Ember Light" panose="020B0403020204020204" pitchFamily="34" charset="0"/>
                </a:rPr>
                <a:t> da aplicação</a:t>
              </a:r>
            </a:p>
          </p:txBody>
        </p:sp>
        <p:sp>
          <p:nvSpPr>
            <p:cNvPr id="37" name="TextBox 36">
              <a:extLst>
                <a:ext uri="{FF2B5EF4-FFF2-40B4-BE49-F238E27FC236}">
                  <a16:creationId xmlns:a16="http://schemas.microsoft.com/office/drawing/2014/main" id="{53343098-AD3D-46A9-9CE1-4C6655696521}"/>
                </a:ext>
              </a:extLst>
            </p:cNvPr>
            <p:cNvSpPr txBox="1"/>
            <p:nvPr/>
          </p:nvSpPr>
          <p:spPr>
            <a:xfrm>
              <a:off x="2775009" y="4920595"/>
              <a:ext cx="1270512" cy="738664"/>
            </a:xfrm>
            <a:prstGeom prst="rect">
              <a:avLst/>
            </a:prstGeom>
            <a:noFill/>
          </p:spPr>
          <p:txBody>
            <a:bodyPr wrap="square" rtlCol="0">
              <a:spAutoFit/>
            </a:bodyPr>
            <a:lstStyle/>
            <a:p>
              <a:pPr rtl="0"/>
              <a:r>
                <a:rPr lang="pt-BR" sz="1400">
                  <a:latin typeface="Amazon Ember Light" panose="020B0403020204020204" pitchFamily="34" charset="0"/>
                  <a:ea typeface="Amazon Ember Light" panose="020B0403020204020204" pitchFamily="34" charset="0"/>
                  <a:cs typeface="Amazon Ember Light" panose="020B0403020204020204" pitchFamily="34" charset="0"/>
                </a:rPr>
                <a:t>Solicitação de processos do DynamoDB</a:t>
              </a:r>
            </a:p>
          </p:txBody>
        </p:sp>
      </p:grpSp>
    </p:spTree>
    <p:custDataLst>
      <p:tags r:id="rId1"/>
    </p:custDataLst>
    <p:extLst>
      <p:ext uri="{BB962C8B-B14F-4D97-AF65-F5344CB8AC3E}">
        <p14:creationId xmlns:p14="http://schemas.microsoft.com/office/powerpoint/2010/main" val="158005233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0DC689-99DB-45A0-8074-B6F7E52C0118}"/>
              </a:ext>
            </a:extLst>
          </p:cNvPr>
          <p:cNvSpPr>
            <a:spLocks noGrp="1"/>
          </p:cNvSpPr>
          <p:nvPr>
            <p:ph type="title"/>
          </p:nvPr>
        </p:nvSpPr>
        <p:spPr/>
        <p:txBody>
          <a:bodyPr rtlCol="0"/>
          <a:lstStyle/>
          <a:p>
            <a:pPr rtl="0"/>
            <a:r>
              <a:rPr lang="pt-BR" sz="2800" dirty="0"/>
              <a:t>Escalabilidade da capacidade de taxa de transferência: capacidade adaptável do </a:t>
            </a:r>
            <a:r>
              <a:rPr lang="pt-BR" sz="2800" dirty="0" err="1"/>
              <a:t>DynamoDB</a:t>
            </a:r>
            <a:endParaRPr lang="pt-BR" sz="2800" dirty="0"/>
          </a:p>
        </p:txBody>
      </p:sp>
      <p:sp>
        <p:nvSpPr>
          <p:cNvPr id="6" name="Rectangle 5">
            <a:extLst>
              <a:ext uri="{FF2B5EF4-FFF2-40B4-BE49-F238E27FC236}">
                <a16:creationId xmlns:a16="http://schemas.microsoft.com/office/drawing/2014/main" id="{89166103-38C2-48E4-9AB0-6A69FAD33A5E}"/>
              </a:ext>
            </a:extLst>
          </p:cNvPr>
          <p:cNvSpPr/>
          <p:nvPr/>
        </p:nvSpPr>
        <p:spPr>
          <a:xfrm>
            <a:off x="921415" y="1375833"/>
            <a:ext cx="6092825" cy="4293483"/>
          </a:xfrm>
          <a:prstGeom prst="rect">
            <a:avLst/>
          </a:prstGeom>
        </p:spPr>
        <p:txBody>
          <a:bodyPr wrap="square" rtlCol="0">
            <a:spAutoFit/>
          </a:bodyPr>
          <a:lstStyle/>
          <a:p>
            <a:pPr marL="292100" indent="-292100" rtl="0">
              <a:spcAft>
                <a:spcPts val="1800"/>
              </a:spcAft>
              <a:buClr>
                <a:schemeClr val="tx1"/>
              </a:buClr>
              <a:buFont typeface="Arial" panose="020B0604020202020204" pitchFamily="34" charset="0"/>
              <a:buChar char="•"/>
            </a:pPr>
            <a:r>
              <a:rPr lang="pt-BR" sz="2400">
                <a:latin typeface="Amazon Ember Light" panose="020B0403020204020204" pitchFamily="34" charset="0"/>
                <a:ea typeface="Amazon Ember Light" panose="020B0403020204020204" pitchFamily="34" charset="0"/>
                <a:cs typeface="Amazon Ember Light" panose="020B0403020204020204" pitchFamily="34" charset="0"/>
              </a:rPr>
              <a:t>Permite leitura e gravação em partições dinâmicas </a:t>
            </a:r>
            <a:r>
              <a:rPr lang="pt-BR" sz="240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sem controle de utilização</a:t>
            </a:r>
          </a:p>
          <a:p>
            <a:pPr marL="292100" indent="-292100" rtl="0">
              <a:spcAft>
                <a:spcPts val="1800"/>
              </a:spcAft>
              <a:buClr>
                <a:schemeClr val="tx1"/>
              </a:buClr>
              <a:buFont typeface="Arial" panose="020B0604020202020204" pitchFamily="34" charset="0"/>
              <a:buChar char="•"/>
            </a:pPr>
            <a:r>
              <a:rPr lang="pt-BR" sz="240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Aumenta automaticamente a capacidade de taxa de transferência</a:t>
            </a:r>
            <a:r>
              <a:rPr lang="pt-BR" sz="2400">
                <a:latin typeface="Amazon Ember Light" panose="020B0403020204020204" pitchFamily="34" charset="0"/>
                <a:ea typeface="Amazon Ember Light" panose="020B0403020204020204" pitchFamily="34" charset="0"/>
                <a:cs typeface="Amazon Ember Light" panose="020B0403020204020204" pitchFamily="34" charset="0"/>
              </a:rPr>
              <a:t> para partições que recebem mais tráfego*</a:t>
            </a:r>
          </a:p>
          <a:p>
            <a:pPr marL="292100" indent="-292100" rtl="0">
              <a:spcAft>
                <a:spcPts val="1800"/>
              </a:spcAft>
              <a:buClr>
                <a:schemeClr val="tx1"/>
              </a:buClr>
              <a:buFont typeface="Arial" panose="020B0604020202020204" pitchFamily="34" charset="0"/>
              <a:buChar char="•"/>
            </a:pPr>
            <a:r>
              <a:rPr lang="pt-BR" sz="2400">
                <a:latin typeface="Amazon Ember Light" panose="020B0403020204020204" pitchFamily="34" charset="0"/>
                <a:ea typeface="Amazon Ember Light" panose="020B0403020204020204" pitchFamily="34" charset="0"/>
                <a:cs typeface="Amazon Ember Light" panose="020B0403020204020204" pitchFamily="34" charset="0"/>
              </a:rPr>
              <a:t>Está </a:t>
            </a:r>
            <a:r>
              <a:rPr lang="pt-BR" sz="240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habilitado automaticamente</a:t>
            </a:r>
            <a:r>
              <a:rPr lang="pt-BR" sz="2400">
                <a:latin typeface="Amazon Ember Light" panose="020B0403020204020204" pitchFamily="34" charset="0"/>
                <a:ea typeface="Amazon Ember Light" panose="020B0403020204020204" pitchFamily="34" charset="0"/>
                <a:cs typeface="Amazon Ember Light" panose="020B0403020204020204" pitchFamily="34" charset="0"/>
              </a:rPr>
              <a:t> para cada tabela do DynamoDB</a:t>
            </a:r>
          </a:p>
          <a:p>
            <a:pPr rtl="0">
              <a:spcAft>
                <a:spcPts val="1800"/>
              </a:spcAft>
              <a:buClr>
                <a:schemeClr val="tx1">
                  <a:lumMod val="85000"/>
                  <a:lumOff val="15000"/>
                </a:schemeClr>
              </a:buClr>
            </a:pPr>
            <a:r>
              <a:rPr lang="pt-BR" sz="2000">
                <a:latin typeface="Amazon Ember Light" panose="020B0403020204020204" pitchFamily="34" charset="0"/>
                <a:ea typeface="Amazon Ember Light" panose="020B0403020204020204" pitchFamily="34" charset="0"/>
                <a:cs typeface="Amazon Ember Light" panose="020B0403020204020204" pitchFamily="34" charset="0"/>
              </a:rPr>
              <a:t>*O tráfego não pode ultrapassar a capacidade total provisionada da tabela ou a capacidade máxima da partição.</a:t>
            </a:r>
            <a:endParaRPr lang="en-US" sz="24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19" name="Group 18" descr="dynamodb adaptive capacity increases the capacity throughput so your application can read and write to hot partitions without being throttled.">
            <a:extLst>
              <a:ext uri="{FF2B5EF4-FFF2-40B4-BE49-F238E27FC236}">
                <a16:creationId xmlns:a16="http://schemas.microsoft.com/office/drawing/2014/main" id="{611820CB-B2BA-435A-B79E-FC0970C71E30}"/>
              </a:ext>
            </a:extLst>
          </p:cNvPr>
          <p:cNvGrpSpPr/>
          <p:nvPr/>
        </p:nvGrpSpPr>
        <p:grpSpPr>
          <a:xfrm>
            <a:off x="8105401" y="1546945"/>
            <a:ext cx="3659469" cy="4536035"/>
            <a:chOff x="8105401" y="1697563"/>
            <a:chExt cx="3659469" cy="4536035"/>
          </a:xfrm>
        </p:grpSpPr>
        <p:sp>
          <p:nvSpPr>
            <p:cNvPr id="14" name="Rectangle 13">
              <a:extLst>
                <a:ext uri="{FF2B5EF4-FFF2-40B4-BE49-F238E27FC236}">
                  <a16:creationId xmlns:a16="http://schemas.microsoft.com/office/drawing/2014/main" id="{0BD8EB82-AB2B-4D09-8154-8F06B5C06938}"/>
                </a:ext>
              </a:extLst>
            </p:cNvPr>
            <p:cNvSpPr/>
            <p:nvPr/>
          </p:nvSpPr>
          <p:spPr>
            <a:xfrm>
              <a:off x="8449307" y="2904537"/>
              <a:ext cx="963119" cy="2928258"/>
            </a:xfrm>
            <a:prstGeom prst="rect">
              <a:avLst/>
            </a:prstGeom>
            <a:gradFill flip="none" rotWithShape="1">
              <a:gsLst>
                <a:gs pos="0">
                  <a:schemeClr val="accent2"/>
                </a:gs>
                <a:gs pos="50000">
                  <a:schemeClr val="accent2">
                    <a:lumMod val="60000"/>
                    <a:lumOff val="40000"/>
                  </a:schemeClr>
                </a:gs>
                <a:gs pos="100000">
                  <a:schemeClr val="accent2"/>
                </a:gs>
              </a:gsLst>
              <a:lin ang="0" scaled="1"/>
              <a:tileRect/>
            </a:gradFill>
            <a:ln w="12700">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sz="1600" dirty="0"/>
            </a:p>
          </p:txBody>
        </p:sp>
        <p:sp>
          <p:nvSpPr>
            <p:cNvPr id="15" name="Rectangle 14">
              <a:extLst>
                <a:ext uri="{FF2B5EF4-FFF2-40B4-BE49-F238E27FC236}">
                  <a16:creationId xmlns:a16="http://schemas.microsoft.com/office/drawing/2014/main" id="{19F2B016-8A32-4038-A249-26BD6B3A37C3}"/>
                </a:ext>
              </a:extLst>
            </p:cNvPr>
            <p:cNvSpPr/>
            <p:nvPr/>
          </p:nvSpPr>
          <p:spPr>
            <a:xfrm>
              <a:off x="8449307" y="1697563"/>
              <a:ext cx="963119" cy="1190042"/>
            </a:xfrm>
            <a:prstGeom prst="rect">
              <a:avLst/>
            </a:prstGeom>
            <a:gradFill flip="none" rotWithShape="1">
              <a:gsLst>
                <a:gs pos="0">
                  <a:schemeClr val="accent1">
                    <a:lumMod val="0"/>
                    <a:lumOff val="100000"/>
                  </a:schemeClr>
                </a:gs>
                <a:gs pos="35000">
                  <a:schemeClr val="accent1">
                    <a:lumMod val="0"/>
                    <a:lumOff val="100000"/>
                  </a:schemeClr>
                </a:gs>
                <a:gs pos="100000">
                  <a:schemeClr val="accent1">
                    <a:lumMod val="100000"/>
                  </a:schemeClr>
                </a:gs>
              </a:gsLst>
              <a:path path="circle">
                <a:fillToRect l="50000" t="-80000" r="50000" b="180000"/>
              </a:path>
              <a:tileRect/>
            </a:gradFill>
            <a:ln w="12700">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sz="1600" dirty="0"/>
            </a:p>
          </p:txBody>
        </p:sp>
        <p:sp>
          <p:nvSpPr>
            <p:cNvPr id="16" name="Right Brace 15">
              <a:extLst>
                <a:ext uri="{FF2B5EF4-FFF2-40B4-BE49-F238E27FC236}">
                  <a16:creationId xmlns:a16="http://schemas.microsoft.com/office/drawing/2014/main" id="{573CCF47-82D2-4446-81FF-D10866566975}"/>
                </a:ext>
              </a:extLst>
            </p:cNvPr>
            <p:cNvSpPr/>
            <p:nvPr/>
          </p:nvSpPr>
          <p:spPr>
            <a:xfrm>
              <a:off x="9608967" y="1747402"/>
              <a:ext cx="476531" cy="1048229"/>
            </a:xfrm>
            <a:prstGeom prst="rightBrace">
              <a:avLst/>
            </a:prstGeom>
            <a:ln w="12700">
              <a:solidFill>
                <a:schemeClr val="bg2">
                  <a:lumMod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rtl="0"/>
              <a:endParaRPr lang="en-US" sz="16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7" name="TextBox 16">
              <a:extLst>
                <a:ext uri="{FF2B5EF4-FFF2-40B4-BE49-F238E27FC236}">
                  <a16:creationId xmlns:a16="http://schemas.microsoft.com/office/drawing/2014/main" id="{35C96A55-F3ED-4319-AFA6-EB1FE1326253}"/>
                </a:ext>
              </a:extLst>
            </p:cNvPr>
            <p:cNvSpPr txBox="1"/>
            <p:nvPr/>
          </p:nvSpPr>
          <p:spPr>
            <a:xfrm>
              <a:off x="9831173" y="1709600"/>
              <a:ext cx="1933697" cy="1077218"/>
            </a:xfrm>
            <a:prstGeom prst="rect">
              <a:avLst/>
            </a:prstGeom>
            <a:noFill/>
          </p:spPr>
          <p:txBody>
            <a:bodyPr wrap="square" rtlCol="0">
              <a:spAutoFit/>
            </a:bodyPr>
            <a:lstStyle/>
            <a:p>
              <a:pPr algn="ctr" rtl="0"/>
              <a:r>
                <a:rPr lang="pt-BR" sz="1600" dirty="0">
                  <a:latin typeface="Amazon Ember" panose="020B0603020204020204" pitchFamily="34" charset="0"/>
                  <a:ea typeface="Amazon Ember" panose="020B0603020204020204" pitchFamily="34" charset="0"/>
                  <a:cs typeface="Amazon Ember" panose="020B0603020204020204" pitchFamily="34" charset="0"/>
                </a:rPr>
                <a:t>Aumento da taxa de transferência da capacidade adaptável</a:t>
              </a:r>
            </a:p>
          </p:txBody>
        </p:sp>
        <p:sp>
          <p:nvSpPr>
            <p:cNvPr id="18" name="TextBox 17">
              <a:extLst>
                <a:ext uri="{FF2B5EF4-FFF2-40B4-BE49-F238E27FC236}">
                  <a16:creationId xmlns:a16="http://schemas.microsoft.com/office/drawing/2014/main" id="{275CD8CA-5DB5-43BD-9A48-59056FBA22D0}"/>
                </a:ext>
              </a:extLst>
            </p:cNvPr>
            <p:cNvSpPr txBox="1"/>
            <p:nvPr/>
          </p:nvSpPr>
          <p:spPr>
            <a:xfrm>
              <a:off x="8105401" y="5895044"/>
              <a:ext cx="1771639" cy="338554"/>
            </a:xfrm>
            <a:prstGeom prst="rect">
              <a:avLst/>
            </a:prstGeom>
            <a:noFill/>
          </p:spPr>
          <p:txBody>
            <a:bodyPr wrap="none" rtlCol="0">
              <a:spAutoFit/>
            </a:bodyPr>
            <a:lstStyle/>
            <a:p>
              <a:pPr algn="ctr" rtl="0"/>
              <a:r>
                <a:rPr lang="pt-BR" sz="1600" dirty="0">
                  <a:latin typeface="Amazon Ember Light" panose="020B0403020204020204" pitchFamily="34" charset="0"/>
                  <a:ea typeface="Amazon Ember Light" panose="020B0403020204020204" pitchFamily="34" charset="0"/>
                  <a:cs typeface="Amazon Ember Light" panose="020B0403020204020204" pitchFamily="34" charset="0"/>
                </a:rPr>
                <a:t>Partição dinâmica</a:t>
              </a:r>
            </a:p>
          </p:txBody>
        </p:sp>
      </p:grpSp>
    </p:spTree>
    <p:custDataLst>
      <p:tags r:id="rId1"/>
    </p:custDataLst>
    <p:extLst>
      <p:ext uri="{BB962C8B-B14F-4D97-AF65-F5344CB8AC3E}">
        <p14:creationId xmlns:p14="http://schemas.microsoft.com/office/powerpoint/2010/main" val="363750933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1F805B-95AF-A14E-A22E-74A12EBC35E0}"/>
              </a:ext>
            </a:extLst>
          </p:cNvPr>
          <p:cNvSpPr>
            <a:spLocks noGrp="1"/>
          </p:cNvSpPr>
          <p:nvPr>
            <p:ph type="title"/>
          </p:nvPr>
        </p:nvSpPr>
        <p:spPr/>
        <p:txBody>
          <a:bodyPr rtlCol="0"/>
          <a:lstStyle/>
          <a:p>
            <a:pPr rtl="0"/>
            <a:r>
              <a:rPr lang="pt-BR" sz="3600"/>
              <a:t>Exemplo de capacidade adaptável (1 de 3)</a:t>
            </a:r>
          </a:p>
        </p:txBody>
      </p:sp>
      <p:sp>
        <p:nvSpPr>
          <p:cNvPr id="38" name="TextBox 37">
            <a:extLst>
              <a:ext uri="{FF2B5EF4-FFF2-40B4-BE49-F238E27FC236}">
                <a16:creationId xmlns:a16="http://schemas.microsoft.com/office/drawing/2014/main" id="{4FCE585C-6358-614F-8401-B79BCBB71D1D}"/>
              </a:ext>
            </a:extLst>
          </p:cNvPr>
          <p:cNvSpPr txBox="1"/>
          <p:nvPr/>
        </p:nvSpPr>
        <p:spPr>
          <a:xfrm>
            <a:off x="343380" y="1509849"/>
            <a:ext cx="6957305" cy="923330"/>
          </a:xfrm>
          <a:prstGeom prst="rect">
            <a:avLst/>
          </a:prstGeom>
          <a:noFill/>
        </p:spPr>
        <p:txBody>
          <a:bodyPr wrap="square" rtlCol="0">
            <a:spAutoFit/>
          </a:bodyPr>
          <a:lstStyle/>
          <a:p>
            <a:pPr rtl="0"/>
            <a:r>
              <a:rPr lang="pt-BR" dirty="0">
                <a:latin typeface="Amazon Ember" panose="020B0603020204020204" pitchFamily="34" charset="0"/>
                <a:ea typeface="Amazon Ember" panose="020B0603020204020204" pitchFamily="34" charset="0"/>
                <a:cs typeface="Amazon Ember" panose="020B0603020204020204" pitchFamily="34" charset="0"/>
              </a:rPr>
              <a:t>Tabela de exemplo com capacidade </a:t>
            </a:r>
            <a:r>
              <a:rPr lang="pt-BR"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adaptável</a:t>
            </a:r>
          </a:p>
          <a:p>
            <a:pPr rtl="0"/>
            <a:r>
              <a:rPr lang="pt-BR" dirty="0">
                <a:latin typeface="+mj-lt"/>
                <a:ea typeface="Amazon Ember" panose="020B0603020204020204" pitchFamily="34" charset="0"/>
                <a:cs typeface="Amazon Ember" panose="020B0603020204020204" pitchFamily="34" charset="0"/>
              </a:rPr>
              <a:t>Capacidade provisionada total = 400 </a:t>
            </a:r>
            <a:r>
              <a:rPr lang="pt-BR" dirty="0" err="1">
                <a:latin typeface="+mj-lt"/>
                <a:ea typeface="Amazon Ember" panose="020B0603020204020204" pitchFamily="34" charset="0"/>
                <a:cs typeface="Amazon Ember" panose="020B0603020204020204" pitchFamily="34" charset="0"/>
              </a:rPr>
              <a:t>WCUs</a:t>
            </a:r>
            <a:endParaRPr lang="pt-BR" dirty="0">
              <a:latin typeface="+mj-lt"/>
              <a:ea typeface="Amazon Ember" panose="020B0603020204020204" pitchFamily="34" charset="0"/>
              <a:cs typeface="Amazon Ember" panose="020B0603020204020204" pitchFamily="34" charset="0"/>
            </a:endParaRPr>
          </a:p>
          <a:p>
            <a:pPr rtl="0"/>
            <a:r>
              <a:rPr lang="pt-BR" dirty="0">
                <a:latin typeface="+mj-lt"/>
                <a:ea typeface="Amazon Ember" panose="020B0603020204020204" pitchFamily="34" charset="0"/>
                <a:cs typeface="Amazon Ember" panose="020B0603020204020204" pitchFamily="34" charset="0"/>
              </a:rPr>
              <a:t>Capacidade total consumida = 200 </a:t>
            </a:r>
            <a:r>
              <a:rPr lang="pt-BR" dirty="0" err="1">
                <a:latin typeface="+mj-lt"/>
                <a:ea typeface="Amazon Ember" panose="020B0603020204020204" pitchFamily="34" charset="0"/>
                <a:cs typeface="Amazon Ember" panose="020B0603020204020204" pitchFamily="34" charset="0"/>
              </a:rPr>
              <a:t>WCUs</a:t>
            </a:r>
            <a:endParaRPr lang="pt-BR" dirty="0">
              <a:latin typeface="+mj-lt"/>
              <a:ea typeface="Amazon Ember" panose="020B0603020204020204" pitchFamily="34" charset="0"/>
              <a:cs typeface="Amazon Ember" panose="020B0603020204020204" pitchFamily="34" charset="0"/>
            </a:endParaRPr>
          </a:p>
        </p:txBody>
      </p:sp>
      <p:grpSp>
        <p:nvGrpSpPr>
          <p:cNvPr id="8" name="Group 7" descr="The example dynamodb table is provisioned with 400 WCUs evenly shared across four partitions, so that each partition can sustain up to 100 WCUs per second. ">
            <a:extLst>
              <a:ext uri="{FF2B5EF4-FFF2-40B4-BE49-F238E27FC236}">
                <a16:creationId xmlns:a16="http://schemas.microsoft.com/office/drawing/2014/main" id="{916651DD-CF08-40E5-9288-F9434F62717C}"/>
              </a:ext>
            </a:extLst>
          </p:cNvPr>
          <p:cNvGrpSpPr/>
          <p:nvPr/>
        </p:nvGrpSpPr>
        <p:grpSpPr>
          <a:xfrm>
            <a:off x="210262" y="2719344"/>
            <a:ext cx="9523453" cy="3624034"/>
            <a:chOff x="210262" y="2719344"/>
            <a:chExt cx="9523453" cy="3624034"/>
          </a:xfrm>
        </p:grpSpPr>
        <p:grpSp>
          <p:nvGrpSpPr>
            <p:cNvPr id="24" name="Group 23">
              <a:extLst>
                <a:ext uri="{FF2B5EF4-FFF2-40B4-BE49-F238E27FC236}">
                  <a16:creationId xmlns:a16="http://schemas.microsoft.com/office/drawing/2014/main" id="{4A40CE1C-6162-9C40-9EBB-0A167161AC37}"/>
                </a:ext>
              </a:extLst>
            </p:cNvPr>
            <p:cNvGrpSpPr/>
            <p:nvPr/>
          </p:nvGrpSpPr>
          <p:grpSpPr>
            <a:xfrm>
              <a:off x="3306494" y="2871173"/>
              <a:ext cx="1457794" cy="3472205"/>
              <a:chOff x="491330" y="2973392"/>
              <a:chExt cx="2039654" cy="3472205"/>
            </a:xfrm>
          </p:grpSpPr>
          <p:sp>
            <p:nvSpPr>
              <p:cNvPr id="6" name="Rectangle 5">
                <a:extLst>
                  <a:ext uri="{FF2B5EF4-FFF2-40B4-BE49-F238E27FC236}">
                    <a16:creationId xmlns:a16="http://schemas.microsoft.com/office/drawing/2014/main" id="{AC230C61-3B64-5341-BBAB-C9FFBAAC729B}"/>
                  </a:ext>
                </a:extLst>
              </p:cNvPr>
              <p:cNvSpPr/>
              <p:nvPr/>
            </p:nvSpPr>
            <p:spPr>
              <a:xfrm>
                <a:off x="837390" y="2973392"/>
                <a:ext cx="1347536" cy="2935705"/>
              </a:xfrm>
              <a:prstGeom prst="rect">
                <a:avLst/>
              </a:prstGeom>
              <a:solidFill>
                <a:schemeClr val="bg1"/>
              </a:solidFill>
              <a:ln w="12700">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sz="16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9" name="Rectangle 8">
                <a:extLst>
                  <a:ext uri="{FF2B5EF4-FFF2-40B4-BE49-F238E27FC236}">
                    <a16:creationId xmlns:a16="http://schemas.microsoft.com/office/drawing/2014/main" id="{EC433E49-C600-9048-B9F8-61B1667B4181}"/>
                  </a:ext>
                </a:extLst>
              </p:cNvPr>
              <p:cNvSpPr/>
              <p:nvPr/>
            </p:nvSpPr>
            <p:spPr>
              <a:xfrm>
                <a:off x="837390" y="4369055"/>
                <a:ext cx="1347536" cy="1540041"/>
              </a:xfrm>
              <a:prstGeom prst="rect">
                <a:avLst/>
              </a:prstGeom>
              <a:gradFill flip="none" rotWithShape="1">
                <a:gsLst>
                  <a:gs pos="0">
                    <a:schemeClr val="accent2"/>
                  </a:gs>
                  <a:gs pos="50000">
                    <a:schemeClr val="accent2">
                      <a:lumMod val="60000"/>
                      <a:lumOff val="40000"/>
                    </a:schemeClr>
                  </a:gs>
                  <a:gs pos="100000">
                    <a:schemeClr val="accent2"/>
                  </a:gs>
                </a:gsLst>
                <a:lin ang="0" scaled="1"/>
                <a:tileRect/>
              </a:gradFill>
              <a:ln w="12700">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sz="16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7" name="TextBox 16">
                <a:extLst>
                  <a:ext uri="{FF2B5EF4-FFF2-40B4-BE49-F238E27FC236}">
                    <a16:creationId xmlns:a16="http://schemas.microsoft.com/office/drawing/2014/main" id="{8D745E70-E144-E246-8076-71848ED28A4C}"/>
                  </a:ext>
                </a:extLst>
              </p:cNvPr>
              <p:cNvSpPr txBox="1"/>
              <p:nvPr/>
            </p:nvSpPr>
            <p:spPr>
              <a:xfrm>
                <a:off x="491330" y="6107043"/>
                <a:ext cx="2039654" cy="338554"/>
              </a:xfrm>
              <a:prstGeom prst="rect">
                <a:avLst/>
              </a:prstGeom>
              <a:noFill/>
            </p:spPr>
            <p:txBody>
              <a:bodyPr wrap="square" rtlCol="0">
                <a:spAutoFit/>
              </a:bodyPr>
              <a:lstStyle/>
              <a:p>
                <a:pPr algn="ctr" rtl="0"/>
                <a:r>
                  <a:rPr lang="pt-BR" sz="1600">
                    <a:latin typeface="Amazon Ember" panose="020B0603020204020204" pitchFamily="34" charset="0"/>
                    <a:ea typeface="Amazon Ember" panose="020B0603020204020204" pitchFamily="34" charset="0"/>
                    <a:cs typeface="Amazon Ember" panose="020B0603020204020204" pitchFamily="34" charset="0"/>
                  </a:rPr>
                  <a:t>Partição 1</a:t>
                </a:r>
              </a:p>
            </p:txBody>
          </p:sp>
        </p:grpSp>
        <p:grpSp>
          <p:nvGrpSpPr>
            <p:cNvPr id="26" name="Group 25">
              <a:extLst>
                <a:ext uri="{FF2B5EF4-FFF2-40B4-BE49-F238E27FC236}">
                  <a16:creationId xmlns:a16="http://schemas.microsoft.com/office/drawing/2014/main" id="{9631D50B-15C9-554B-8439-BEA9DB377C8F}"/>
                </a:ext>
              </a:extLst>
            </p:cNvPr>
            <p:cNvGrpSpPr/>
            <p:nvPr/>
          </p:nvGrpSpPr>
          <p:grpSpPr>
            <a:xfrm>
              <a:off x="4934326" y="2871173"/>
              <a:ext cx="1467895" cy="3472205"/>
              <a:chOff x="3415639" y="2973392"/>
              <a:chExt cx="2053787" cy="3472205"/>
            </a:xfrm>
          </p:grpSpPr>
          <p:sp>
            <p:nvSpPr>
              <p:cNvPr id="10" name="Rectangle 9">
                <a:extLst>
                  <a:ext uri="{FF2B5EF4-FFF2-40B4-BE49-F238E27FC236}">
                    <a16:creationId xmlns:a16="http://schemas.microsoft.com/office/drawing/2014/main" id="{25D8F45C-AF4C-9A40-B9E9-D3C0A284788F}"/>
                  </a:ext>
                </a:extLst>
              </p:cNvPr>
              <p:cNvSpPr/>
              <p:nvPr/>
            </p:nvSpPr>
            <p:spPr>
              <a:xfrm>
                <a:off x="3768765" y="2973392"/>
                <a:ext cx="1347536" cy="2935705"/>
              </a:xfrm>
              <a:prstGeom prst="rect">
                <a:avLst/>
              </a:prstGeom>
              <a:solidFill>
                <a:schemeClr val="bg1"/>
              </a:solidFill>
              <a:ln w="12700">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sz="16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1" name="Rectangle 10">
                <a:extLst>
                  <a:ext uri="{FF2B5EF4-FFF2-40B4-BE49-F238E27FC236}">
                    <a16:creationId xmlns:a16="http://schemas.microsoft.com/office/drawing/2014/main" id="{2D0E79C4-39FA-0643-8016-3AAC1A593A58}"/>
                  </a:ext>
                </a:extLst>
              </p:cNvPr>
              <p:cNvSpPr/>
              <p:nvPr/>
            </p:nvSpPr>
            <p:spPr>
              <a:xfrm>
                <a:off x="3768765" y="4369055"/>
                <a:ext cx="1347536" cy="1540041"/>
              </a:xfrm>
              <a:prstGeom prst="rect">
                <a:avLst/>
              </a:prstGeom>
              <a:gradFill flip="none" rotWithShape="1">
                <a:gsLst>
                  <a:gs pos="0">
                    <a:schemeClr val="accent2"/>
                  </a:gs>
                  <a:gs pos="50000">
                    <a:schemeClr val="accent2">
                      <a:lumMod val="60000"/>
                      <a:lumOff val="40000"/>
                    </a:schemeClr>
                  </a:gs>
                  <a:gs pos="100000">
                    <a:schemeClr val="accent2"/>
                  </a:gs>
                </a:gsLst>
                <a:lin ang="0" scaled="1"/>
                <a:tileRect/>
              </a:gradFill>
              <a:ln w="12700">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sz="16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8" name="TextBox 17">
                <a:extLst>
                  <a:ext uri="{FF2B5EF4-FFF2-40B4-BE49-F238E27FC236}">
                    <a16:creationId xmlns:a16="http://schemas.microsoft.com/office/drawing/2014/main" id="{1DB698DA-2A6D-C847-AE9A-64CB8E8D0CD9}"/>
                  </a:ext>
                </a:extLst>
              </p:cNvPr>
              <p:cNvSpPr txBox="1"/>
              <p:nvPr/>
            </p:nvSpPr>
            <p:spPr>
              <a:xfrm>
                <a:off x="3415639" y="6107043"/>
                <a:ext cx="2053787" cy="338554"/>
              </a:xfrm>
              <a:prstGeom prst="rect">
                <a:avLst/>
              </a:prstGeom>
              <a:noFill/>
            </p:spPr>
            <p:txBody>
              <a:bodyPr wrap="square" rtlCol="0">
                <a:spAutoFit/>
              </a:bodyPr>
              <a:lstStyle/>
              <a:p>
                <a:pPr algn="ctr" rtl="0"/>
                <a:r>
                  <a:rPr lang="pt-BR" sz="1600">
                    <a:latin typeface="Amazon Ember" panose="020B0603020204020204" pitchFamily="34" charset="0"/>
                    <a:ea typeface="Amazon Ember" panose="020B0603020204020204" pitchFamily="34" charset="0"/>
                    <a:cs typeface="Amazon Ember" panose="020B0603020204020204" pitchFamily="34" charset="0"/>
                  </a:rPr>
                  <a:t>Partição 2</a:t>
                </a:r>
              </a:p>
            </p:txBody>
          </p:sp>
        </p:grpSp>
        <p:grpSp>
          <p:nvGrpSpPr>
            <p:cNvPr id="5" name="Group 4">
              <a:extLst>
                <a:ext uri="{FF2B5EF4-FFF2-40B4-BE49-F238E27FC236}">
                  <a16:creationId xmlns:a16="http://schemas.microsoft.com/office/drawing/2014/main" id="{D53BEFE1-F5EB-40C3-B502-8F09B27AFDA4}"/>
                </a:ext>
              </a:extLst>
            </p:cNvPr>
            <p:cNvGrpSpPr/>
            <p:nvPr/>
          </p:nvGrpSpPr>
          <p:grpSpPr>
            <a:xfrm>
              <a:off x="6572257" y="2878619"/>
              <a:ext cx="1381744" cy="3464759"/>
              <a:chOff x="6572257" y="2878619"/>
              <a:chExt cx="1381744" cy="3464759"/>
            </a:xfrm>
          </p:grpSpPr>
          <p:grpSp>
            <p:nvGrpSpPr>
              <p:cNvPr id="21" name="Group 20">
                <a:extLst>
                  <a:ext uri="{FF2B5EF4-FFF2-40B4-BE49-F238E27FC236}">
                    <a16:creationId xmlns:a16="http://schemas.microsoft.com/office/drawing/2014/main" id="{68F29443-B4B8-43D5-9A20-CADE4DB94252}"/>
                  </a:ext>
                </a:extLst>
              </p:cNvPr>
              <p:cNvGrpSpPr/>
              <p:nvPr/>
            </p:nvGrpSpPr>
            <p:grpSpPr>
              <a:xfrm>
                <a:off x="6781570" y="2878619"/>
                <a:ext cx="963119" cy="2935705"/>
                <a:chOff x="6781570" y="2878619"/>
                <a:chExt cx="963119" cy="2935705"/>
              </a:xfrm>
            </p:grpSpPr>
            <p:sp>
              <p:nvSpPr>
                <p:cNvPr id="12" name="Rectangle 11">
                  <a:extLst>
                    <a:ext uri="{FF2B5EF4-FFF2-40B4-BE49-F238E27FC236}">
                      <a16:creationId xmlns:a16="http://schemas.microsoft.com/office/drawing/2014/main" id="{74B7B74E-F113-F048-A0CD-A217264F06B7}"/>
                    </a:ext>
                  </a:extLst>
                </p:cNvPr>
                <p:cNvSpPr/>
                <p:nvPr/>
              </p:nvSpPr>
              <p:spPr>
                <a:xfrm>
                  <a:off x="6781570" y="2878619"/>
                  <a:ext cx="963119" cy="2935705"/>
                </a:xfrm>
                <a:prstGeom prst="rect">
                  <a:avLst/>
                </a:prstGeom>
                <a:solidFill>
                  <a:schemeClr val="bg1"/>
                </a:solidFill>
                <a:ln w="12700">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sz="16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3" name="Rectangle 12">
                  <a:extLst>
                    <a:ext uri="{FF2B5EF4-FFF2-40B4-BE49-F238E27FC236}">
                      <a16:creationId xmlns:a16="http://schemas.microsoft.com/office/drawing/2014/main" id="{4E644BED-435D-A44F-AD3B-CE41E7A07A27}"/>
                    </a:ext>
                  </a:extLst>
                </p:cNvPr>
                <p:cNvSpPr/>
                <p:nvPr/>
              </p:nvSpPr>
              <p:spPr>
                <a:xfrm>
                  <a:off x="6781570" y="4274282"/>
                  <a:ext cx="963119" cy="1540041"/>
                </a:xfrm>
                <a:prstGeom prst="rect">
                  <a:avLst/>
                </a:prstGeom>
                <a:gradFill flip="none" rotWithShape="1">
                  <a:gsLst>
                    <a:gs pos="0">
                      <a:schemeClr val="accent2"/>
                    </a:gs>
                    <a:gs pos="50000">
                      <a:schemeClr val="accent2">
                        <a:lumMod val="60000"/>
                        <a:lumOff val="40000"/>
                      </a:schemeClr>
                    </a:gs>
                    <a:gs pos="100000">
                      <a:schemeClr val="accent2"/>
                    </a:gs>
                  </a:gsLst>
                  <a:lin ang="0" scaled="1"/>
                  <a:tileRect/>
                </a:gradFill>
                <a:ln w="12700">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sz="1600" dirty="0">
                    <a:latin typeface="Amazon Ember" panose="020B0603020204020204" pitchFamily="34" charset="0"/>
                    <a:ea typeface="Amazon Ember" panose="020B0603020204020204" pitchFamily="34" charset="0"/>
                    <a:cs typeface="Amazon Ember" panose="020B0603020204020204" pitchFamily="34" charset="0"/>
                  </a:endParaRPr>
                </a:p>
              </p:txBody>
            </p:sp>
          </p:grpSp>
          <p:sp>
            <p:nvSpPr>
              <p:cNvPr id="19" name="TextBox 18">
                <a:extLst>
                  <a:ext uri="{FF2B5EF4-FFF2-40B4-BE49-F238E27FC236}">
                    <a16:creationId xmlns:a16="http://schemas.microsoft.com/office/drawing/2014/main" id="{35D1E8F9-2AD6-9549-A2F5-B59B203B2FBA}"/>
                  </a:ext>
                </a:extLst>
              </p:cNvPr>
              <p:cNvSpPr txBox="1"/>
              <p:nvPr/>
            </p:nvSpPr>
            <p:spPr>
              <a:xfrm>
                <a:off x="6572257" y="6004824"/>
                <a:ext cx="1381744" cy="338554"/>
              </a:xfrm>
              <a:prstGeom prst="rect">
                <a:avLst/>
              </a:prstGeom>
              <a:noFill/>
            </p:spPr>
            <p:txBody>
              <a:bodyPr wrap="square" rtlCol="0">
                <a:spAutoFit/>
              </a:bodyPr>
              <a:lstStyle/>
              <a:p>
                <a:pPr algn="ctr" rtl="0"/>
                <a:r>
                  <a:rPr lang="pt-BR" sz="1600">
                    <a:latin typeface="Amazon Ember" panose="020B0603020204020204" pitchFamily="34" charset="0"/>
                    <a:ea typeface="Amazon Ember" panose="020B0603020204020204" pitchFamily="34" charset="0"/>
                    <a:cs typeface="Amazon Ember" panose="020B0603020204020204" pitchFamily="34" charset="0"/>
                  </a:rPr>
                  <a:t>Partição 3</a:t>
                </a:r>
              </a:p>
            </p:txBody>
          </p:sp>
        </p:grpSp>
        <p:grpSp>
          <p:nvGrpSpPr>
            <p:cNvPr id="7" name="Group 6">
              <a:extLst>
                <a:ext uri="{FF2B5EF4-FFF2-40B4-BE49-F238E27FC236}">
                  <a16:creationId xmlns:a16="http://schemas.microsoft.com/office/drawing/2014/main" id="{C82A5E26-96C3-4CA7-B3EF-38BA1132AFCE}"/>
                </a:ext>
              </a:extLst>
            </p:cNvPr>
            <p:cNvGrpSpPr/>
            <p:nvPr/>
          </p:nvGrpSpPr>
          <p:grpSpPr>
            <a:xfrm>
              <a:off x="8124040" y="2878619"/>
              <a:ext cx="1609675" cy="3463248"/>
              <a:chOff x="8124040" y="2878619"/>
              <a:chExt cx="1609675" cy="3463248"/>
            </a:xfrm>
          </p:grpSpPr>
          <p:grpSp>
            <p:nvGrpSpPr>
              <p:cNvPr id="22" name="Group 21">
                <a:extLst>
                  <a:ext uri="{FF2B5EF4-FFF2-40B4-BE49-F238E27FC236}">
                    <a16:creationId xmlns:a16="http://schemas.microsoft.com/office/drawing/2014/main" id="{DF700B26-277C-4D1F-AED2-5391F1A6D4D1}"/>
                  </a:ext>
                </a:extLst>
              </p:cNvPr>
              <p:cNvGrpSpPr/>
              <p:nvPr/>
            </p:nvGrpSpPr>
            <p:grpSpPr>
              <a:xfrm>
                <a:off x="8447318" y="2878619"/>
                <a:ext cx="963119" cy="2935705"/>
                <a:chOff x="8447318" y="2878619"/>
                <a:chExt cx="963119" cy="2935705"/>
              </a:xfrm>
            </p:grpSpPr>
            <p:sp>
              <p:nvSpPr>
                <p:cNvPr id="14" name="Rectangle 13">
                  <a:extLst>
                    <a:ext uri="{FF2B5EF4-FFF2-40B4-BE49-F238E27FC236}">
                      <a16:creationId xmlns:a16="http://schemas.microsoft.com/office/drawing/2014/main" id="{624B0C56-F062-7B41-B1D2-77F778D9383A}"/>
                    </a:ext>
                  </a:extLst>
                </p:cNvPr>
                <p:cNvSpPr/>
                <p:nvPr/>
              </p:nvSpPr>
              <p:spPr>
                <a:xfrm>
                  <a:off x="8447318" y="2878619"/>
                  <a:ext cx="963119" cy="2935705"/>
                </a:xfrm>
                <a:prstGeom prst="rect">
                  <a:avLst/>
                </a:prstGeom>
                <a:solidFill>
                  <a:schemeClr val="bg1"/>
                </a:solidFill>
                <a:ln w="12700">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sz="16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5" name="Rectangle 14">
                  <a:extLst>
                    <a:ext uri="{FF2B5EF4-FFF2-40B4-BE49-F238E27FC236}">
                      <a16:creationId xmlns:a16="http://schemas.microsoft.com/office/drawing/2014/main" id="{5727C305-CBC3-5946-872D-AB173D2D2D0E}"/>
                    </a:ext>
                  </a:extLst>
                </p:cNvPr>
                <p:cNvSpPr/>
                <p:nvPr/>
              </p:nvSpPr>
              <p:spPr>
                <a:xfrm>
                  <a:off x="8447318" y="4281729"/>
                  <a:ext cx="963119" cy="1532594"/>
                </a:xfrm>
                <a:prstGeom prst="rect">
                  <a:avLst/>
                </a:prstGeom>
                <a:gradFill flip="none" rotWithShape="1">
                  <a:gsLst>
                    <a:gs pos="0">
                      <a:schemeClr val="accent2"/>
                    </a:gs>
                    <a:gs pos="50000">
                      <a:schemeClr val="accent2">
                        <a:lumMod val="60000"/>
                        <a:lumOff val="40000"/>
                      </a:schemeClr>
                    </a:gs>
                    <a:gs pos="100000">
                      <a:schemeClr val="accent2"/>
                    </a:gs>
                  </a:gsLst>
                  <a:lin ang="0" scaled="1"/>
                  <a:tileRect/>
                </a:gradFill>
                <a:ln w="12700">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sz="1600" dirty="0">
                    <a:latin typeface="Amazon Ember" panose="020B0603020204020204" pitchFamily="34" charset="0"/>
                    <a:ea typeface="Amazon Ember" panose="020B0603020204020204" pitchFamily="34" charset="0"/>
                    <a:cs typeface="Amazon Ember" panose="020B0603020204020204" pitchFamily="34" charset="0"/>
                  </a:endParaRPr>
                </a:p>
              </p:txBody>
            </p:sp>
          </p:grpSp>
          <p:sp>
            <p:nvSpPr>
              <p:cNvPr id="20" name="TextBox 19">
                <a:extLst>
                  <a:ext uri="{FF2B5EF4-FFF2-40B4-BE49-F238E27FC236}">
                    <a16:creationId xmlns:a16="http://schemas.microsoft.com/office/drawing/2014/main" id="{3DAB9206-4C95-D448-A271-39C08D5E2014}"/>
                  </a:ext>
                </a:extLst>
              </p:cNvPr>
              <p:cNvSpPr txBox="1"/>
              <p:nvPr/>
            </p:nvSpPr>
            <p:spPr>
              <a:xfrm>
                <a:off x="8124040" y="6003313"/>
                <a:ext cx="1609675" cy="338554"/>
              </a:xfrm>
              <a:prstGeom prst="rect">
                <a:avLst/>
              </a:prstGeom>
              <a:noFill/>
            </p:spPr>
            <p:txBody>
              <a:bodyPr wrap="square" rtlCol="0">
                <a:spAutoFit/>
              </a:bodyPr>
              <a:lstStyle/>
              <a:p>
                <a:pPr algn="ctr" rtl="0"/>
                <a:r>
                  <a:rPr lang="pt-BR" sz="1600">
                    <a:latin typeface="Amazon Ember" panose="020B0603020204020204" pitchFamily="34" charset="0"/>
                    <a:ea typeface="Amazon Ember" panose="020B0603020204020204" pitchFamily="34" charset="0"/>
                    <a:cs typeface="Amazon Ember" panose="020B0603020204020204" pitchFamily="34" charset="0"/>
                  </a:rPr>
                  <a:t>Partição 4</a:t>
                </a:r>
              </a:p>
            </p:txBody>
          </p:sp>
        </p:grpSp>
        <p:cxnSp>
          <p:nvCxnSpPr>
            <p:cNvPr id="36" name="Straight Arrow Connector 35">
              <a:extLst>
                <a:ext uri="{FF2B5EF4-FFF2-40B4-BE49-F238E27FC236}">
                  <a16:creationId xmlns:a16="http://schemas.microsoft.com/office/drawing/2014/main" id="{9B01F5A2-6344-4C46-A2AE-A4157BCD0007}"/>
                </a:ext>
                <a:ext uri="{C183D7F6-B498-43B3-948B-1728B52AA6E4}">
                  <adec:decorative xmlns:adec="http://schemas.microsoft.com/office/drawing/2017/decorative" xmlns="" val="0"/>
                </a:ext>
              </a:extLst>
            </p:cNvPr>
            <p:cNvCxnSpPr/>
            <p:nvPr/>
          </p:nvCxnSpPr>
          <p:spPr>
            <a:xfrm flipV="1">
              <a:off x="2741643" y="2871172"/>
              <a:ext cx="772112" cy="7447"/>
            </a:xfrm>
            <a:prstGeom prst="straightConnector1">
              <a:avLst/>
            </a:prstGeom>
            <a:ln w="254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4A9CEE06-F66E-704F-80B3-21C3E6631D39}"/>
                </a:ext>
                <a:ext uri="{C183D7F6-B498-43B3-948B-1728B52AA6E4}">
                  <adec:decorative xmlns:adec="http://schemas.microsoft.com/office/drawing/2017/decorative" xmlns="" val="0"/>
                </a:ext>
              </a:extLst>
            </p:cNvPr>
            <p:cNvCxnSpPr/>
            <p:nvPr/>
          </p:nvCxnSpPr>
          <p:spPr>
            <a:xfrm flipV="1">
              <a:off x="2741643" y="4259388"/>
              <a:ext cx="772112" cy="7447"/>
            </a:xfrm>
            <a:prstGeom prst="straightConnector1">
              <a:avLst/>
            </a:prstGeom>
            <a:ln w="254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623B6A1D-2139-4DD2-A7C9-7E14E70B5EB9}"/>
                </a:ext>
              </a:extLst>
            </p:cNvPr>
            <p:cNvSpPr txBox="1"/>
            <p:nvPr/>
          </p:nvSpPr>
          <p:spPr>
            <a:xfrm>
              <a:off x="210262" y="2719344"/>
              <a:ext cx="2534668" cy="338554"/>
            </a:xfrm>
            <a:prstGeom prst="rect">
              <a:avLst/>
            </a:prstGeom>
            <a:noFill/>
          </p:spPr>
          <p:txBody>
            <a:bodyPr wrap="none" rtlCol="0">
              <a:spAutoFit/>
            </a:bodyPr>
            <a:lstStyle/>
            <a:p>
              <a:pPr rtl="0"/>
              <a:r>
                <a:rPr lang="pt-BR" sz="1600">
                  <a:latin typeface="Amazon Ember" panose="020B0603020204020204" pitchFamily="34" charset="0"/>
                  <a:ea typeface="Amazon Ember" panose="020B0603020204020204" pitchFamily="34" charset="0"/>
                  <a:cs typeface="Amazon Ember" panose="020B0603020204020204" pitchFamily="34" charset="0"/>
                </a:rPr>
                <a:t>Provisionadas: 100 WCUs</a:t>
              </a:r>
            </a:p>
          </p:txBody>
        </p:sp>
        <p:sp>
          <p:nvSpPr>
            <p:cNvPr id="29" name="TextBox 28">
              <a:extLst>
                <a:ext uri="{FF2B5EF4-FFF2-40B4-BE49-F238E27FC236}">
                  <a16:creationId xmlns:a16="http://schemas.microsoft.com/office/drawing/2014/main" id="{DC3DE519-FCEA-435E-8F98-B1083125E972}"/>
                </a:ext>
              </a:extLst>
            </p:cNvPr>
            <p:cNvSpPr txBox="1"/>
            <p:nvPr/>
          </p:nvSpPr>
          <p:spPr>
            <a:xfrm>
              <a:off x="460330" y="4089775"/>
              <a:ext cx="2257349" cy="338554"/>
            </a:xfrm>
            <a:prstGeom prst="rect">
              <a:avLst/>
            </a:prstGeom>
            <a:noFill/>
          </p:spPr>
          <p:txBody>
            <a:bodyPr wrap="none" rtlCol="0">
              <a:spAutoFit/>
            </a:bodyPr>
            <a:lstStyle/>
            <a:p>
              <a:pPr rtl="0"/>
              <a:r>
                <a:rPr lang="pt-BR" sz="1600" dirty="0">
                  <a:latin typeface="Amazon Ember" panose="020B0603020204020204" pitchFamily="34" charset="0"/>
                  <a:ea typeface="Amazon Ember" panose="020B0603020204020204" pitchFamily="34" charset="0"/>
                  <a:cs typeface="Amazon Ember" panose="020B0603020204020204" pitchFamily="34" charset="0"/>
                </a:rPr>
                <a:t>Consumidas: 50 </a:t>
              </a:r>
              <a:r>
                <a:rPr lang="pt-BR" sz="1600" dirty="0" err="1">
                  <a:latin typeface="Amazon Ember" panose="020B0603020204020204" pitchFamily="34" charset="0"/>
                  <a:ea typeface="Amazon Ember" panose="020B0603020204020204" pitchFamily="34" charset="0"/>
                  <a:cs typeface="Amazon Ember" panose="020B0603020204020204" pitchFamily="34" charset="0"/>
                </a:rPr>
                <a:t>WCUs</a:t>
              </a:r>
              <a:endParaRPr lang="pt-BR" sz="1600" dirty="0">
                <a:latin typeface="Amazon Ember" panose="020B0603020204020204" pitchFamily="34" charset="0"/>
                <a:ea typeface="Amazon Ember" panose="020B0603020204020204" pitchFamily="34" charset="0"/>
                <a:cs typeface="Amazon Ember" panose="020B0603020204020204" pitchFamily="34" charset="0"/>
              </a:endParaRPr>
            </a:p>
          </p:txBody>
        </p:sp>
      </p:grpSp>
    </p:spTree>
    <p:custDataLst>
      <p:tags r:id="rId1"/>
    </p:custDataLst>
    <p:extLst>
      <p:ext uri="{BB962C8B-B14F-4D97-AF65-F5344CB8AC3E}">
        <p14:creationId xmlns:p14="http://schemas.microsoft.com/office/powerpoint/2010/main" val="170216436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DD67E4-BDC1-B340-8993-E1E72418A01F}"/>
              </a:ext>
            </a:extLst>
          </p:cNvPr>
          <p:cNvSpPr>
            <a:spLocks noGrp="1"/>
          </p:cNvSpPr>
          <p:nvPr>
            <p:ph type="title"/>
          </p:nvPr>
        </p:nvSpPr>
        <p:spPr/>
        <p:txBody>
          <a:bodyPr rtlCol="0"/>
          <a:lstStyle/>
          <a:p>
            <a:pPr rtl="0"/>
            <a:r>
              <a:rPr lang="pt-BR"/>
              <a:t>Objetivos do módulo</a:t>
            </a:r>
          </a:p>
        </p:txBody>
      </p:sp>
      <p:sp>
        <p:nvSpPr>
          <p:cNvPr id="4" name="Content Placeholder 2">
            <a:extLst>
              <a:ext uri="{FF2B5EF4-FFF2-40B4-BE49-F238E27FC236}">
                <a16:creationId xmlns:a16="http://schemas.microsoft.com/office/drawing/2014/main" id="{AA03B58E-9CA1-F041-8923-2FE03FDDD563}"/>
              </a:ext>
            </a:extLst>
          </p:cNvPr>
          <p:cNvSpPr>
            <a:spLocks noGrp="1"/>
          </p:cNvSpPr>
          <p:nvPr>
            <p:ph idx="1"/>
          </p:nvPr>
        </p:nvSpPr>
        <p:spPr/>
        <p:txBody>
          <a:bodyPr rtlCol="0"/>
          <a:lstStyle/>
          <a:p>
            <a:pPr marL="0" indent="0" rtl="0">
              <a:buNone/>
            </a:pPr>
            <a:r>
              <a:rPr lang="pt-BR" dirty="0">
                <a:latin typeface="+mj-lt"/>
              </a:rPr>
              <a:t>Ao final deste módulo, você deverá ser capaz de:</a:t>
            </a:r>
          </a:p>
          <a:p>
            <a:pPr lvl="1" rtl="0"/>
            <a:r>
              <a:rPr lang="pt-BR" dirty="0">
                <a:latin typeface="+mj-lt"/>
              </a:rPr>
              <a:t>Usar o </a:t>
            </a:r>
            <a:r>
              <a:rPr lang="pt-BR" dirty="0" err="1">
                <a:latin typeface="+mj-lt"/>
              </a:rPr>
              <a:t>Amazon</a:t>
            </a:r>
            <a:r>
              <a:rPr lang="pt-BR" dirty="0">
                <a:latin typeface="+mj-lt"/>
              </a:rPr>
              <a:t> EC2 Auto </a:t>
            </a:r>
            <a:r>
              <a:rPr lang="pt-BR" dirty="0" err="1">
                <a:latin typeface="+mj-lt"/>
              </a:rPr>
              <a:t>Scaling</a:t>
            </a:r>
            <a:r>
              <a:rPr lang="pt-BR" dirty="0">
                <a:latin typeface="+mj-lt"/>
              </a:rPr>
              <a:t> dentro de uma arquitetura para </a:t>
            </a:r>
            <a:r>
              <a:rPr lang="pt-BR" dirty="0" smtClean="0">
                <a:latin typeface="+mj-lt"/>
              </a:rPr>
              <a:t/>
            </a:r>
            <a:br>
              <a:rPr lang="pt-BR" dirty="0" smtClean="0">
                <a:latin typeface="+mj-lt"/>
              </a:rPr>
            </a:br>
            <a:r>
              <a:rPr lang="pt-BR" dirty="0" smtClean="0">
                <a:latin typeface="+mj-lt"/>
              </a:rPr>
              <a:t>promover </a:t>
            </a:r>
            <a:r>
              <a:rPr lang="pt-BR" dirty="0">
                <a:latin typeface="+mj-lt"/>
              </a:rPr>
              <a:t>elasticidade</a:t>
            </a:r>
          </a:p>
          <a:p>
            <a:pPr lvl="1" rtl="0"/>
            <a:r>
              <a:rPr lang="pt-BR" dirty="0">
                <a:latin typeface="+mj-lt"/>
              </a:rPr>
              <a:t>Explicar como dimensionar seus recursos de banco de dados</a:t>
            </a:r>
          </a:p>
          <a:p>
            <a:pPr lvl="1" rtl="0"/>
            <a:r>
              <a:rPr lang="pt-BR" dirty="0">
                <a:latin typeface="+mj-lt"/>
              </a:rPr>
              <a:t>Implantar um </a:t>
            </a:r>
            <a:r>
              <a:rPr lang="pt-BR" dirty="0" err="1">
                <a:latin typeface="+mj-lt"/>
              </a:rPr>
              <a:t>Application</a:t>
            </a:r>
            <a:r>
              <a:rPr lang="pt-BR" dirty="0">
                <a:latin typeface="+mj-lt"/>
              </a:rPr>
              <a:t> </a:t>
            </a:r>
            <a:r>
              <a:rPr lang="pt-BR" dirty="0" err="1">
                <a:latin typeface="+mj-lt"/>
              </a:rPr>
              <a:t>Load</a:t>
            </a:r>
            <a:r>
              <a:rPr lang="pt-BR" dirty="0">
                <a:latin typeface="+mj-lt"/>
              </a:rPr>
              <a:t> </a:t>
            </a:r>
            <a:r>
              <a:rPr lang="pt-BR" dirty="0" err="1">
                <a:latin typeface="+mj-lt"/>
              </a:rPr>
              <a:t>Balancer</a:t>
            </a:r>
            <a:r>
              <a:rPr lang="pt-BR" dirty="0">
                <a:latin typeface="+mj-lt"/>
              </a:rPr>
              <a:t> para criar um ambiente </a:t>
            </a:r>
            <a:r>
              <a:rPr lang="pt-BR" dirty="0" smtClean="0">
                <a:latin typeface="+mj-lt"/>
              </a:rPr>
              <a:t/>
            </a:r>
            <a:br>
              <a:rPr lang="pt-BR" dirty="0" smtClean="0">
                <a:latin typeface="+mj-lt"/>
              </a:rPr>
            </a:br>
            <a:r>
              <a:rPr lang="pt-BR" dirty="0" smtClean="0">
                <a:latin typeface="+mj-lt"/>
              </a:rPr>
              <a:t>altamente </a:t>
            </a:r>
            <a:r>
              <a:rPr lang="pt-BR" dirty="0">
                <a:latin typeface="+mj-lt"/>
              </a:rPr>
              <a:t>disponível</a:t>
            </a:r>
          </a:p>
          <a:p>
            <a:pPr lvl="1" rtl="0"/>
            <a:r>
              <a:rPr lang="pt-BR" dirty="0">
                <a:latin typeface="+mj-lt"/>
              </a:rPr>
              <a:t>Usar o </a:t>
            </a:r>
            <a:r>
              <a:rPr lang="pt-BR" dirty="0" err="1">
                <a:latin typeface="+mj-lt"/>
              </a:rPr>
              <a:t>Amazon</a:t>
            </a:r>
            <a:r>
              <a:rPr lang="pt-BR" dirty="0">
                <a:latin typeface="+mj-lt"/>
              </a:rPr>
              <a:t> </a:t>
            </a:r>
            <a:r>
              <a:rPr lang="pt-BR" dirty="0" err="1">
                <a:latin typeface="+mj-lt"/>
              </a:rPr>
              <a:t>Route</a:t>
            </a:r>
            <a:r>
              <a:rPr lang="pt-BR" dirty="0">
                <a:latin typeface="+mj-lt"/>
              </a:rPr>
              <a:t> 53 para </a:t>
            </a:r>
            <a:r>
              <a:rPr lang="pt-BR" dirty="0" err="1">
                <a:latin typeface="+mj-lt"/>
              </a:rPr>
              <a:t>failover</a:t>
            </a:r>
            <a:r>
              <a:rPr lang="pt-BR" dirty="0">
                <a:latin typeface="+mj-lt"/>
              </a:rPr>
              <a:t> de Domain </a:t>
            </a:r>
            <a:r>
              <a:rPr lang="pt-BR" dirty="0" err="1">
                <a:latin typeface="+mj-lt"/>
              </a:rPr>
              <a:t>Name</a:t>
            </a:r>
            <a:r>
              <a:rPr lang="pt-BR" dirty="0">
                <a:latin typeface="+mj-lt"/>
              </a:rPr>
              <a:t> System (DNS)</a:t>
            </a:r>
          </a:p>
          <a:p>
            <a:pPr lvl="1" rtl="0"/>
            <a:r>
              <a:rPr lang="pt-BR" dirty="0">
                <a:latin typeface="+mj-lt"/>
              </a:rPr>
              <a:t>Criar um ambiente altamente disponível</a:t>
            </a:r>
          </a:p>
          <a:p>
            <a:pPr lvl="1" rtl="0"/>
            <a:r>
              <a:rPr lang="pt-BR" dirty="0">
                <a:latin typeface="+mj-lt"/>
              </a:rPr>
              <a:t>Projetar arquiteturas que usam o </a:t>
            </a:r>
            <a:r>
              <a:rPr lang="pt-BR" dirty="0" err="1">
                <a:latin typeface="+mj-lt"/>
              </a:rPr>
              <a:t>Amazon</a:t>
            </a:r>
            <a:r>
              <a:rPr lang="pt-BR" dirty="0">
                <a:latin typeface="+mj-lt"/>
              </a:rPr>
              <a:t> CloudWatch para monitorar recursos e reagir de acordo</a:t>
            </a:r>
          </a:p>
        </p:txBody>
      </p:sp>
    </p:spTree>
    <p:custDataLst>
      <p:tags r:id="rId1"/>
    </p:custDataLst>
    <p:extLst>
      <p:ext uri="{BB962C8B-B14F-4D97-AF65-F5344CB8AC3E}">
        <p14:creationId xmlns:p14="http://schemas.microsoft.com/office/powerpoint/2010/main" val="39624740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1F805B-95AF-A14E-A22E-74A12EBC35E0}"/>
              </a:ext>
            </a:extLst>
          </p:cNvPr>
          <p:cNvSpPr>
            <a:spLocks noGrp="1"/>
          </p:cNvSpPr>
          <p:nvPr>
            <p:ph type="title"/>
          </p:nvPr>
        </p:nvSpPr>
        <p:spPr/>
        <p:txBody>
          <a:bodyPr rtlCol="0"/>
          <a:lstStyle/>
          <a:p>
            <a:pPr rtl="0"/>
            <a:r>
              <a:rPr lang="pt-BR" sz="3600"/>
              <a:t>Exemplo de capacidade adaptável (2 de 3)</a:t>
            </a:r>
          </a:p>
        </p:txBody>
      </p:sp>
      <p:sp>
        <p:nvSpPr>
          <p:cNvPr id="23" name="TextBox 22">
            <a:extLst>
              <a:ext uri="{FF2B5EF4-FFF2-40B4-BE49-F238E27FC236}">
                <a16:creationId xmlns:a16="http://schemas.microsoft.com/office/drawing/2014/main" id="{17CDF805-E506-2642-8F27-AC94F2F9E763}"/>
              </a:ext>
            </a:extLst>
          </p:cNvPr>
          <p:cNvSpPr txBox="1"/>
          <p:nvPr/>
        </p:nvSpPr>
        <p:spPr>
          <a:xfrm>
            <a:off x="343380" y="1509849"/>
            <a:ext cx="7262105" cy="923330"/>
          </a:xfrm>
          <a:prstGeom prst="rect">
            <a:avLst/>
          </a:prstGeom>
          <a:noFill/>
        </p:spPr>
        <p:txBody>
          <a:bodyPr wrap="square" rtlCol="0">
            <a:spAutoFit/>
          </a:bodyPr>
          <a:lstStyle/>
          <a:p>
            <a:pPr rtl="0"/>
            <a:r>
              <a:rPr lang="pt-BR" dirty="0">
                <a:latin typeface="Amazon Ember" panose="020B0603020204020204" pitchFamily="34" charset="0"/>
                <a:ea typeface="Amazon Ember" panose="020B0603020204020204" pitchFamily="34" charset="0"/>
                <a:cs typeface="Amazon Ember" panose="020B0603020204020204" pitchFamily="34" charset="0"/>
              </a:rPr>
              <a:t>Tabela de exemplo com capacidade </a:t>
            </a:r>
            <a:r>
              <a:rPr lang="pt-BR"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adaptável</a:t>
            </a:r>
          </a:p>
          <a:p>
            <a:pPr rtl="0"/>
            <a:r>
              <a:rPr lang="pt-BR" dirty="0">
                <a:ea typeface="Amazon Ember" panose="020B0603020204020204" pitchFamily="34" charset="0"/>
                <a:cs typeface="Amazon Ember" panose="020B0603020204020204" pitchFamily="34" charset="0"/>
              </a:rPr>
              <a:t>Capacidade provisionada total = 400 </a:t>
            </a:r>
            <a:r>
              <a:rPr lang="pt-BR" dirty="0" err="1">
                <a:ea typeface="Amazon Ember" panose="020B0603020204020204" pitchFamily="34" charset="0"/>
                <a:cs typeface="Amazon Ember" panose="020B0603020204020204" pitchFamily="34" charset="0"/>
              </a:rPr>
              <a:t>WCUs</a:t>
            </a:r>
            <a:endParaRPr lang="pt-BR" dirty="0">
              <a:ea typeface="Amazon Ember" panose="020B0603020204020204" pitchFamily="34" charset="0"/>
              <a:cs typeface="Amazon Ember" panose="020B0603020204020204" pitchFamily="34" charset="0"/>
            </a:endParaRPr>
          </a:p>
          <a:p>
            <a:pPr rtl="0"/>
            <a:r>
              <a:rPr lang="pt-BR" dirty="0">
                <a:ea typeface="Amazon Ember" panose="020B0603020204020204" pitchFamily="34" charset="0"/>
                <a:cs typeface="Amazon Ember" panose="020B0603020204020204" pitchFamily="34" charset="0"/>
              </a:rPr>
              <a:t>Capacidade total consumida = 250 </a:t>
            </a:r>
            <a:r>
              <a:rPr lang="pt-BR" dirty="0" err="1">
                <a:ea typeface="Amazon Ember" panose="020B0603020204020204" pitchFamily="34" charset="0"/>
                <a:cs typeface="Amazon Ember" panose="020B0603020204020204" pitchFamily="34" charset="0"/>
              </a:rPr>
              <a:t>WCUs</a:t>
            </a:r>
            <a:endParaRPr lang="pt-BR" dirty="0">
              <a:ea typeface="Amazon Ember" panose="020B0603020204020204" pitchFamily="34" charset="0"/>
              <a:cs typeface="Amazon Ember" panose="020B0603020204020204" pitchFamily="34" charset="0"/>
            </a:endParaRPr>
          </a:p>
        </p:txBody>
      </p:sp>
      <p:grpSp>
        <p:nvGrpSpPr>
          <p:cNvPr id="6" name="Group 5" descr="three partitions each receive 50 WCUs per second. one partition receives 150 WCUs per second and throttles traffic over 100 WCUs per second.">
            <a:extLst>
              <a:ext uri="{FF2B5EF4-FFF2-40B4-BE49-F238E27FC236}">
                <a16:creationId xmlns:a16="http://schemas.microsoft.com/office/drawing/2014/main" id="{ECCEF8FA-C738-4399-9FA3-C8A649CB5EFE}"/>
              </a:ext>
            </a:extLst>
          </p:cNvPr>
          <p:cNvGrpSpPr/>
          <p:nvPr/>
        </p:nvGrpSpPr>
        <p:grpSpPr>
          <a:xfrm>
            <a:off x="210262" y="2719344"/>
            <a:ext cx="9523453" cy="3624034"/>
            <a:chOff x="210262" y="2719344"/>
            <a:chExt cx="9523453" cy="3624034"/>
          </a:xfrm>
        </p:grpSpPr>
        <p:grpSp>
          <p:nvGrpSpPr>
            <p:cNvPr id="25" name="Group 24">
              <a:extLst>
                <a:ext uri="{FF2B5EF4-FFF2-40B4-BE49-F238E27FC236}">
                  <a16:creationId xmlns:a16="http://schemas.microsoft.com/office/drawing/2014/main" id="{A950C821-077D-E54F-95B1-CCC97097689A}"/>
                </a:ext>
              </a:extLst>
            </p:cNvPr>
            <p:cNvGrpSpPr/>
            <p:nvPr/>
          </p:nvGrpSpPr>
          <p:grpSpPr>
            <a:xfrm>
              <a:off x="3306494" y="2871173"/>
              <a:ext cx="1457794" cy="3472205"/>
              <a:chOff x="491330" y="2973392"/>
              <a:chExt cx="2039654" cy="3472205"/>
            </a:xfrm>
          </p:grpSpPr>
          <p:sp>
            <p:nvSpPr>
              <p:cNvPr id="28" name="Rectangle 27">
                <a:extLst>
                  <a:ext uri="{FF2B5EF4-FFF2-40B4-BE49-F238E27FC236}">
                    <a16:creationId xmlns:a16="http://schemas.microsoft.com/office/drawing/2014/main" id="{BA861EA3-A990-8E44-A150-5E49E0A75EB1}"/>
                  </a:ext>
                </a:extLst>
              </p:cNvPr>
              <p:cNvSpPr/>
              <p:nvPr/>
            </p:nvSpPr>
            <p:spPr>
              <a:xfrm>
                <a:off x="837390" y="2973392"/>
                <a:ext cx="1347536" cy="2935705"/>
              </a:xfrm>
              <a:prstGeom prst="rect">
                <a:avLst/>
              </a:prstGeom>
              <a:solidFill>
                <a:schemeClr val="bg1"/>
              </a:solidFill>
              <a:ln w="12700">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sz="16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9" name="Rectangle 28">
                <a:extLst>
                  <a:ext uri="{FF2B5EF4-FFF2-40B4-BE49-F238E27FC236}">
                    <a16:creationId xmlns:a16="http://schemas.microsoft.com/office/drawing/2014/main" id="{26E917BA-F916-6D4B-A0E8-9005C9ACBB47}"/>
                  </a:ext>
                </a:extLst>
              </p:cNvPr>
              <p:cNvSpPr/>
              <p:nvPr/>
            </p:nvSpPr>
            <p:spPr>
              <a:xfrm>
                <a:off x="837390" y="4369055"/>
                <a:ext cx="1347536" cy="1540041"/>
              </a:xfrm>
              <a:prstGeom prst="rect">
                <a:avLst/>
              </a:prstGeom>
              <a:gradFill flip="none" rotWithShape="1">
                <a:gsLst>
                  <a:gs pos="0">
                    <a:schemeClr val="accent2"/>
                  </a:gs>
                  <a:gs pos="50000">
                    <a:schemeClr val="accent2">
                      <a:lumMod val="60000"/>
                      <a:lumOff val="40000"/>
                    </a:schemeClr>
                  </a:gs>
                  <a:gs pos="100000">
                    <a:schemeClr val="accent2"/>
                  </a:gs>
                </a:gsLst>
                <a:lin ang="0" scaled="1"/>
                <a:tileRect/>
              </a:gradFill>
              <a:ln w="12700">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sz="16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30" name="TextBox 29">
                <a:extLst>
                  <a:ext uri="{FF2B5EF4-FFF2-40B4-BE49-F238E27FC236}">
                    <a16:creationId xmlns:a16="http://schemas.microsoft.com/office/drawing/2014/main" id="{C402583F-7CB9-9848-80C3-30603DF016A3}"/>
                  </a:ext>
                </a:extLst>
              </p:cNvPr>
              <p:cNvSpPr txBox="1"/>
              <p:nvPr/>
            </p:nvSpPr>
            <p:spPr>
              <a:xfrm>
                <a:off x="491330" y="6107043"/>
                <a:ext cx="2039654" cy="338554"/>
              </a:xfrm>
              <a:prstGeom prst="rect">
                <a:avLst/>
              </a:prstGeom>
              <a:noFill/>
            </p:spPr>
            <p:txBody>
              <a:bodyPr wrap="square" rtlCol="0">
                <a:spAutoFit/>
              </a:bodyPr>
              <a:lstStyle/>
              <a:p>
                <a:pPr algn="ctr" rtl="0"/>
                <a:r>
                  <a:rPr lang="pt-BR" sz="1600">
                    <a:latin typeface="Amazon Ember" panose="020B0603020204020204" pitchFamily="34" charset="0"/>
                    <a:ea typeface="Amazon Ember" panose="020B0603020204020204" pitchFamily="34" charset="0"/>
                    <a:cs typeface="Amazon Ember" panose="020B0603020204020204" pitchFamily="34" charset="0"/>
                  </a:rPr>
                  <a:t>Partição 1</a:t>
                </a:r>
              </a:p>
            </p:txBody>
          </p:sp>
        </p:grpSp>
        <p:grpSp>
          <p:nvGrpSpPr>
            <p:cNvPr id="32" name="Group 31">
              <a:extLst>
                <a:ext uri="{FF2B5EF4-FFF2-40B4-BE49-F238E27FC236}">
                  <a16:creationId xmlns:a16="http://schemas.microsoft.com/office/drawing/2014/main" id="{D78B1A3E-A91B-8E45-9614-E00F1D21E937}"/>
                </a:ext>
              </a:extLst>
            </p:cNvPr>
            <p:cNvGrpSpPr/>
            <p:nvPr/>
          </p:nvGrpSpPr>
          <p:grpSpPr>
            <a:xfrm>
              <a:off x="4934326" y="2871173"/>
              <a:ext cx="1467895" cy="3472205"/>
              <a:chOff x="3415639" y="2973392"/>
              <a:chExt cx="2053787" cy="3472205"/>
            </a:xfrm>
          </p:grpSpPr>
          <p:sp>
            <p:nvSpPr>
              <p:cNvPr id="33" name="Rectangle 32">
                <a:extLst>
                  <a:ext uri="{FF2B5EF4-FFF2-40B4-BE49-F238E27FC236}">
                    <a16:creationId xmlns:a16="http://schemas.microsoft.com/office/drawing/2014/main" id="{A6C9DBA7-5D01-D04A-9E55-B6D500A3AD35}"/>
                  </a:ext>
                </a:extLst>
              </p:cNvPr>
              <p:cNvSpPr/>
              <p:nvPr/>
            </p:nvSpPr>
            <p:spPr>
              <a:xfrm>
                <a:off x="3768765" y="2973392"/>
                <a:ext cx="1347536" cy="2935705"/>
              </a:xfrm>
              <a:prstGeom prst="rect">
                <a:avLst/>
              </a:prstGeom>
              <a:solidFill>
                <a:schemeClr val="bg1"/>
              </a:solidFill>
              <a:ln w="12700">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sz="16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34" name="Rectangle 33">
                <a:extLst>
                  <a:ext uri="{FF2B5EF4-FFF2-40B4-BE49-F238E27FC236}">
                    <a16:creationId xmlns:a16="http://schemas.microsoft.com/office/drawing/2014/main" id="{F2DCA3FA-22AC-B74C-8D70-FDA78B7B1AB4}"/>
                  </a:ext>
                </a:extLst>
              </p:cNvPr>
              <p:cNvSpPr/>
              <p:nvPr/>
            </p:nvSpPr>
            <p:spPr>
              <a:xfrm>
                <a:off x="3768765" y="4369055"/>
                <a:ext cx="1347536" cy="1540041"/>
              </a:xfrm>
              <a:prstGeom prst="rect">
                <a:avLst/>
              </a:prstGeom>
              <a:gradFill flip="none" rotWithShape="1">
                <a:gsLst>
                  <a:gs pos="0">
                    <a:schemeClr val="accent2"/>
                  </a:gs>
                  <a:gs pos="50000">
                    <a:schemeClr val="accent2">
                      <a:lumMod val="60000"/>
                      <a:lumOff val="40000"/>
                    </a:schemeClr>
                  </a:gs>
                  <a:gs pos="100000">
                    <a:schemeClr val="accent2"/>
                  </a:gs>
                </a:gsLst>
                <a:lin ang="0" scaled="1"/>
                <a:tileRect/>
              </a:gradFill>
              <a:ln w="12700">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sz="16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35" name="TextBox 34">
                <a:extLst>
                  <a:ext uri="{FF2B5EF4-FFF2-40B4-BE49-F238E27FC236}">
                    <a16:creationId xmlns:a16="http://schemas.microsoft.com/office/drawing/2014/main" id="{46D20017-2264-C043-A8B2-D25B1FF057A8}"/>
                  </a:ext>
                </a:extLst>
              </p:cNvPr>
              <p:cNvSpPr txBox="1"/>
              <p:nvPr/>
            </p:nvSpPr>
            <p:spPr>
              <a:xfrm>
                <a:off x="3415639" y="6107043"/>
                <a:ext cx="2053787" cy="338554"/>
              </a:xfrm>
              <a:prstGeom prst="rect">
                <a:avLst/>
              </a:prstGeom>
              <a:noFill/>
            </p:spPr>
            <p:txBody>
              <a:bodyPr wrap="square" rtlCol="0">
                <a:spAutoFit/>
              </a:bodyPr>
              <a:lstStyle/>
              <a:p>
                <a:pPr algn="ctr" rtl="0"/>
                <a:r>
                  <a:rPr lang="pt-BR" sz="1600">
                    <a:latin typeface="Amazon Ember" panose="020B0603020204020204" pitchFamily="34" charset="0"/>
                    <a:ea typeface="Amazon Ember" panose="020B0603020204020204" pitchFamily="34" charset="0"/>
                    <a:cs typeface="Amazon Ember" panose="020B0603020204020204" pitchFamily="34" charset="0"/>
                  </a:rPr>
                  <a:t>Partição 2</a:t>
                </a:r>
              </a:p>
            </p:txBody>
          </p:sp>
        </p:grpSp>
        <p:grpSp>
          <p:nvGrpSpPr>
            <p:cNvPr id="40" name="Group 39">
              <a:extLst>
                <a:ext uri="{FF2B5EF4-FFF2-40B4-BE49-F238E27FC236}">
                  <a16:creationId xmlns:a16="http://schemas.microsoft.com/office/drawing/2014/main" id="{2D8EEFF6-83F7-F94D-B949-C7FFF631E749}"/>
                </a:ext>
              </a:extLst>
            </p:cNvPr>
            <p:cNvGrpSpPr/>
            <p:nvPr/>
          </p:nvGrpSpPr>
          <p:grpSpPr>
            <a:xfrm>
              <a:off x="6572257" y="2878619"/>
              <a:ext cx="1381744" cy="3464759"/>
              <a:chOff x="5659610" y="2980838"/>
              <a:chExt cx="1933250" cy="3464759"/>
            </a:xfrm>
          </p:grpSpPr>
          <p:sp>
            <p:nvSpPr>
              <p:cNvPr id="41" name="Rectangle 40">
                <a:extLst>
                  <a:ext uri="{FF2B5EF4-FFF2-40B4-BE49-F238E27FC236}">
                    <a16:creationId xmlns:a16="http://schemas.microsoft.com/office/drawing/2014/main" id="{F6C48BE8-9073-674B-8750-84C630DFC40C}"/>
                  </a:ext>
                </a:extLst>
              </p:cNvPr>
              <p:cNvSpPr/>
              <p:nvPr/>
            </p:nvSpPr>
            <p:spPr>
              <a:xfrm>
                <a:off x="5952468" y="2980838"/>
                <a:ext cx="1347536" cy="2935705"/>
              </a:xfrm>
              <a:prstGeom prst="rect">
                <a:avLst/>
              </a:prstGeom>
              <a:solidFill>
                <a:schemeClr val="bg1"/>
              </a:solidFill>
              <a:ln w="12700">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sz="16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42" name="Rectangle 41">
                <a:extLst>
                  <a:ext uri="{FF2B5EF4-FFF2-40B4-BE49-F238E27FC236}">
                    <a16:creationId xmlns:a16="http://schemas.microsoft.com/office/drawing/2014/main" id="{5136D376-D5E7-0F45-B0A2-3D6F104FEA58}"/>
                  </a:ext>
                </a:extLst>
              </p:cNvPr>
              <p:cNvSpPr/>
              <p:nvPr/>
            </p:nvSpPr>
            <p:spPr>
              <a:xfrm>
                <a:off x="5952468" y="4376501"/>
                <a:ext cx="1347536" cy="1540041"/>
              </a:xfrm>
              <a:prstGeom prst="rect">
                <a:avLst/>
              </a:prstGeom>
              <a:gradFill flip="none" rotWithShape="1">
                <a:gsLst>
                  <a:gs pos="0">
                    <a:schemeClr val="accent2"/>
                  </a:gs>
                  <a:gs pos="50000">
                    <a:schemeClr val="accent2">
                      <a:lumMod val="60000"/>
                      <a:lumOff val="40000"/>
                    </a:schemeClr>
                  </a:gs>
                  <a:gs pos="100000">
                    <a:schemeClr val="accent2"/>
                  </a:gs>
                </a:gsLst>
                <a:lin ang="0" scaled="1"/>
                <a:tileRect/>
              </a:gradFill>
              <a:ln w="12700">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sz="16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43" name="TextBox 42">
                <a:extLst>
                  <a:ext uri="{FF2B5EF4-FFF2-40B4-BE49-F238E27FC236}">
                    <a16:creationId xmlns:a16="http://schemas.microsoft.com/office/drawing/2014/main" id="{5391EBAB-9AD2-4A42-8DA7-625E681E9FCE}"/>
                  </a:ext>
                </a:extLst>
              </p:cNvPr>
              <p:cNvSpPr txBox="1"/>
              <p:nvPr/>
            </p:nvSpPr>
            <p:spPr>
              <a:xfrm>
                <a:off x="5659610" y="6107043"/>
                <a:ext cx="1933250" cy="338554"/>
              </a:xfrm>
              <a:prstGeom prst="rect">
                <a:avLst/>
              </a:prstGeom>
              <a:noFill/>
            </p:spPr>
            <p:txBody>
              <a:bodyPr wrap="square" rtlCol="0">
                <a:spAutoFit/>
              </a:bodyPr>
              <a:lstStyle/>
              <a:p>
                <a:pPr algn="ctr" rtl="0"/>
                <a:r>
                  <a:rPr lang="pt-BR" sz="1600">
                    <a:latin typeface="Amazon Ember" panose="020B0603020204020204" pitchFamily="34" charset="0"/>
                    <a:ea typeface="Amazon Ember" panose="020B0603020204020204" pitchFamily="34" charset="0"/>
                    <a:cs typeface="Amazon Ember" panose="020B0603020204020204" pitchFamily="34" charset="0"/>
                  </a:rPr>
                  <a:t>Partição 3</a:t>
                </a:r>
              </a:p>
            </p:txBody>
          </p:sp>
        </p:grpSp>
        <p:grpSp>
          <p:nvGrpSpPr>
            <p:cNvPr id="5" name="Group 4">
              <a:extLst>
                <a:ext uri="{FF2B5EF4-FFF2-40B4-BE49-F238E27FC236}">
                  <a16:creationId xmlns:a16="http://schemas.microsoft.com/office/drawing/2014/main" id="{7F1AF2E6-5271-42B1-9BDA-3CA5410C985E}"/>
                </a:ext>
              </a:extLst>
            </p:cNvPr>
            <p:cNvGrpSpPr/>
            <p:nvPr/>
          </p:nvGrpSpPr>
          <p:grpSpPr>
            <a:xfrm>
              <a:off x="8124040" y="2886067"/>
              <a:ext cx="1609675" cy="3455800"/>
              <a:chOff x="8124040" y="2886067"/>
              <a:chExt cx="1609675" cy="3455800"/>
            </a:xfrm>
          </p:grpSpPr>
          <p:grpSp>
            <p:nvGrpSpPr>
              <p:cNvPr id="8" name="Group 7">
                <a:extLst>
                  <a:ext uri="{FF2B5EF4-FFF2-40B4-BE49-F238E27FC236}">
                    <a16:creationId xmlns:a16="http://schemas.microsoft.com/office/drawing/2014/main" id="{E49B16BF-B2A0-47BA-9C2E-A1520868D69A}"/>
                  </a:ext>
                </a:extLst>
              </p:cNvPr>
              <p:cNvGrpSpPr/>
              <p:nvPr/>
            </p:nvGrpSpPr>
            <p:grpSpPr>
              <a:xfrm>
                <a:off x="8445274" y="2886067"/>
                <a:ext cx="963119" cy="2928258"/>
                <a:chOff x="8445274" y="2886067"/>
                <a:chExt cx="963119" cy="2928258"/>
              </a:xfrm>
            </p:grpSpPr>
            <p:sp>
              <p:nvSpPr>
                <p:cNvPr id="14" name="Rectangle 13">
                  <a:extLst>
                    <a:ext uri="{FF2B5EF4-FFF2-40B4-BE49-F238E27FC236}">
                      <a16:creationId xmlns:a16="http://schemas.microsoft.com/office/drawing/2014/main" id="{624B0C56-F062-7B41-B1D2-77F778D9383A}"/>
                    </a:ext>
                  </a:extLst>
                </p:cNvPr>
                <p:cNvSpPr/>
                <p:nvPr/>
              </p:nvSpPr>
              <p:spPr>
                <a:xfrm>
                  <a:off x="8445274" y="2888245"/>
                  <a:ext cx="963119" cy="2926080"/>
                </a:xfrm>
                <a:prstGeom prst="rect">
                  <a:avLst/>
                </a:prstGeom>
                <a:solidFill>
                  <a:schemeClr val="bg1"/>
                </a:solidFill>
                <a:ln w="12700">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sz="1600" dirty="0"/>
                </a:p>
              </p:txBody>
            </p:sp>
            <p:sp>
              <p:nvSpPr>
                <p:cNvPr id="15" name="Rectangle 14">
                  <a:extLst>
                    <a:ext uri="{FF2B5EF4-FFF2-40B4-BE49-F238E27FC236}">
                      <a16:creationId xmlns:a16="http://schemas.microsoft.com/office/drawing/2014/main" id="{5727C305-CBC3-5946-872D-AB173D2D2D0E}"/>
                    </a:ext>
                  </a:extLst>
                </p:cNvPr>
                <p:cNvSpPr/>
                <p:nvPr/>
              </p:nvSpPr>
              <p:spPr>
                <a:xfrm>
                  <a:off x="8445274" y="2886067"/>
                  <a:ext cx="963119" cy="2928258"/>
                </a:xfrm>
                <a:prstGeom prst="rect">
                  <a:avLst/>
                </a:prstGeom>
                <a:gradFill flip="none" rotWithShape="1">
                  <a:gsLst>
                    <a:gs pos="0">
                      <a:schemeClr val="accent2"/>
                    </a:gs>
                    <a:gs pos="50000">
                      <a:schemeClr val="accent2">
                        <a:lumMod val="60000"/>
                        <a:lumOff val="40000"/>
                      </a:schemeClr>
                    </a:gs>
                    <a:gs pos="100000">
                      <a:schemeClr val="accent2"/>
                    </a:gs>
                  </a:gsLst>
                  <a:lin ang="0" scaled="1"/>
                  <a:tileRect/>
                </a:gradFill>
                <a:ln w="12700">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sz="1600" dirty="0"/>
                </a:p>
              </p:txBody>
            </p:sp>
          </p:grpSp>
          <p:sp>
            <p:nvSpPr>
              <p:cNvPr id="44" name="TextBox 43">
                <a:extLst>
                  <a:ext uri="{FF2B5EF4-FFF2-40B4-BE49-F238E27FC236}">
                    <a16:creationId xmlns:a16="http://schemas.microsoft.com/office/drawing/2014/main" id="{AFDF2064-7FFA-9B45-936D-6BB795C53325}"/>
                  </a:ext>
                </a:extLst>
              </p:cNvPr>
              <p:cNvSpPr txBox="1"/>
              <p:nvPr/>
            </p:nvSpPr>
            <p:spPr>
              <a:xfrm>
                <a:off x="8124040" y="6003313"/>
                <a:ext cx="1609675" cy="338554"/>
              </a:xfrm>
              <a:prstGeom prst="rect">
                <a:avLst/>
              </a:prstGeom>
              <a:noFill/>
            </p:spPr>
            <p:txBody>
              <a:bodyPr wrap="square" rtlCol="0">
                <a:spAutoFit/>
              </a:bodyPr>
              <a:lstStyle/>
              <a:p>
                <a:pPr algn="ctr" rtl="0"/>
                <a:r>
                  <a:rPr lang="pt-BR" sz="1600">
                    <a:latin typeface="Amazon Ember" panose="020B0603020204020204" pitchFamily="34" charset="0"/>
                    <a:ea typeface="Amazon Ember" panose="020B0603020204020204" pitchFamily="34" charset="0"/>
                    <a:cs typeface="Amazon Ember" panose="020B0603020204020204" pitchFamily="34" charset="0"/>
                  </a:rPr>
                  <a:t>Partição 4</a:t>
                </a:r>
              </a:p>
            </p:txBody>
          </p:sp>
        </p:grpSp>
        <p:cxnSp>
          <p:nvCxnSpPr>
            <p:cNvPr id="46" name="Straight Arrow Connector 45">
              <a:extLst>
                <a:ext uri="{FF2B5EF4-FFF2-40B4-BE49-F238E27FC236}">
                  <a16:creationId xmlns:a16="http://schemas.microsoft.com/office/drawing/2014/main" id="{5AB3785A-FD9D-234C-9DA9-69C36DDCF6E2}"/>
                </a:ext>
              </a:extLst>
            </p:cNvPr>
            <p:cNvCxnSpPr/>
            <p:nvPr/>
          </p:nvCxnSpPr>
          <p:spPr>
            <a:xfrm flipV="1">
              <a:off x="2741643" y="2871172"/>
              <a:ext cx="772112" cy="7447"/>
            </a:xfrm>
            <a:prstGeom prst="straightConnector1">
              <a:avLst/>
            </a:prstGeom>
            <a:ln w="254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A33FE825-38C8-CD4F-82C1-8A9276070C93}"/>
                </a:ext>
              </a:extLst>
            </p:cNvPr>
            <p:cNvCxnSpPr/>
            <p:nvPr/>
          </p:nvCxnSpPr>
          <p:spPr>
            <a:xfrm flipV="1">
              <a:off x="2741643" y="4259388"/>
              <a:ext cx="772112" cy="7447"/>
            </a:xfrm>
            <a:prstGeom prst="straightConnector1">
              <a:avLst/>
            </a:prstGeom>
            <a:ln w="254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7A6A861A-070D-4BAE-B6EC-32D36CBD2618}"/>
                </a:ext>
              </a:extLst>
            </p:cNvPr>
            <p:cNvSpPr txBox="1"/>
            <p:nvPr/>
          </p:nvSpPr>
          <p:spPr>
            <a:xfrm>
              <a:off x="210262" y="2719344"/>
              <a:ext cx="2534668" cy="338554"/>
            </a:xfrm>
            <a:prstGeom prst="rect">
              <a:avLst/>
            </a:prstGeom>
            <a:noFill/>
          </p:spPr>
          <p:txBody>
            <a:bodyPr wrap="none" rtlCol="0">
              <a:spAutoFit/>
            </a:bodyPr>
            <a:lstStyle/>
            <a:p>
              <a:pPr rtl="0"/>
              <a:r>
                <a:rPr lang="pt-BR" sz="1600">
                  <a:latin typeface="Amazon Ember" panose="020B0603020204020204" pitchFamily="34" charset="0"/>
                  <a:ea typeface="Amazon Ember" panose="020B0603020204020204" pitchFamily="34" charset="0"/>
                  <a:cs typeface="Amazon Ember" panose="020B0603020204020204" pitchFamily="34" charset="0"/>
                </a:rPr>
                <a:t>Provisionadas: 100 WCUs</a:t>
              </a:r>
            </a:p>
          </p:txBody>
        </p:sp>
        <p:sp>
          <p:nvSpPr>
            <p:cNvPr id="36" name="TextBox 35">
              <a:extLst>
                <a:ext uri="{FF2B5EF4-FFF2-40B4-BE49-F238E27FC236}">
                  <a16:creationId xmlns:a16="http://schemas.microsoft.com/office/drawing/2014/main" id="{CCC2C12C-1A2E-4B2B-B0F7-0471A2FC8BF4}"/>
                </a:ext>
              </a:extLst>
            </p:cNvPr>
            <p:cNvSpPr txBox="1"/>
            <p:nvPr/>
          </p:nvSpPr>
          <p:spPr>
            <a:xfrm>
              <a:off x="460330" y="4089775"/>
              <a:ext cx="2257349" cy="338554"/>
            </a:xfrm>
            <a:prstGeom prst="rect">
              <a:avLst/>
            </a:prstGeom>
            <a:noFill/>
          </p:spPr>
          <p:txBody>
            <a:bodyPr wrap="none" rtlCol="0">
              <a:spAutoFit/>
            </a:bodyPr>
            <a:lstStyle/>
            <a:p>
              <a:pPr rtl="0"/>
              <a:r>
                <a:rPr lang="pt-BR" sz="1600">
                  <a:latin typeface="Amazon Ember" panose="020B0603020204020204" pitchFamily="34" charset="0"/>
                  <a:ea typeface="Amazon Ember" panose="020B0603020204020204" pitchFamily="34" charset="0"/>
                  <a:cs typeface="Amazon Ember" panose="020B0603020204020204" pitchFamily="34" charset="0"/>
                </a:rPr>
                <a:t>Consumidas: 50 WCUs</a:t>
              </a:r>
            </a:p>
          </p:txBody>
        </p:sp>
      </p:grpSp>
    </p:spTree>
    <p:custDataLst>
      <p:tags r:id="rId1"/>
    </p:custDataLst>
    <p:extLst>
      <p:ext uri="{BB962C8B-B14F-4D97-AF65-F5344CB8AC3E}">
        <p14:creationId xmlns:p14="http://schemas.microsoft.com/office/powerpoint/2010/main" val="202866109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1F805B-95AF-A14E-A22E-74A12EBC35E0}"/>
              </a:ext>
            </a:extLst>
          </p:cNvPr>
          <p:cNvSpPr>
            <a:spLocks noGrp="1"/>
          </p:cNvSpPr>
          <p:nvPr>
            <p:ph type="title"/>
          </p:nvPr>
        </p:nvSpPr>
        <p:spPr/>
        <p:txBody>
          <a:bodyPr rtlCol="0"/>
          <a:lstStyle/>
          <a:p>
            <a:pPr rtl="0"/>
            <a:r>
              <a:rPr lang="pt-BR" sz="3600"/>
              <a:t>Exemplo de capacidade adaptável (3 de 3)</a:t>
            </a:r>
          </a:p>
        </p:txBody>
      </p:sp>
      <p:sp>
        <p:nvSpPr>
          <p:cNvPr id="28" name="TextBox 27">
            <a:extLst>
              <a:ext uri="{FF2B5EF4-FFF2-40B4-BE49-F238E27FC236}">
                <a16:creationId xmlns:a16="http://schemas.microsoft.com/office/drawing/2014/main" id="{0C3321C5-7835-B243-AC1F-0D92CED7CFF7}"/>
              </a:ext>
            </a:extLst>
          </p:cNvPr>
          <p:cNvSpPr txBox="1"/>
          <p:nvPr/>
        </p:nvSpPr>
        <p:spPr>
          <a:xfrm>
            <a:off x="343381" y="1509849"/>
            <a:ext cx="5317190" cy="923330"/>
          </a:xfrm>
          <a:prstGeom prst="rect">
            <a:avLst/>
          </a:prstGeom>
          <a:noFill/>
        </p:spPr>
        <p:txBody>
          <a:bodyPr wrap="square" rtlCol="0">
            <a:spAutoFit/>
          </a:bodyPr>
          <a:lstStyle/>
          <a:p>
            <a:pPr rtl="0"/>
            <a:r>
              <a:rPr lang="pt-BR" dirty="0">
                <a:latin typeface="Amazon Ember" panose="020B0603020204020204" pitchFamily="34" charset="0"/>
                <a:ea typeface="Amazon Ember" panose="020B0603020204020204" pitchFamily="34" charset="0"/>
                <a:cs typeface="Amazon Ember" panose="020B0603020204020204" pitchFamily="34" charset="0"/>
              </a:rPr>
              <a:t>Tabela de exemplo com capacidade </a:t>
            </a:r>
            <a:r>
              <a:rPr lang="pt-BR"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adaptável</a:t>
            </a:r>
          </a:p>
          <a:p>
            <a:pPr rtl="0"/>
            <a:r>
              <a:rPr lang="pt-BR" dirty="0">
                <a:latin typeface="+mj-lt"/>
                <a:ea typeface="Amazon Ember" panose="020B0603020204020204" pitchFamily="34" charset="0"/>
                <a:cs typeface="Amazon Ember" panose="020B0603020204020204" pitchFamily="34" charset="0"/>
              </a:rPr>
              <a:t>Capacidade provisionada total = 400 </a:t>
            </a:r>
            <a:r>
              <a:rPr lang="pt-BR" dirty="0" err="1">
                <a:latin typeface="+mj-lt"/>
                <a:ea typeface="Amazon Ember" panose="020B0603020204020204" pitchFamily="34" charset="0"/>
                <a:cs typeface="Amazon Ember" panose="020B0603020204020204" pitchFamily="34" charset="0"/>
              </a:rPr>
              <a:t>WCUs</a:t>
            </a:r>
            <a:endParaRPr lang="pt-BR" dirty="0">
              <a:latin typeface="+mj-lt"/>
              <a:ea typeface="Amazon Ember" panose="020B0603020204020204" pitchFamily="34" charset="0"/>
              <a:cs typeface="Amazon Ember" panose="020B0603020204020204" pitchFamily="34" charset="0"/>
            </a:endParaRPr>
          </a:p>
          <a:p>
            <a:pPr rtl="0"/>
            <a:r>
              <a:rPr lang="pt-BR" dirty="0">
                <a:latin typeface="+mj-lt"/>
                <a:ea typeface="Amazon Ember" panose="020B0603020204020204" pitchFamily="34" charset="0"/>
                <a:cs typeface="Amazon Ember" panose="020B0603020204020204" pitchFamily="34" charset="0"/>
              </a:rPr>
              <a:t>Capacidade total consumida = 300 </a:t>
            </a:r>
            <a:r>
              <a:rPr lang="pt-BR" dirty="0" err="1">
                <a:latin typeface="+mj-lt"/>
                <a:ea typeface="Amazon Ember" panose="020B0603020204020204" pitchFamily="34" charset="0"/>
                <a:cs typeface="Amazon Ember" panose="020B0603020204020204" pitchFamily="34" charset="0"/>
              </a:rPr>
              <a:t>WCUs</a:t>
            </a:r>
            <a:endParaRPr lang="pt-BR" dirty="0">
              <a:latin typeface="+mj-lt"/>
              <a:ea typeface="Amazon Ember" panose="020B0603020204020204" pitchFamily="34" charset="0"/>
              <a:cs typeface="Amazon Ember" panose="020B0603020204020204" pitchFamily="34" charset="0"/>
            </a:endParaRPr>
          </a:p>
        </p:txBody>
      </p:sp>
      <p:grpSp>
        <p:nvGrpSpPr>
          <p:cNvPr id="7" name="Group 6" descr="with adaptive capacity, the hot partition can sustain the higher workload of 150 WCUs per second without throttling.">
            <a:extLst>
              <a:ext uri="{FF2B5EF4-FFF2-40B4-BE49-F238E27FC236}">
                <a16:creationId xmlns:a16="http://schemas.microsoft.com/office/drawing/2014/main" id="{EAE0B4E0-BC7D-4687-9EFC-4F35E34DC968}"/>
              </a:ext>
            </a:extLst>
          </p:cNvPr>
          <p:cNvGrpSpPr/>
          <p:nvPr/>
        </p:nvGrpSpPr>
        <p:grpSpPr>
          <a:xfrm>
            <a:off x="210262" y="1539829"/>
            <a:ext cx="11554608" cy="4803549"/>
            <a:chOff x="210262" y="1539829"/>
            <a:chExt cx="11554608" cy="4803549"/>
          </a:xfrm>
        </p:grpSpPr>
        <p:sp>
          <p:nvSpPr>
            <p:cNvPr id="22" name="Right Brace 21">
              <a:extLst>
                <a:ext uri="{FF2B5EF4-FFF2-40B4-BE49-F238E27FC236}">
                  <a16:creationId xmlns:a16="http://schemas.microsoft.com/office/drawing/2014/main" id="{226E79AE-020D-F64B-9275-697653A3877E}"/>
                </a:ext>
              </a:extLst>
            </p:cNvPr>
            <p:cNvSpPr/>
            <p:nvPr/>
          </p:nvSpPr>
          <p:spPr>
            <a:xfrm>
              <a:off x="9608967" y="1747402"/>
              <a:ext cx="476531" cy="1048229"/>
            </a:xfrm>
            <a:prstGeom prst="rightBrace">
              <a:avLst/>
            </a:prstGeom>
            <a:ln w="12700">
              <a:solidFill>
                <a:schemeClr val="bg2">
                  <a:lumMod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rtl="0"/>
              <a:endParaRPr lang="en-US" sz="16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3" name="TextBox 22">
              <a:extLst>
                <a:ext uri="{FF2B5EF4-FFF2-40B4-BE49-F238E27FC236}">
                  <a16:creationId xmlns:a16="http://schemas.microsoft.com/office/drawing/2014/main" id="{11D56AB6-0D0F-B649-BAF5-1111D9274E32}"/>
                </a:ext>
              </a:extLst>
            </p:cNvPr>
            <p:cNvSpPr txBox="1"/>
            <p:nvPr/>
          </p:nvSpPr>
          <p:spPr>
            <a:xfrm>
              <a:off x="9831173" y="1724114"/>
              <a:ext cx="1933697" cy="1077218"/>
            </a:xfrm>
            <a:prstGeom prst="rect">
              <a:avLst/>
            </a:prstGeom>
            <a:noFill/>
          </p:spPr>
          <p:txBody>
            <a:bodyPr wrap="square" rtlCol="0">
              <a:spAutoFit/>
            </a:bodyPr>
            <a:lstStyle/>
            <a:p>
              <a:pPr algn="ctr" rtl="0"/>
              <a:r>
                <a:rPr lang="pt-BR" sz="1600" dirty="0">
                  <a:latin typeface="Amazon Ember" panose="020B0603020204020204" pitchFamily="34" charset="0"/>
                  <a:ea typeface="Amazon Ember" panose="020B0603020204020204" pitchFamily="34" charset="0"/>
                  <a:cs typeface="Amazon Ember" panose="020B0603020204020204" pitchFamily="34" charset="0"/>
                </a:rPr>
                <a:t>Aumento da taxa de transferência da capacidade adaptável</a:t>
              </a:r>
            </a:p>
          </p:txBody>
        </p:sp>
        <p:cxnSp>
          <p:nvCxnSpPr>
            <p:cNvPr id="41" name="Straight Arrow Connector 40">
              <a:extLst>
                <a:ext uri="{FF2B5EF4-FFF2-40B4-BE49-F238E27FC236}">
                  <a16:creationId xmlns:a16="http://schemas.microsoft.com/office/drawing/2014/main" id="{88AA1C2A-683D-FE4E-9D7A-7D2773BD1192}"/>
                </a:ext>
              </a:extLst>
            </p:cNvPr>
            <p:cNvCxnSpPr>
              <a:cxnSpLocks/>
            </p:cNvCxnSpPr>
            <p:nvPr/>
          </p:nvCxnSpPr>
          <p:spPr>
            <a:xfrm>
              <a:off x="7679246" y="1730463"/>
              <a:ext cx="770061" cy="0"/>
            </a:xfrm>
            <a:prstGeom prst="straightConnector1">
              <a:avLst/>
            </a:prstGeom>
            <a:ln w="254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29" name="Group 28">
              <a:extLst>
                <a:ext uri="{FF2B5EF4-FFF2-40B4-BE49-F238E27FC236}">
                  <a16:creationId xmlns:a16="http://schemas.microsoft.com/office/drawing/2014/main" id="{F39596A0-0505-1C4E-A567-70AD9CB2C8B0}"/>
                </a:ext>
              </a:extLst>
            </p:cNvPr>
            <p:cNvGrpSpPr/>
            <p:nvPr/>
          </p:nvGrpSpPr>
          <p:grpSpPr>
            <a:xfrm>
              <a:off x="3306494" y="2871173"/>
              <a:ext cx="1457794" cy="3472205"/>
              <a:chOff x="491330" y="2973392"/>
              <a:chExt cx="2039654" cy="3472205"/>
            </a:xfrm>
          </p:grpSpPr>
          <p:sp>
            <p:nvSpPr>
              <p:cNvPr id="30" name="Rectangle 29">
                <a:extLst>
                  <a:ext uri="{FF2B5EF4-FFF2-40B4-BE49-F238E27FC236}">
                    <a16:creationId xmlns:a16="http://schemas.microsoft.com/office/drawing/2014/main" id="{6723ECAE-B0CE-514F-A257-AD6F7F5C9B23}"/>
                  </a:ext>
                </a:extLst>
              </p:cNvPr>
              <p:cNvSpPr/>
              <p:nvPr/>
            </p:nvSpPr>
            <p:spPr>
              <a:xfrm>
                <a:off x="837390" y="2973392"/>
                <a:ext cx="1347536" cy="2935705"/>
              </a:xfrm>
              <a:prstGeom prst="rect">
                <a:avLst/>
              </a:prstGeom>
              <a:solidFill>
                <a:schemeClr val="bg1"/>
              </a:solidFill>
              <a:ln w="12700">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sz="16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32" name="Rectangle 31">
                <a:extLst>
                  <a:ext uri="{FF2B5EF4-FFF2-40B4-BE49-F238E27FC236}">
                    <a16:creationId xmlns:a16="http://schemas.microsoft.com/office/drawing/2014/main" id="{B8BA834D-3363-E54A-B5F0-25DCBB29E0F6}"/>
                  </a:ext>
                </a:extLst>
              </p:cNvPr>
              <p:cNvSpPr/>
              <p:nvPr/>
            </p:nvSpPr>
            <p:spPr>
              <a:xfrm>
                <a:off x="837390" y="4369055"/>
                <a:ext cx="1347536" cy="1540041"/>
              </a:xfrm>
              <a:prstGeom prst="rect">
                <a:avLst/>
              </a:prstGeom>
              <a:gradFill flip="none" rotWithShape="1">
                <a:gsLst>
                  <a:gs pos="0">
                    <a:schemeClr val="accent2"/>
                  </a:gs>
                  <a:gs pos="50000">
                    <a:schemeClr val="accent2">
                      <a:lumMod val="60000"/>
                      <a:lumOff val="40000"/>
                    </a:schemeClr>
                  </a:gs>
                  <a:gs pos="100000">
                    <a:schemeClr val="accent2"/>
                  </a:gs>
                </a:gsLst>
                <a:lin ang="0" scaled="1"/>
                <a:tileRect/>
              </a:gradFill>
              <a:ln w="12700">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sz="16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33" name="TextBox 32">
                <a:extLst>
                  <a:ext uri="{FF2B5EF4-FFF2-40B4-BE49-F238E27FC236}">
                    <a16:creationId xmlns:a16="http://schemas.microsoft.com/office/drawing/2014/main" id="{94FF36C9-1858-E849-AADD-D29C2B398E14}"/>
                  </a:ext>
                </a:extLst>
              </p:cNvPr>
              <p:cNvSpPr txBox="1"/>
              <p:nvPr/>
            </p:nvSpPr>
            <p:spPr>
              <a:xfrm>
                <a:off x="491330" y="6107043"/>
                <a:ext cx="2039654" cy="338554"/>
              </a:xfrm>
              <a:prstGeom prst="rect">
                <a:avLst/>
              </a:prstGeom>
              <a:noFill/>
            </p:spPr>
            <p:txBody>
              <a:bodyPr wrap="square" rtlCol="0">
                <a:spAutoFit/>
              </a:bodyPr>
              <a:lstStyle/>
              <a:p>
                <a:pPr algn="ctr" rtl="0"/>
                <a:r>
                  <a:rPr lang="pt-BR" sz="1600">
                    <a:latin typeface="Amazon Ember" panose="020B0603020204020204" pitchFamily="34" charset="0"/>
                    <a:ea typeface="Amazon Ember" panose="020B0603020204020204" pitchFamily="34" charset="0"/>
                    <a:cs typeface="Amazon Ember" panose="020B0603020204020204" pitchFamily="34" charset="0"/>
                  </a:rPr>
                  <a:t>Partição 1</a:t>
                </a:r>
              </a:p>
            </p:txBody>
          </p:sp>
        </p:grpSp>
        <p:grpSp>
          <p:nvGrpSpPr>
            <p:cNvPr id="34" name="Group 33">
              <a:extLst>
                <a:ext uri="{FF2B5EF4-FFF2-40B4-BE49-F238E27FC236}">
                  <a16:creationId xmlns:a16="http://schemas.microsoft.com/office/drawing/2014/main" id="{55FDA41D-AFCB-E84E-A8C7-DBD2C9C3A39F}"/>
                </a:ext>
              </a:extLst>
            </p:cNvPr>
            <p:cNvGrpSpPr/>
            <p:nvPr/>
          </p:nvGrpSpPr>
          <p:grpSpPr>
            <a:xfrm>
              <a:off x="4934326" y="2871173"/>
              <a:ext cx="1467895" cy="3472205"/>
              <a:chOff x="3415639" y="2973392"/>
              <a:chExt cx="2053787" cy="3472205"/>
            </a:xfrm>
          </p:grpSpPr>
          <p:sp>
            <p:nvSpPr>
              <p:cNvPr id="35" name="Rectangle 34">
                <a:extLst>
                  <a:ext uri="{FF2B5EF4-FFF2-40B4-BE49-F238E27FC236}">
                    <a16:creationId xmlns:a16="http://schemas.microsoft.com/office/drawing/2014/main" id="{76B75CDD-6AB1-0B4D-A5D7-602731B2758A}"/>
                  </a:ext>
                </a:extLst>
              </p:cNvPr>
              <p:cNvSpPr/>
              <p:nvPr/>
            </p:nvSpPr>
            <p:spPr>
              <a:xfrm>
                <a:off x="3768765" y="2973392"/>
                <a:ext cx="1347536" cy="2935705"/>
              </a:xfrm>
              <a:prstGeom prst="rect">
                <a:avLst/>
              </a:prstGeom>
              <a:solidFill>
                <a:schemeClr val="bg1"/>
              </a:solidFill>
              <a:ln w="12700">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sz="16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42" name="Rectangle 41">
                <a:extLst>
                  <a:ext uri="{FF2B5EF4-FFF2-40B4-BE49-F238E27FC236}">
                    <a16:creationId xmlns:a16="http://schemas.microsoft.com/office/drawing/2014/main" id="{4B467994-7AA0-934A-A73F-EA7328AA158A}"/>
                  </a:ext>
                </a:extLst>
              </p:cNvPr>
              <p:cNvSpPr/>
              <p:nvPr/>
            </p:nvSpPr>
            <p:spPr>
              <a:xfrm>
                <a:off x="3768765" y="4369055"/>
                <a:ext cx="1347536" cy="1540041"/>
              </a:xfrm>
              <a:prstGeom prst="rect">
                <a:avLst/>
              </a:prstGeom>
              <a:gradFill flip="none" rotWithShape="1">
                <a:gsLst>
                  <a:gs pos="0">
                    <a:schemeClr val="accent2"/>
                  </a:gs>
                  <a:gs pos="50000">
                    <a:schemeClr val="accent2">
                      <a:lumMod val="60000"/>
                      <a:lumOff val="40000"/>
                    </a:schemeClr>
                  </a:gs>
                  <a:gs pos="100000">
                    <a:schemeClr val="accent2"/>
                  </a:gs>
                </a:gsLst>
                <a:lin ang="0" scaled="1"/>
                <a:tileRect/>
              </a:gradFill>
              <a:ln w="12700">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sz="16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43" name="TextBox 42">
                <a:extLst>
                  <a:ext uri="{FF2B5EF4-FFF2-40B4-BE49-F238E27FC236}">
                    <a16:creationId xmlns:a16="http://schemas.microsoft.com/office/drawing/2014/main" id="{FD006C1B-156F-634F-9AB9-FE5672E431F6}"/>
                  </a:ext>
                </a:extLst>
              </p:cNvPr>
              <p:cNvSpPr txBox="1"/>
              <p:nvPr/>
            </p:nvSpPr>
            <p:spPr>
              <a:xfrm>
                <a:off x="3415639" y="6107043"/>
                <a:ext cx="2053787" cy="338554"/>
              </a:xfrm>
              <a:prstGeom prst="rect">
                <a:avLst/>
              </a:prstGeom>
              <a:noFill/>
            </p:spPr>
            <p:txBody>
              <a:bodyPr wrap="square" rtlCol="0">
                <a:spAutoFit/>
              </a:bodyPr>
              <a:lstStyle/>
              <a:p>
                <a:pPr algn="ctr" rtl="0"/>
                <a:r>
                  <a:rPr lang="pt-BR" sz="1600">
                    <a:latin typeface="Amazon Ember" panose="020B0603020204020204" pitchFamily="34" charset="0"/>
                    <a:ea typeface="Amazon Ember" panose="020B0603020204020204" pitchFamily="34" charset="0"/>
                    <a:cs typeface="Amazon Ember" panose="020B0603020204020204" pitchFamily="34" charset="0"/>
                  </a:rPr>
                  <a:t>Partição 2</a:t>
                </a:r>
              </a:p>
            </p:txBody>
          </p:sp>
        </p:grpSp>
        <p:grpSp>
          <p:nvGrpSpPr>
            <p:cNvPr id="44" name="Group 43">
              <a:extLst>
                <a:ext uri="{FF2B5EF4-FFF2-40B4-BE49-F238E27FC236}">
                  <a16:creationId xmlns:a16="http://schemas.microsoft.com/office/drawing/2014/main" id="{5C1202C7-192D-C94F-8856-5FE1FC4A71CB}"/>
                </a:ext>
              </a:extLst>
            </p:cNvPr>
            <p:cNvGrpSpPr/>
            <p:nvPr/>
          </p:nvGrpSpPr>
          <p:grpSpPr>
            <a:xfrm>
              <a:off x="6572257" y="2878619"/>
              <a:ext cx="1381744" cy="3464759"/>
              <a:chOff x="5659610" y="2980838"/>
              <a:chExt cx="1933250" cy="3464759"/>
            </a:xfrm>
          </p:grpSpPr>
          <p:sp>
            <p:nvSpPr>
              <p:cNvPr id="45" name="Rectangle 44">
                <a:extLst>
                  <a:ext uri="{FF2B5EF4-FFF2-40B4-BE49-F238E27FC236}">
                    <a16:creationId xmlns:a16="http://schemas.microsoft.com/office/drawing/2014/main" id="{72FE2BDD-C2CE-C645-B0AB-17078E1190D8}"/>
                  </a:ext>
                </a:extLst>
              </p:cNvPr>
              <p:cNvSpPr/>
              <p:nvPr/>
            </p:nvSpPr>
            <p:spPr>
              <a:xfrm>
                <a:off x="5952468" y="2980838"/>
                <a:ext cx="1347536" cy="2935705"/>
              </a:xfrm>
              <a:prstGeom prst="rect">
                <a:avLst/>
              </a:prstGeom>
              <a:solidFill>
                <a:schemeClr val="bg1"/>
              </a:solidFill>
              <a:ln w="12700">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sz="16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46" name="Rectangle 45">
                <a:extLst>
                  <a:ext uri="{FF2B5EF4-FFF2-40B4-BE49-F238E27FC236}">
                    <a16:creationId xmlns:a16="http://schemas.microsoft.com/office/drawing/2014/main" id="{74DD8FA8-4CF0-3E4B-98CC-4BF91577E33F}"/>
                  </a:ext>
                </a:extLst>
              </p:cNvPr>
              <p:cNvSpPr/>
              <p:nvPr/>
            </p:nvSpPr>
            <p:spPr>
              <a:xfrm>
                <a:off x="5952468" y="4376501"/>
                <a:ext cx="1347536" cy="1540041"/>
              </a:xfrm>
              <a:prstGeom prst="rect">
                <a:avLst/>
              </a:prstGeom>
              <a:gradFill flip="none" rotWithShape="1">
                <a:gsLst>
                  <a:gs pos="0">
                    <a:schemeClr val="accent2"/>
                  </a:gs>
                  <a:gs pos="50000">
                    <a:schemeClr val="accent2">
                      <a:lumMod val="60000"/>
                      <a:lumOff val="40000"/>
                    </a:schemeClr>
                  </a:gs>
                  <a:gs pos="100000">
                    <a:schemeClr val="accent2"/>
                  </a:gs>
                </a:gsLst>
                <a:lin ang="0" scaled="1"/>
                <a:tileRect/>
              </a:gradFill>
              <a:ln w="12700">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sz="16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47" name="TextBox 46">
                <a:extLst>
                  <a:ext uri="{FF2B5EF4-FFF2-40B4-BE49-F238E27FC236}">
                    <a16:creationId xmlns:a16="http://schemas.microsoft.com/office/drawing/2014/main" id="{841ABE86-7B49-AB46-A06F-EC406621FB9F}"/>
                  </a:ext>
                </a:extLst>
              </p:cNvPr>
              <p:cNvSpPr txBox="1"/>
              <p:nvPr/>
            </p:nvSpPr>
            <p:spPr>
              <a:xfrm>
                <a:off x="5659610" y="6107043"/>
                <a:ext cx="1933250" cy="338554"/>
              </a:xfrm>
              <a:prstGeom prst="rect">
                <a:avLst/>
              </a:prstGeom>
              <a:noFill/>
            </p:spPr>
            <p:txBody>
              <a:bodyPr wrap="square" rtlCol="0">
                <a:spAutoFit/>
              </a:bodyPr>
              <a:lstStyle/>
              <a:p>
                <a:pPr algn="ctr" rtl="0"/>
                <a:r>
                  <a:rPr lang="pt-BR" sz="1600">
                    <a:latin typeface="Amazon Ember" panose="020B0603020204020204" pitchFamily="34" charset="0"/>
                    <a:ea typeface="Amazon Ember" panose="020B0603020204020204" pitchFamily="34" charset="0"/>
                    <a:cs typeface="Amazon Ember" panose="020B0603020204020204" pitchFamily="34" charset="0"/>
                  </a:rPr>
                  <a:t>Partição 3</a:t>
                </a:r>
              </a:p>
            </p:txBody>
          </p:sp>
        </p:grpSp>
        <p:cxnSp>
          <p:nvCxnSpPr>
            <p:cNvPr id="49" name="Straight Arrow Connector 48">
              <a:extLst>
                <a:ext uri="{FF2B5EF4-FFF2-40B4-BE49-F238E27FC236}">
                  <a16:creationId xmlns:a16="http://schemas.microsoft.com/office/drawing/2014/main" id="{025D13A0-D402-0F4D-91CB-B91BE4502572}"/>
                </a:ext>
              </a:extLst>
            </p:cNvPr>
            <p:cNvCxnSpPr/>
            <p:nvPr/>
          </p:nvCxnSpPr>
          <p:spPr>
            <a:xfrm flipV="1">
              <a:off x="2741643" y="2871172"/>
              <a:ext cx="772112" cy="7447"/>
            </a:xfrm>
            <a:prstGeom prst="straightConnector1">
              <a:avLst/>
            </a:prstGeom>
            <a:ln w="254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D893597C-FEAC-3D44-8BF8-A343A20995EB}"/>
                </a:ext>
              </a:extLst>
            </p:cNvPr>
            <p:cNvCxnSpPr/>
            <p:nvPr/>
          </p:nvCxnSpPr>
          <p:spPr>
            <a:xfrm flipV="1">
              <a:off x="2741643" y="4259388"/>
              <a:ext cx="772112" cy="7447"/>
            </a:xfrm>
            <a:prstGeom prst="straightConnector1">
              <a:avLst/>
            </a:prstGeom>
            <a:ln w="254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48C0577A-5252-44A5-80B1-4FE9FC46EB0A}"/>
                </a:ext>
              </a:extLst>
            </p:cNvPr>
            <p:cNvSpPr txBox="1"/>
            <p:nvPr/>
          </p:nvSpPr>
          <p:spPr>
            <a:xfrm>
              <a:off x="210262" y="2719344"/>
              <a:ext cx="2534668" cy="338554"/>
            </a:xfrm>
            <a:prstGeom prst="rect">
              <a:avLst/>
            </a:prstGeom>
            <a:noFill/>
          </p:spPr>
          <p:txBody>
            <a:bodyPr wrap="none" rtlCol="0">
              <a:spAutoFit/>
            </a:bodyPr>
            <a:lstStyle/>
            <a:p>
              <a:pPr rtl="0"/>
              <a:r>
                <a:rPr lang="pt-BR" sz="1600">
                  <a:latin typeface="Amazon Ember" panose="020B0603020204020204" pitchFamily="34" charset="0"/>
                  <a:ea typeface="Amazon Ember" panose="020B0603020204020204" pitchFamily="34" charset="0"/>
                  <a:cs typeface="Amazon Ember" panose="020B0603020204020204" pitchFamily="34" charset="0"/>
                </a:rPr>
                <a:t>Provisionadas: 100 WCUs</a:t>
              </a:r>
            </a:p>
          </p:txBody>
        </p:sp>
        <p:sp>
          <p:nvSpPr>
            <p:cNvPr id="36" name="TextBox 35">
              <a:extLst>
                <a:ext uri="{FF2B5EF4-FFF2-40B4-BE49-F238E27FC236}">
                  <a16:creationId xmlns:a16="http://schemas.microsoft.com/office/drawing/2014/main" id="{B9C2CFAD-EA88-435A-9C6D-B0AEEE20AE0B}"/>
                </a:ext>
              </a:extLst>
            </p:cNvPr>
            <p:cNvSpPr txBox="1"/>
            <p:nvPr/>
          </p:nvSpPr>
          <p:spPr>
            <a:xfrm>
              <a:off x="460330" y="4089775"/>
              <a:ext cx="2257349" cy="338554"/>
            </a:xfrm>
            <a:prstGeom prst="rect">
              <a:avLst/>
            </a:prstGeom>
            <a:noFill/>
          </p:spPr>
          <p:txBody>
            <a:bodyPr wrap="none" rtlCol="0">
              <a:spAutoFit/>
            </a:bodyPr>
            <a:lstStyle/>
            <a:p>
              <a:pPr rtl="0"/>
              <a:r>
                <a:rPr lang="pt-BR" sz="1600">
                  <a:latin typeface="Amazon Ember" panose="020B0603020204020204" pitchFamily="34" charset="0"/>
                  <a:ea typeface="Amazon Ember" panose="020B0603020204020204" pitchFamily="34" charset="0"/>
                  <a:cs typeface="Amazon Ember" panose="020B0603020204020204" pitchFamily="34" charset="0"/>
                </a:rPr>
                <a:t>Consumidas: 50 WCUs</a:t>
              </a:r>
            </a:p>
          </p:txBody>
        </p:sp>
        <p:sp>
          <p:nvSpPr>
            <p:cNvPr id="37" name="TextBox 36">
              <a:extLst>
                <a:ext uri="{FF2B5EF4-FFF2-40B4-BE49-F238E27FC236}">
                  <a16:creationId xmlns:a16="http://schemas.microsoft.com/office/drawing/2014/main" id="{8263A223-7290-4016-87EA-0038F6544F77}"/>
                </a:ext>
              </a:extLst>
            </p:cNvPr>
            <p:cNvSpPr txBox="1"/>
            <p:nvPr/>
          </p:nvSpPr>
          <p:spPr>
            <a:xfrm>
              <a:off x="5278542" y="1539829"/>
              <a:ext cx="2377574" cy="338554"/>
            </a:xfrm>
            <a:prstGeom prst="rect">
              <a:avLst/>
            </a:prstGeom>
            <a:noFill/>
          </p:spPr>
          <p:txBody>
            <a:bodyPr wrap="none" rtlCol="0">
              <a:spAutoFit/>
            </a:bodyPr>
            <a:lstStyle/>
            <a:p>
              <a:pPr rtl="0"/>
              <a:r>
                <a:rPr lang="pt-BR" sz="1600">
                  <a:latin typeface="Amazon Ember" panose="020B0603020204020204" pitchFamily="34" charset="0"/>
                  <a:ea typeface="Amazon Ember" panose="020B0603020204020204" pitchFamily="34" charset="0"/>
                  <a:cs typeface="Amazon Ember" panose="020B0603020204020204" pitchFamily="34" charset="0"/>
                </a:rPr>
                <a:t>Consumidas: 150 WCUs</a:t>
              </a:r>
            </a:p>
          </p:txBody>
        </p:sp>
        <p:grpSp>
          <p:nvGrpSpPr>
            <p:cNvPr id="38" name="Group 37">
              <a:extLst>
                <a:ext uri="{FF2B5EF4-FFF2-40B4-BE49-F238E27FC236}">
                  <a16:creationId xmlns:a16="http://schemas.microsoft.com/office/drawing/2014/main" id="{5862C483-85D7-4703-9FD8-F39786EAAFFB}"/>
                </a:ext>
              </a:extLst>
            </p:cNvPr>
            <p:cNvGrpSpPr/>
            <p:nvPr/>
          </p:nvGrpSpPr>
          <p:grpSpPr>
            <a:xfrm>
              <a:off x="8124040" y="1697563"/>
              <a:ext cx="1609675" cy="4644304"/>
              <a:chOff x="8124040" y="1697563"/>
              <a:chExt cx="1609675" cy="4644304"/>
            </a:xfrm>
          </p:grpSpPr>
          <p:sp>
            <p:nvSpPr>
              <p:cNvPr id="39" name="Rectangle 38">
                <a:extLst>
                  <a:ext uri="{FF2B5EF4-FFF2-40B4-BE49-F238E27FC236}">
                    <a16:creationId xmlns:a16="http://schemas.microsoft.com/office/drawing/2014/main" id="{69FA3DC7-8AFF-4CCB-95BA-C547EE0E48BA}"/>
                  </a:ext>
                </a:extLst>
              </p:cNvPr>
              <p:cNvSpPr/>
              <p:nvPr/>
            </p:nvSpPr>
            <p:spPr>
              <a:xfrm>
                <a:off x="8449307" y="2904537"/>
                <a:ext cx="963119" cy="2928258"/>
              </a:xfrm>
              <a:prstGeom prst="rect">
                <a:avLst/>
              </a:prstGeom>
              <a:gradFill flip="none" rotWithShape="1">
                <a:gsLst>
                  <a:gs pos="0">
                    <a:schemeClr val="accent2"/>
                  </a:gs>
                  <a:gs pos="50000">
                    <a:schemeClr val="accent2">
                      <a:lumMod val="60000"/>
                      <a:lumOff val="40000"/>
                    </a:schemeClr>
                  </a:gs>
                  <a:gs pos="100000">
                    <a:schemeClr val="accent2"/>
                  </a:gs>
                </a:gsLst>
                <a:lin ang="0" scaled="1"/>
                <a:tileRect/>
              </a:gradFill>
              <a:ln w="12700">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sz="1600" dirty="0"/>
              </a:p>
            </p:txBody>
          </p:sp>
          <p:sp>
            <p:nvSpPr>
              <p:cNvPr id="40" name="Rectangle 39">
                <a:extLst>
                  <a:ext uri="{FF2B5EF4-FFF2-40B4-BE49-F238E27FC236}">
                    <a16:creationId xmlns:a16="http://schemas.microsoft.com/office/drawing/2014/main" id="{3D928D5D-4150-4FBE-BFBE-40F7DAC112FD}"/>
                  </a:ext>
                </a:extLst>
              </p:cNvPr>
              <p:cNvSpPr/>
              <p:nvPr/>
            </p:nvSpPr>
            <p:spPr>
              <a:xfrm>
                <a:off x="8449307" y="1697563"/>
                <a:ext cx="963119" cy="1190042"/>
              </a:xfrm>
              <a:prstGeom prst="rect">
                <a:avLst/>
              </a:prstGeom>
              <a:gradFill flip="none" rotWithShape="1">
                <a:gsLst>
                  <a:gs pos="0">
                    <a:schemeClr val="accent1">
                      <a:lumMod val="0"/>
                      <a:lumOff val="100000"/>
                    </a:schemeClr>
                  </a:gs>
                  <a:gs pos="35000">
                    <a:schemeClr val="accent1">
                      <a:lumMod val="0"/>
                      <a:lumOff val="100000"/>
                    </a:schemeClr>
                  </a:gs>
                  <a:gs pos="100000">
                    <a:schemeClr val="accent1">
                      <a:lumMod val="100000"/>
                    </a:schemeClr>
                  </a:gs>
                </a:gsLst>
                <a:path path="circle">
                  <a:fillToRect l="50000" t="-80000" r="50000" b="180000"/>
                </a:path>
                <a:tileRect/>
              </a:gradFill>
              <a:ln w="12700">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sz="1600" dirty="0"/>
              </a:p>
            </p:txBody>
          </p:sp>
          <p:sp>
            <p:nvSpPr>
              <p:cNvPr id="48" name="TextBox 47">
                <a:extLst>
                  <a:ext uri="{FF2B5EF4-FFF2-40B4-BE49-F238E27FC236}">
                    <a16:creationId xmlns:a16="http://schemas.microsoft.com/office/drawing/2014/main" id="{9D187C34-3955-4B93-83E6-DFABECDB7D07}"/>
                  </a:ext>
                </a:extLst>
              </p:cNvPr>
              <p:cNvSpPr txBox="1"/>
              <p:nvPr/>
            </p:nvSpPr>
            <p:spPr>
              <a:xfrm>
                <a:off x="8124040" y="6003313"/>
                <a:ext cx="1609675" cy="338554"/>
              </a:xfrm>
              <a:prstGeom prst="rect">
                <a:avLst/>
              </a:prstGeom>
              <a:noFill/>
            </p:spPr>
            <p:txBody>
              <a:bodyPr wrap="square" rtlCol="0">
                <a:spAutoFit/>
              </a:bodyPr>
              <a:lstStyle/>
              <a:p>
                <a:pPr algn="ctr" rtl="0"/>
                <a:r>
                  <a:rPr lang="pt-BR" sz="1600">
                    <a:latin typeface="Amazon Ember" panose="020B0603020204020204" pitchFamily="34" charset="0"/>
                    <a:ea typeface="Amazon Ember" panose="020B0603020204020204" pitchFamily="34" charset="0"/>
                    <a:cs typeface="Amazon Ember" panose="020B0603020204020204" pitchFamily="34" charset="0"/>
                  </a:rPr>
                  <a:t>Partição 4</a:t>
                </a:r>
              </a:p>
            </p:txBody>
          </p:sp>
        </p:grpSp>
      </p:grpSp>
    </p:spTree>
    <p:custDataLst>
      <p:tags r:id="rId1"/>
    </p:custDataLst>
    <p:extLst>
      <p:ext uri="{BB962C8B-B14F-4D97-AF65-F5344CB8AC3E}">
        <p14:creationId xmlns:p14="http://schemas.microsoft.com/office/powerpoint/2010/main" val="93225623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A8627-4F8D-8141-92FE-55D42297025E}"/>
              </a:ext>
            </a:extLst>
          </p:cNvPr>
          <p:cNvSpPr>
            <a:spLocks noGrp="1"/>
          </p:cNvSpPr>
          <p:nvPr>
            <p:ph type="title"/>
          </p:nvPr>
        </p:nvSpPr>
        <p:spPr/>
        <p:txBody>
          <a:bodyPr rtlCol="0"/>
          <a:lstStyle/>
          <a:p>
            <a:pPr rtl="0"/>
            <a:r>
              <a:rPr lang="pt-BR" sz="3600"/>
              <a:t>A capacidade adaptável não corrige teclas de atalho e partições dinâmicas</a:t>
            </a:r>
          </a:p>
        </p:txBody>
      </p:sp>
      <p:graphicFrame>
        <p:nvGraphicFramePr>
          <p:cNvPr id="7" name="Table Placeholder 3">
            <a:extLst>
              <a:ext uri="{FF2B5EF4-FFF2-40B4-BE49-F238E27FC236}">
                <a16:creationId xmlns:a16="http://schemas.microsoft.com/office/drawing/2014/main" id="{F6205238-3027-3B40-8D80-95808FDBC793}"/>
              </a:ext>
            </a:extLst>
          </p:cNvPr>
          <p:cNvGraphicFramePr>
            <a:graphicFrameLocks/>
          </p:cNvGraphicFramePr>
          <p:nvPr>
            <p:extLst>
              <p:ext uri="{D42A27DB-BD31-4B8C-83A1-F6EECF244321}">
                <p14:modId xmlns:p14="http://schemas.microsoft.com/office/powerpoint/2010/main" val="3475901479"/>
              </p:ext>
            </p:extLst>
          </p:nvPr>
        </p:nvGraphicFramePr>
        <p:xfrm>
          <a:off x="587660" y="1835298"/>
          <a:ext cx="11016681" cy="4013643"/>
        </p:xfrm>
        <a:graphic>
          <a:graphicData uri="http://schemas.openxmlformats.org/drawingml/2006/table">
            <a:tbl>
              <a:tblPr firstRow="1" bandRow="1"/>
              <a:tblGrid>
                <a:gridCol w="8637812">
                  <a:extLst>
                    <a:ext uri="{9D8B030D-6E8A-4147-A177-3AD203B41FA5}">
                      <a16:colId xmlns:a16="http://schemas.microsoft.com/office/drawing/2014/main" val="20000"/>
                    </a:ext>
                  </a:extLst>
                </a:gridCol>
                <a:gridCol w="2378869">
                  <a:extLst>
                    <a:ext uri="{9D8B030D-6E8A-4147-A177-3AD203B41FA5}">
                      <a16:colId xmlns:a16="http://schemas.microsoft.com/office/drawing/2014/main" val="20001"/>
                    </a:ext>
                  </a:extLst>
                </a:gridCol>
              </a:tblGrid>
              <a:tr h="651809">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rtl="0"/>
                      <a:r>
                        <a:rPr lang="pt-BR" sz="2000" b="0" i="0">
                          <a:solidFill>
                            <a:schemeClr val="tx1"/>
                          </a:solidFill>
                          <a:latin typeface="Amazon Ember" panose="020B0603020204020204" pitchFamily="34" charset="0"/>
                          <a:ea typeface="Amazon Ember" panose="020B0603020204020204" pitchFamily="34" charset="0"/>
                          <a:cs typeface="Amazon Ember" panose="020B0603020204020204" pitchFamily="34" charset="0"/>
                        </a:rPr>
                        <a:t>Valor da chave de partição</a:t>
                      </a:r>
                    </a:p>
                  </a:txBody>
                  <a:tcPr marL="137431" marR="137431" marT="68716" marB="68716"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36C2B3"/>
                    </a:solidFill>
                  </a:tcPr>
                </a:tc>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rtl="0"/>
                      <a:r>
                        <a:rPr lang="pt-BR" sz="2000" b="0" i="0">
                          <a:solidFill>
                            <a:schemeClr val="tx1"/>
                          </a:solidFill>
                          <a:latin typeface="Amazon Ember" panose="020B0603020204020204" pitchFamily="34" charset="0"/>
                          <a:ea typeface="Amazon Ember" panose="020B0603020204020204" pitchFamily="34" charset="0"/>
                          <a:cs typeface="Amazon Ember" panose="020B0603020204020204" pitchFamily="34" charset="0"/>
                        </a:rPr>
                        <a:t>Uniformidade</a:t>
                      </a:r>
                    </a:p>
                  </a:txBody>
                  <a:tcPr marL="137431" marR="137431" marT="68716" marB="68716"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36C2B3"/>
                    </a:solidFill>
                  </a:tcPr>
                </a:tc>
                <a:extLst>
                  <a:ext uri="{0D108BD9-81ED-4DB2-BD59-A6C34878D82A}">
                    <a16:rowId xmlns:a16="http://schemas.microsoft.com/office/drawing/2014/main" val="10000"/>
                  </a:ext>
                </a:extLst>
              </a:tr>
              <a:tr h="651809">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rtl="0"/>
                      <a:r>
                        <a:rPr lang="pt-BR" sz="1800" b="0" i="0">
                          <a:latin typeface="+mj-lt"/>
                          <a:ea typeface="Amazon Ember" panose="02000000000000000000" pitchFamily="2" charset="0"/>
                          <a:cs typeface="Amazon Ember Light" panose="020B0403020204020204" pitchFamily="34" charset="0"/>
                        </a:rPr>
                        <a:t>ID de usuário, no qual a aplicação tem muitos usuários</a:t>
                      </a:r>
                      <a:endParaRPr lang="en-US" sz="1800" b="0" i="0" dirty="0">
                        <a:solidFill>
                          <a:srgbClr val="232F3E"/>
                        </a:solidFill>
                        <a:latin typeface="+mj-lt"/>
                        <a:ea typeface="Amazon Ember Light" panose="020B0403020204020204" pitchFamily="34" charset="0"/>
                        <a:cs typeface="Amazon Ember Light" panose="020B0403020204020204" pitchFamily="34" charset="0"/>
                      </a:endParaRPr>
                    </a:p>
                  </a:txBody>
                  <a:tcPr marL="137431" marR="137431" marT="68716" marB="68716"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rtl="0"/>
                      <a:r>
                        <a:rPr lang="pt-BR" sz="1800" b="0" i="0">
                          <a:solidFill>
                            <a:srgbClr val="232F3E"/>
                          </a:solidFill>
                          <a:latin typeface="+mj-lt"/>
                          <a:ea typeface="Amazon Ember Light" panose="020B0403020204020204" pitchFamily="34" charset="0"/>
                          <a:cs typeface="Amazon Ember Light" panose="020B0403020204020204" pitchFamily="34" charset="0"/>
                        </a:rPr>
                        <a:t>Bom</a:t>
                      </a:r>
                    </a:p>
                  </a:txBody>
                  <a:tcPr marL="137431" marR="137431" marT="68716" marB="68716"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extLst>
                  <a:ext uri="{0D108BD9-81ED-4DB2-BD59-A6C34878D82A}">
                    <a16:rowId xmlns:a16="http://schemas.microsoft.com/office/drawing/2014/main" val="10001"/>
                  </a:ext>
                </a:extLst>
              </a:tr>
              <a:tr h="651809">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pt-BR" sz="1800" b="0" i="0">
                          <a:solidFill>
                            <a:srgbClr val="232F3E"/>
                          </a:solidFill>
                          <a:latin typeface="+mj-lt"/>
                          <a:ea typeface="Amazon Ember" panose="02000000000000000000" pitchFamily="2" charset="0"/>
                          <a:cs typeface="Amazon Ember Light" panose="020B0403020204020204" pitchFamily="34" charset="0"/>
                        </a:rPr>
                        <a:t>Código de status, no qual existem apenas alguns códigos de status possíveis</a:t>
                      </a:r>
                      <a:endParaRPr lang="en-US" sz="1800" b="0" i="0" dirty="0">
                        <a:solidFill>
                          <a:srgbClr val="232F3E"/>
                        </a:solidFill>
                        <a:latin typeface="+mj-lt"/>
                        <a:ea typeface="Amazon Ember Light" panose="020B0403020204020204" pitchFamily="34" charset="0"/>
                        <a:cs typeface="Amazon Ember Light" panose="020B0403020204020204" pitchFamily="34" charset="0"/>
                      </a:endParaRPr>
                    </a:p>
                  </a:txBody>
                  <a:tcPr marL="137431" marR="137431" marT="68716" marB="68716"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pt-BR" sz="1800" b="0" i="0">
                          <a:solidFill>
                            <a:srgbClr val="232F3E"/>
                          </a:solidFill>
                          <a:latin typeface="+mj-lt"/>
                          <a:ea typeface="Amazon Ember Light" panose="020B0403020204020204" pitchFamily="34" charset="0"/>
                          <a:cs typeface="Amazon Ember Light" panose="020B0403020204020204" pitchFamily="34" charset="0"/>
                        </a:rPr>
                        <a:t>Ruim</a:t>
                      </a:r>
                    </a:p>
                  </a:txBody>
                  <a:tcPr marL="137431" marR="137431" marT="68716" marB="68716"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2"/>
                  </a:ext>
                </a:extLst>
              </a:tr>
              <a:tr h="651809">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pt-BR" sz="1800" b="0" i="0">
                          <a:latin typeface="+mj-lt"/>
                          <a:ea typeface="Amazon Ember" panose="02000000000000000000" pitchFamily="2" charset="0"/>
                          <a:cs typeface="Amazon Ember Light" panose="020B0403020204020204" pitchFamily="34" charset="0"/>
                        </a:rPr>
                        <a:t>Data de criação do item, arredondada para o período mais próximo (para, por exemplo, dia, hora ou minuto)</a:t>
                      </a:r>
                      <a:endParaRPr lang="en-US" sz="1800" b="0" i="0" dirty="0">
                        <a:solidFill>
                          <a:srgbClr val="232F3E"/>
                        </a:solidFill>
                        <a:latin typeface="+mj-lt"/>
                        <a:ea typeface="Amazon Ember Light" panose="020B0403020204020204" pitchFamily="34" charset="0"/>
                        <a:cs typeface="Amazon Ember Light" panose="020B0403020204020204" pitchFamily="34" charset="0"/>
                      </a:endParaRPr>
                    </a:p>
                  </a:txBody>
                  <a:tcPr marL="137431" marR="137431" marT="68716" marB="68716"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pt-BR" sz="1800" b="0" i="0">
                          <a:solidFill>
                            <a:srgbClr val="232F3E"/>
                          </a:solidFill>
                          <a:latin typeface="+mj-lt"/>
                          <a:ea typeface="Amazon Ember Light" panose="020B0403020204020204" pitchFamily="34" charset="0"/>
                          <a:cs typeface="Amazon Ember Light" panose="020B0403020204020204" pitchFamily="34" charset="0"/>
                        </a:rPr>
                        <a:t>Ruim</a:t>
                      </a:r>
                    </a:p>
                  </a:txBody>
                  <a:tcPr marL="137431" marR="137431" marT="68716" marB="68716"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extLst>
                  <a:ext uri="{0D108BD9-81ED-4DB2-BD59-A6C34878D82A}">
                    <a16:rowId xmlns:a16="http://schemas.microsoft.com/office/drawing/2014/main" val="10003"/>
                  </a:ext>
                </a:extLst>
              </a:tr>
              <a:tr h="651809">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pt-BR" sz="1800" b="0" i="0">
                          <a:latin typeface="+mj-lt"/>
                          <a:ea typeface="Amazon Ember Light" panose="020B0403020204020204" pitchFamily="34" charset="0"/>
                          <a:cs typeface="Amazon Ember Light" panose="020B0403020204020204" pitchFamily="34" charset="0"/>
                        </a:rPr>
                        <a:t>ID do dispositivo, no qual cada dispositivo acessa dados em intervalos relativamente semelhantes</a:t>
                      </a:r>
                      <a:endParaRPr lang="en-US" sz="1800" b="0" i="0" dirty="0">
                        <a:solidFill>
                          <a:srgbClr val="232F3E"/>
                        </a:solidFill>
                        <a:latin typeface="+mj-lt"/>
                        <a:ea typeface="Amazon Ember Light" panose="020B0403020204020204" pitchFamily="34" charset="0"/>
                        <a:cs typeface="Amazon Ember Light" panose="020B0403020204020204" pitchFamily="34" charset="0"/>
                      </a:endParaRPr>
                    </a:p>
                  </a:txBody>
                  <a:tcPr marL="137431" marR="137431" marT="68716" marB="68716"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pt-BR" sz="1800" b="0" i="0">
                          <a:solidFill>
                            <a:srgbClr val="232F3E"/>
                          </a:solidFill>
                          <a:latin typeface="+mj-lt"/>
                          <a:ea typeface="Amazon Ember Light" panose="020B0403020204020204" pitchFamily="34" charset="0"/>
                          <a:cs typeface="Amazon Ember Light" panose="020B0403020204020204" pitchFamily="34" charset="0"/>
                        </a:rPr>
                        <a:t>Bom</a:t>
                      </a:r>
                    </a:p>
                  </a:txBody>
                  <a:tcPr marL="137431" marR="137431" marT="68716" marB="68716"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4"/>
                  </a:ext>
                </a:extLst>
              </a:tr>
              <a:tr h="651809">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pt-BR" sz="1800" b="0" i="0">
                          <a:solidFill>
                            <a:srgbClr val="232F3E"/>
                          </a:solidFill>
                          <a:latin typeface="+mj-lt"/>
                          <a:ea typeface="Amazon Ember Light" panose="020B0403020204020204" pitchFamily="34" charset="0"/>
                          <a:cs typeface="Amazon Ember Light" panose="020B0403020204020204" pitchFamily="34" charset="0"/>
                        </a:rPr>
                        <a:t>ID do dispositivo, em que, mesmo se muitos dispositivos forem monitorados, um deles será muito mais popular do que todos os outros</a:t>
                      </a:r>
                    </a:p>
                  </a:txBody>
                  <a:tcPr marL="137431" marR="137431" marT="68716" marB="68716"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2F2F2"/>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pt-BR" sz="1800" b="0" i="0">
                          <a:solidFill>
                            <a:srgbClr val="232F3E"/>
                          </a:solidFill>
                          <a:latin typeface="+mj-lt"/>
                          <a:ea typeface="Amazon Ember Light" panose="020B0403020204020204" pitchFamily="34" charset="0"/>
                          <a:cs typeface="Amazon Ember Light" panose="020B0403020204020204" pitchFamily="34" charset="0"/>
                        </a:rPr>
                        <a:t>Ruim</a:t>
                      </a:r>
                    </a:p>
                  </a:txBody>
                  <a:tcPr marL="137431" marR="137431" marT="68716" marB="68716" anchor="ct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054902617"/>
                  </a:ext>
                </a:extLst>
              </a:tr>
            </a:tbl>
          </a:graphicData>
        </a:graphic>
      </p:graphicFrame>
    </p:spTree>
    <p:custDataLst>
      <p:tags r:id="rId1"/>
    </p:custDataLst>
    <p:extLst>
      <p:ext uri="{BB962C8B-B14F-4D97-AF65-F5344CB8AC3E}">
        <p14:creationId xmlns:p14="http://schemas.microsoft.com/office/powerpoint/2010/main" val="244063381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A9215D-56A1-C14C-8D1D-ECD06964D449}"/>
              </a:ext>
            </a:extLst>
          </p:cNvPr>
          <p:cNvSpPr>
            <a:spLocks noGrp="1"/>
          </p:cNvSpPr>
          <p:nvPr>
            <p:ph type="title"/>
          </p:nvPr>
        </p:nvSpPr>
        <p:spPr/>
        <p:txBody>
          <a:bodyPr rtlCol="0"/>
          <a:lstStyle/>
          <a:p>
            <a:pPr rtl="0"/>
            <a:r>
              <a:rPr lang="pt-BR" sz="3600">
                <a:latin typeface="+mj-lt"/>
              </a:rPr>
              <a:t>Principais lições da Seção 3</a:t>
            </a:r>
          </a:p>
        </p:txBody>
      </p:sp>
      <p:pic>
        <p:nvPicPr>
          <p:cNvPr id="6" name="Picture Placeholder 6">
            <a:extLst>
              <a:ext uri="{FF2B5EF4-FFF2-40B4-BE49-F238E27FC236}">
                <a16:creationId xmlns:a16="http://schemas.microsoft.com/office/drawing/2014/main" id="{DF245F4B-F83C-4547-948B-29463175E4C7}"/>
              </a:ext>
              <a:ext uri="{C183D7F6-B498-43B3-948B-1728B52AA6E4}">
                <adec:decorative xmlns:adec="http://schemas.microsoft.com/office/drawing/2017/decorative" xmlns="" val="1"/>
              </a:ext>
            </a:extLst>
          </p:cNvPr>
          <p:cNvPicPr>
            <a:picLocks noChangeAspect="1"/>
          </p:cNvPicPr>
          <p:nvPr/>
        </p:nvPicPr>
        <p:blipFill>
          <a:blip r:embed="rId4" cstate="hqprint">
            <a:extLst>
              <a:ext uri="{28A0092B-C50C-407E-A947-70E740481C1C}">
                <a14:useLocalDpi xmlns:a14="http://schemas.microsoft.com/office/drawing/2010/main"/>
              </a:ext>
            </a:extLst>
          </a:blip>
          <a:srcRect/>
          <a:stretch>
            <a:fillRect/>
          </a:stretch>
        </p:blipFill>
        <p:spPr>
          <a:xfrm>
            <a:off x="597222" y="2835670"/>
            <a:ext cx="3931314" cy="3104201"/>
          </a:xfrm>
          <a:prstGeom prst="rect">
            <a:avLst/>
          </a:prstGeom>
        </p:spPr>
      </p:pic>
      <p:sp>
        <p:nvSpPr>
          <p:cNvPr id="5" name="Content Placeholder 4">
            <a:extLst>
              <a:ext uri="{FF2B5EF4-FFF2-40B4-BE49-F238E27FC236}">
                <a16:creationId xmlns:a16="http://schemas.microsoft.com/office/drawing/2014/main" id="{5DED86B2-95F3-E144-93EC-D7312615DDBA}"/>
              </a:ext>
            </a:extLst>
          </p:cNvPr>
          <p:cNvSpPr>
            <a:spLocks noGrp="1"/>
          </p:cNvSpPr>
          <p:nvPr>
            <p:ph idx="16"/>
          </p:nvPr>
        </p:nvSpPr>
        <p:spPr>
          <a:xfrm>
            <a:off x="5426607" y="856644"/>
            <a:ext cx="6439102" cy="5499706"/>
          </a:xfrm>
        </p:spPr>
        <p:txBody>
          <a:bodyPr rtlCol="0"/>
          <a:lstStyle/>
          <a:p>
            <a:pPr rtl="0">
              <a:buClr>
                <a:schemeClr val="tx1"/>
              </a:buClr>
            </a:pPr>
            <a:r>
              <a:rPr lang="pt-BR" sz="1700" dirty="0"/>
              <a:t>Você pode usar a </a:t>
            </a:r>
            <a:r>
              <a:rPr lang="pt-BR" sz="17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escalabilidade com o toque de um botão</a:t>
            </a:r>
            <a:r>
              <a:rPr lang="pt-BR" sz="1700" dirty="0"/>
              <a:t> para dimensionar verticalmente a capacidade computacional para sua instância de banco de dados do RDS</a:t>
            </a:r>
          </a:p>
          <a:p>
            <a:pPr rtl="0">
              <a:buClr>
                <a:schemeClr val="tx1"/>
              </a:buClr>
            </a:pPr>
            <a:r>
              <a:rPr lang="pt-BR" sz="1700" spc="-30" dirty="0">
                <a:latin typeface="+mn-lt"/>
              </a:rPr>
              <a:t>Você pode usar </a:t>
            </a:r>
            <a:r>
              <a:rPr lang="pt-BR" sz="1700" spc="-30" dirty="0">
                <a:solidFill>
                  <a:schemeClr val="accent5"/>
                </a:solidFill>
                <a:latin typeface="Amazon Ember" panose="020B0603020204020204" pitchFamily="34" charset="0"/>
                <a:ea typeface="Amazon Ember" panose="020B0603020204020204" pitchFamily="34" charset="0"/>
              </a:rPr>
              <a:t>r</a:t>
            </a:r>
            <a:r>
              <a:rPr lang="pt-BR" sz="1700" spc="-3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éplicas</a:t>
            </a:r>
            <a:r>
              <a:rPr lang="pt-BR" sz="1700" spc="-30" dirty="0">
                <a:latin typeface="+mn-lt"/>
              </a:rPr>
              <a:t> de leitura ou </a:t>
            </a:r>
            <a:r>
              <a:rPr lang="pt-BR" sz="1700" spc="-3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fragmentos</a:t>
            </a:r>
            <a:r>
              <a:rPr lang="pt-BR" sz="1700" spc="-30" dirty="0">
                <a:latin typeface="+mn-lt"/>
              </a:rPr>
              <a:t> para dimensionar horizontalmente a instância de banco de dados do RDS</a:t>
            </a:r>
          </a:p>
          <a:p>
            <a:pPr rtl="0">
              <a:buClr>
                <a:schemeClr val="tx1"/>
              </a:buClr>
            </a:pPr>
            <a:r>
              <a:rPr lang="pt-BR" sz="1700" dirty="0">
                <a:latin typeface="+mn-lt"/>
              </a:rPr>
              <a:t>Com o </a:t>
            </a:r>
            <a:r>
              <a:rPr lang="pt-BR" sz="1700" dirty="0" err="1">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Amazon</a:t>
            </a:r>
            <a:r>
              <a:rPr lang="pt-BR" sz="17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 Aurora</a:t>
            </a:r>
            <a:r>
              <a:rPr lang="pt-BR" sz="1700" dirty="0">
                <a:latin typeface="+mn-lt"/>
              </a:rPr>
              <a:t>, você pode escolher o tamanho da classe da instância de banco de dados e o número de réplicas do Aurora (até 15)</a:t>
            </a:r>
          </a:p>
          <a:p>
            <a:pPr rtl="0">
              <a:buClr>
                <a:schemeClr val="tx1"/>
              </a:buClr>
            </a:pPr>
            <a:r>
              <a:rPr lang="pt-BR" sz="17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O Aurora </a:t>
            </a:r>
            <a:r>
              <a:rPr lang="pt-BR" sz="1700" dirty="0" err="1">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Serverless</a:t>
            </a:r>
            <a:r>
              <a:rPr lang="pt-BR" sz="1700" dirty="0">
                <a:latin typeface="+mn-lt"/>
              </a:rPr>
              <a:t> dimensiona os recursos automaticamente com base nas especificações de capacidade mínima e máxima</a:t>
            </a:r>
          </a:p>
          <a:p>
            <a:pPr rtl="0">
              <a:buClr>
                <a:schemeClr val="tx1"/>
              </a:buClr>
            </a:pPr>
            <a:r>
              <a:rPr lang="pt-BR" sz="1700" dirty="0">
                <a:latin typeface="+mn-lt"/>
              </a:rPr>
              <a:t>O </a:t>
            </a:r>
            <a:r>
              <a:rPr lang="pt-BR" sz="1700" dirty="0" err="1">
                <a:latin typeface="+mn-lt"/>
              </a:rPr>
              <a:t>Amazon</a:t>
            </a:r>
            <a:r>
              <a:rPr lang="pt-BR" sz="1700" dirty="0">
                <a:latin typeface="+mn-lt"/>
              </a:rPr>
              <a:t> </a:t>
            </a:r>
            <a:r>
              <a:rPr lang="pt-BR" sz="1700" dirty="0" err="1">
                <a:latin typeface="+mn-lt"/>
              </a:rPr>
              <a:t>DynamoDB</a:t>
            </a:r>
            <a:r>
              <a:rPr lang="pt-BR" sz="1700" dirty="0">
                <a:latin typeface="+mn-lt"/>
              </a:rPr>
              <a:t> </a:t>
            </a:r>
            <a:r>
              <a:rPr lang="pt-BR" sz="1700" dirty="0" err="1">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On-Demand</a:t>
            </a:r>
            <a:r>
              <a:rPr lang="pt-BR" sz="1700" dirty="0">
                <a:latin typeface="+mn-lt"/>
              </a:rPr>
              <a:t> oferece um modelo de definição de preço de pagamento por solicitação</a:t>
            </a:r>
          </a:p>
          <a:p>
            <a:pPr rtl="0">
              <a:buClr>
                <a:schemeClr val="tx1"/>
              </a:buClr>
            </a:pPr>
            <a:r>
              <a:rPr lang="pt-BR" sz="1700" dirty="0">
                <a:latin typeface="+mn-lt"/>
              </a:rPr>
              <a:t>O </a:t>
            </a:r>
            <a:r>
              <a:rPr lang="pt-BR" sz="17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Auto </a:t>
            </a:r>
            <a:r>
              <a:rPr lang="pt-BR" sz="1700" dirty="0" err="1">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Scaling</a:t>
            </a:r>
            <a:r>
              <a:rPr lang="pt-BR" sz="1700" dirty="0">
                <a:latin typeface="+mn-lt"/>
              </a:rPr>
              <a:t> do </a:t>
            </a:r>
            <a:r>
              <a:rPr lang="pt-BR" sz="1700" dirty="0" err="1">
                <a:latin typeface="+mn-lt"/>
              </a:rPr>
              <a:t>DynamoDB</a:t>
            </a:r>
            <a:r>
              <a:rPr lang="pt-BR" sz="1700" dirty="0">
                <a:latin typeface="+mn-lt"/>
              </a:rPr>
              <a:t> usa o </a:t>
            </a:r>
            <a:r>
              <a:rPr lang="pt-BR" sz="1700" dirty="0" err="1">
                <a:latin typeface="+mn-lt"/>
              </a:rPr>
              <a:t>Amazon</a:t>
            </a:r>
            <a:r>
              <a:rPr lang="pt-BR" sz="1700" dirty="0">
                <a:latin typeface="+mn-lt"/>
              </a:rPr>
              <a:t> </a:t>
            </a:r>
            <a:r>
              <a:rPr lang="pt-BR" sz="1700" dirty="0" err="1">
                <a:latin typeface="+mn-lt"/>
              </a:rPr>
              <a:t>Application</a:t>
            </a:r>
            <a:r>
              <a:rPr lang="pt-BR" sz="1700" dirty="0">
                <a:latin typeface="+mn-lt"/>
              </a:rPr>
              <a:t> Auto </a:t>
            </a:r>
            <a:r>
              <a:rPr lang="pt-BR" sz="1700" dirty="0" err="1">
                <a:latin typeface="+mn-lt"/>
              </a:rPr>
              <a:t>Scaling</a:t>
            </a:r>
            <a:r>
              <a:rPr lang="pt-BR" sz="1700" dirty="0">
                <a:latin typeface="+mn-lt"/>
              </a:rPr>
              <a:t> para ajustar dinamicamente a capacidade de taxa de transferência provisionada</a:t>
            </a:r>
          </a:p>
          <a:p>
            <a:pPr rtl="0">
              <a:buClr>
                <a:schemeClr val="tx1"/>
              </a:buClr>
            </a:pPr>
            <a:r>
              <a:rPr lang="pt-BR" sz="1700" dirty="0"/>
              <a:t>A </a:t>
            </a:r>
            <a:r>
              <a:rPr lang="pt-BR" sz="17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capacidade adaptável</a:t>
            </a:r>
            <a:r>
              <a:rPr lang="pt-BR" sz="1700" dirty="0">
                <a:latin typeface="+mn-lt"/>
              </a:rPr>
              <a:t> do </a:t>
            </a:r>
            <a:r>
              <a:rPr lang="pt-BR" sz="1700" dirty="0" err="1">
                <a:latin typeface="+mn-lt"/>
              </a:rPr>
              <a:t>DynamoDB</a:t>
            </a:r>
            <a:r>
              <a:rPr lang="pt-BR" sz="1700" dirty="0">
                <a:latin typeface="+mn-lt"/>
              </a:rPr>
              <a:t> funciona por meio do aumento automático da capacidade de taxa de transferência para as partições que recebem mais tráfego</a:t>
            </a:r>
          </a:p>
        </p:txBody>
      </p:sp>
    </p:spTree>
    <p:custDataLst>
      <p:tags r:id="rId1"/>
    </p:custDataLst>
    <p:extLst>
      <p:ext uri="{BB962C8B-B14F-4D97-AF65-F5344CB8AC3E}">
        <p14:creationId xmlns:p14="http://schemas.microsoft.com/office/powerpoint/2010/main" val="270110461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2">
            <a:extLst>
              <a:ext uri="{FF2B5EF4-FFF2-40B4-BE49-F238E27FC236}">
                <a16:creationId xmlns:a16="http://schemas.microsoft.com/office/drawing/2014/main" id="{16D96FE3-6775-4C0B-AE1C-36F4F2972E14}"/>
              </a:ext>
            </a:extLst>
          </p:cNvPr>
          <p:cNvSpPr>
            <a:spLocks noGrp="1"/>
          </p:cNvSpPr>
          <p:nvPr>
            <p:ph type="body" sz="quarter" idx="10"/>
          </p:nvPr>
        </p:nvSpPr>
        <p:spPr>
          <a:xfrm>
            <a:off x="419100" y="2554356"/>
            <a:ext cx="10972800" cy="488498"/>
          </a:xfrm>
        </p:spPr>
        <p:txBody>
          <a:bodyPr rtlCol="0">
            <a:normAutofit fontScale="77500" lnSpcReduction="20000"/>
          </a:bodyPr>
          <a:lstStyle/>
          <a:p>
            <a:pPr rtl="0"/>
            <a:r>
              <a:rPr lang="pt-BR" sz="2400" b="1">
                <a:latin typeface="+mn-lt"/>
              </a:rPr>
              <a:t>Módulo 9: Implementar elasticidade, alta disponibilidade e monitoramento</a:t>
            </a:r>
          </a:p>
        </p:txBody>
      </p:sp>
      <p:sp>
        <p:nvSpPr>
          <p:cNvPr id="2" name="Title 1"/>
          <p:cNvSpPr>
            <a:spLocks noGrp="1"/>
          </p:cNvSpPr>
          <p:nvPr>
            <p:ph type="title"/>
          </p:nvPr>
        </p:nvSpPr>
        <p:spPr>
          <a:xfrm>
            <a:off x="419100" y="3191940"/>
            <a:ext cx="11353800" cy="1061405"/>
          </a:xfrm>
        </p:spPr>
        <p:txBody>
          <a:bodyPr rtlCol="0">
            <a:noAutofit/>
          </a:bodyPr>
          <a:lstStyle/>
          <a:p>
            <a:pPr rtl="0"/>
            <a:r>
              <a:rPr lang="pt-BR" sz="4000">
                <a:latin typeface="+mj-lt"/>
              </a:rPr>
              <a:t>Seção 4: Projetar um ambiente altamente disponível</a:t>
            </a:r>
          </a:p>
        </p:txBody>
      </p:sp>
    </p:spTree>
    <p:custDataLst>
      <p:tags r:id="rId1"/>
    </p:custDataLst>
    <p:extLst>
      <p:ext uri="{BB962C8B-B14F-4D97-AF65-F5344CB8AC3E}">
        <p14:creationId xmlns:p14="http://schemas.microsoft.com/office/powerpoint/2010/main" val="219371881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5C59715-3F7D-4AA0-BED0-42993FC2FDDA}"/>
              </a:ext>
            </a:extLst>
          </p:cNvPr>
          <p:cNvSpPr>
            <a:spLocks noGrp="1"/>
          </p:cNvSpPr>
          <p:nvPr>
            <p:ph type="title"/>
          </p:nvPr>
        </p:nvSpPr>
        <p:spPr/>
        <p:txBody>
          <a:bodyPr rtlCol="0"/>
          <a:lstStyle/>
          <a:p>
            <a:pPr rtl="0"/>
            <a:r>
              <a:rPr lang="pt-BR" sz="3600"/>
              <a:t>Sistemas altamente disponíveis</a:t>
            </a:r>
          </a:p>
        </p:txBody>
      </p:sp>
      <p:sp>
        <p:nvSpPr>
          <p:cNvPr id="29" name="Content Placeholder 28">
            <a:extLst>
              <a:ext uri="{FF2B5EF4-FFF2-40B4-BE49-F238E27FC236}">
                <a16:creationId xmlns:a16="http://schemas.microsoft.com/office/drawing/2014/main" id="{56417E84-C6C0-4A3E-9758-5AF2C71D7DE9}"/>
              </a:ext>
            </a:extLst>
          </p:cNvPr>
          <p:cNvSpPr>
            <a:spLocks noGrp="1"/>
          </p:cNvSpPr>
          <p:nvPr>
            <p:ph idx="1"/>
          </p:nvPr>
        </p:nvSpPr>
        <p:spPr/>
        <p:txBody>
          <a:bodyPr rtlCol="0"/>
          <a:lstStyle/>
          <a:p>
            <a:pPr rtl="0"/>
            <a:r>
              <a:rPr lang="pt-BR" sz="2600" dirty="0"/>
              <a:t>Podem resistir a alguma medida </a:t>
            </a:r>
            <a:r>
              <a:rPr lang="pt-BR" sz="2600" dirty="0" smtClean="0"/>
              <a:t/>
            </a:r>
            <a:br>
              <a:rPr lang="pt-BR" sz="2600" dirty="0" smtClean="0"/>
            </a:br>
            <a:r>
              <a:rPr lang="pt-BR" sz="2600" dirty="0" smtClean="0"/>
              <a:t>de </a:t>
            </a:r>
            <a:r>
              <a:rPr lang="pt-BR" sz="2600" dirty="0"/>
              <a:t>degradação enquanto permanecem disponíveis</a:t>
            </a:r>
          </a:p>
          <a:p>
            <a:pPr rtl="0"/>
            <a:r>
              <a:rPr lang="pt-BR" sz="2600" dirty="0"/>
              <a:t>Têm tempo de inatividade mínimo</a:t>
            </a:r>
          </a:p>
          <a:p>
            <a:pPr rtl="0"/>
            <a:r>
              <a:rPr lang="pt-BR" sz="2600" dirty="0"/>
              <a:t>Exigem intervenção humana mínima</a:t>
            </a:r>
          </a:p>
          <a:p>
            <a:pPr rtl="0"/>
            <a:r>
              <a:rPr lang="pt-BR" sz="2600" dirty="0"/>
              <a:t>Recuperam-se de falha ou passam para origem secundária em uma quantidade aceitável de tempo de performance degradada</a:t>
            </a:r>
          </a:p>
          <a:p>
            <a:pPr rtl="0"/>
            <a:endParaRPr lang="en-US" sz="2600" dirty="0"/>
          </a:p>
        </p:txBody>
      </p:sp>
      <p:graphicFrame>
        <p:nvGraphicFramePr>
          <p:cNvPr id="7" name="Table 6">
            <a:extLst>
              <a:ext uri="{FF2B5EF4-FFF2-40B4-BE49-F238E27FC236}">
                <a16:creationId xmlns:a16="http://schemas.microsoft.com/office/drawing/2014/main" id="{3FC51F7D-6D5A-4969-91A1-21DAF0368FF7}"/>
              </a:ext>
            </a:extLst>
          </p:cNvPr>
          <p:cNvGraphicFramePr>
            <a:graphicFrameLocks noGrp="1"/>
          </p:cNvGraphicFramePr>
          <p:nvPr>
            <p:extLst>
              <p:ext uri="{D42A27DB-BD31-4B8C-83A1-F6EECF244321}">
                <p14:modId xmlns:p14="http://schemas.microsoft.com/office/powerpoint/2010/main" val="2297309086"/>
              </p:ext>
            </p:extLst>
          </p:nvPr>
        </p:nvGraphicFramePr>
        <p:xfrm>
          <a:off x="6268214" y="1540816"/>
          <a:ext cx="5784215" cy="2722880"/>
        </p:xfrm>
        <a:graphic>
          <a:graphicData uri="http://schemas.openxmlformats.org/drawingml/2006/table">
            <a:tbl>
              <a:tblPr firstRow="1" bandRow="1">
                <a:tableStyleId>{5C22544A-7EE6-4342-B048-85BDC9FD1C3A}</a:tableStyleId>
              </a:tblPr>
              <a:tblGrid>
                <a:gridCol w="1646555">
                  <a:extLst>
                    <a:ext uri="{9D8B030D-6E8A-4147-A177-3AD203B41FA5}">
                      <a16:colId xmlns:a16="http://schemas.microsoft.com/office/drawing/2014/main" val="3311649063"/>
                    </a:ext>
                  </a:extLst>
                </a:gridCol>
                <a:gridCol w="1748155">
                  <a:extLst>
                    <a:ext uri="{9D8B030D-6E8A-4147-A177-3AD203B41FA5}">
                      <a16:colId xmlns:a16="http://schemas.microsoft.com/office/drawing/2014/main" val="1544470336"/>
                    </a:ext>
                  </a:extLst>
                </a:gridCol>
                <a:gridCol w="2389505">
                  <a:extLst>
                    <a:ext uri="{9D8B030D-6E8A-4147-A177-3AD203B41FA5}">
                      <a16:colId xmlns:a16="http://schemas.microsoft.com/office/drawing/2014/main" val="831937781"/>
                    </a:ext>
                  </a:extLst>
                </a:gridCol>
              </a:tblGrid>
              <a:tr h="370840">
                <a:tc>
                  <a:txBody>
                    <a:bodyPr/>
                    <a:lstStyle/>
                    <a:p>
                      <a:pPr algn="ctr" rtl="0"/>
                      <a:r>
                        <a:rPr lang="pt-BR" sz="1700" dirty="0">
                          <a:solidFill>
                            <a:schemeClr val="tx1"/>
                          </a:solidFill>
                        </a:rPr>
                        <a:t>Porcentagem de tempo de atividade</a:t>
                      </a:r>
                      <a:endParaRPr lang="en-US" sz="1700" dirty="0">
                        <a:solidFill>
                          <a:schemeClr val="tx1"/>
                        </a:solidFill>
                      </a:endParaRPr>
                    </a:p>
                  </a:txBody>
                  <a:tcPr>
                    <a:solidFill>
                      <a:schemeClr val="tx2"/>
                    </a:solidFill>
                  </a:tcPr>
                </a:tc>
                <a:tc>
                  <a:txBody>
                    <a:bodyPr/>
                    <a:lstStyle/>
                    <a:p>
                      <a:pPr algn="ctr" rtl="0"/>
                      <a:r>
                        <a:rPr lang="pt-BR" sz="1700" dirty="0">
                          <a:solidFill>
                            <a:schemeClr val="tx1"/>
                          </a:solidFill>
                        </a:rPr>
                        <a:t>Tempo de inatividade máximo por ano</a:t>
                      </a:r>
                    </a:p>
                  </a:txBody>
                  <a:tcPr>
                    <a:solidFill>
                      <a:schemeClr val="tx2"/>
                    </a:solidFill>
                  </a:tcPr>
                </a:tc>
                <a:tc>
                  <a:txBody>
                    <a:bodyPr/>
                    <a:lstStyle/>
                    <a:p>
                      <a:pPr algn="ctr" rtl="0"/>
                      <a:r>
                        <a:rPr lang="pt-BR" sz="1700" dirty="0">
                          <a:solidFill>
                            <a:schemeClr val="tx1"/>
                          </a:solidFill>
                        </a:rPr>
                        <a:t>Equivalente de tempo de inatividade por dia</a:t>
                      </a:r>
                    </a:p>
                  </a:txBody>
                  <a:tcPr>
                    <a:solidFill>
                      <a:schemeClr val="tx2"/>
                    </a:solidFill>
                  </a:tcPr>
                </a:tc>
                <a:extLst>
                  <a:ext uri="{0D108BD9-81ED-4DB2-BD59-A6C34878D82A}">
                    <a16:rowId xmlns:a16="http://schemas.microsoft.com/office/drawing/2014/main" val="1122289990"/>
                  </a:ext>
                </a:extLst>
              </a:tr>
              <a:tr h="370840">
                <a:tc>
                  <a:txBody>
                    <a:bodyPr/>
                    <a:lstStyle/>
                    <a:p>
                      <a:pPr algn="ctr" rtl="0"/>
                      <a:r>
                        <a:rPr lang="pt-BR"/>
                        <a:t>90%</a:t>
                      </a:r>
                    </a:p>
                  </a:txBody>
                  <a:tcPr>
                    <a:solidFill>
                      <a:srgbClr val="F2F2F2"/>
                    </a:solidFill>
                  </a:tcPr>
                </a:tc>
                <a:tc>
                  <a:txBody>
                    <a:bodyPr/>
                    <a:lstStyle/>
                    <a:p>
                      <a:pPr algn="ctr" rtl="0"/>
                      <a:r>
                        <a:rPr lang="pt-BR"/>
                        <a:t>36,5 dias</a:t>
                      </a:r>
                    </a:p>
                  </a:txBody>
                  <a:tcPr>
                    <a:solidFill>
                      <a:srgbClr val="F2F2F2"/>
                    </a:solidFill>
                  </a:tcPr>
                </a:tc>
                <a:tc>
                  <a:txBody>
                    <a:bodyPr/>
                    <a:lstStyle/>
                    <a:p>
                      <a:pPr algn="ctr" rtl="0"/>
                      <a:r>
                        <a:rPr lang="pt-BR"/>
                        <a:t>2,4 horas</a:t>
                      </a:r>
                    </a:p>
                  </a:txBody>
                  <a:tcPr>
                    <a:solidFill>
                      <a:srgbClr val="F2F2F2"/>
                    </a:solidFill>
                  </a:tcPr>
                </a:tc>
                <a:extLst>
                  <a:ext uri="{0D108BD9-81ED-4DB2-BD59-A6C34878D82A}">
                    <a16:rowId xmlns:a16="http://schemas.microsoft.com/office/drawing/2014/main" val="754071426"/>
                  </a:ext>
                </a:extLst>
              </a:tr>
              <a:tr h="370840">
                <a:tc>
                  <a:txBody>
                    <a:bodyPr/>
                    <a:lstStyle/>
                    <a:p>
                      <a:pPr algn="ctr" rtl="0"/>
                      <a:r>
                        <a:rPr lang="pt-BR"/>
                        <a:t>99%</a:t>
                      </a:r>
                    </a:p>
                  </a:txBody>
                  <a:tcPr>
                    <a:solidFill>
                      <a:schemeClr val="bg1"/>
                    </a:solidFill>
                  </a:tcPr>
                </a:tc>
                <a:tc>
                  <a:txBody>
                    <a:bodyPr/>
                    <a:lstStyle/>
                    <a:p>
                      <a:pPr algn="ctr" rtl="0"/>
                      <a:r>
                        <a:rPr lang="pt-BR"/>
                        <a:t>3,65 dias</a:t>
                      </a:r>
                    </a:p>
                  </a:txBody>
                  <a:tcPr>
                    <a:solidFill>
                      <a:schemeClr val="bg1"/>
                    </a:solidFill>
                  </a:tcPr>
                </a:tc>
                <a:tc>
                  <a:txBody>
                    <a:bodyPr/>
                    <a:lstStyle/>
                    <a:p>
                      <a:pPr algn="ctr" rtl="0"/>
                      <a:r>
                        <a:rPr lang="pt-BR"/>
                        <a:t>14 minutos</a:t>
                      </a:r>
                    </a:p>
                  </a:txBody>
                  <a:tcPr>
                    <a:solidFill>
                      <a:schemeClr val="bg1"/>
                    </a:solidFill>
                  </a:tcPr>
                </a:tc>
                <a:extLst>
                  <a:ext uri="{0D108BD9-81ED-4DB2-BD59-A6C34878D82A}">
                    <a16:rowId xmlns:a16="http://schemas.microsoft.com/office/drawing/2014/main" val="1573718955"/>
                  </a:ext>
                </a:extLst>
              </a:tr>
              <a:tr h="370840">
                <a:tc>
                  <a:txBody>
                    <a:bodyPr/>
                    <a:lstStyle/>
                    <a:p>
                      <a:pPr algn="ctr" rtl="0"/>
                      <a:r>
                        <a:rPr lang="pt-BR"/>
                        <a:t>99,9%</a:t>
                      </a:r>
                    </a:p>
                  </a:txBody>
                  <a:tcPr>
                    <a:solidFill>
                      <a:srgbClr val="F2F2F2"/>
                    </a:solidFill>
                  </a:tcPr>
                </a:tc>
                <a:tc>
                  <a:txBody>
                    <a:bodyPr/>
                    <a:lstStyle/>
                    <a:p>
                      <a:pPr algn="ctr" rtl="0"/>
                      <a:r>
                        <a:rPr lang="pt-BR"/>
                        <a:t>8,76 horas</a:t>
                      </a:r>
                    </a:p>
                  </a:txBody>
                  <a:tcPr>
                    <a:solidFill>
                      <a:srgbClr val="F2F2F2"/>
                    </a:solidFill>
                  </a:tcPr>
                </a:tc>
                <a:tc>
                  <a:txBody>
                    <a:bodyPr/>
                    <a:lstStyle/>
                    <a:p>
                      <a:pPr algn="ctr" rtl="0"/>
                      <a:r>
                        <a:rPr lang="pt-BR"/>
                        <a:t>86 segundos</a:t>
                      </a:r>
                    </a:p>
                  </a:txBody>
                  <a:tcPr>
                    <a:solidFill>
                      <a:srgbClr val="F2F2F2"/>
                    </a:solidFill>
                  </a:tcPr>
                </a:tc>
                <a:extLst>
                  <a:ext uri="{0D108BD9-81ED-4DB2-BD59-A6C34878D82A}">
                    <a16:rowId xmlns:a16="http://schemas.microsoft.com/office/drawing/2014/main" val="1874334708"/>
                  </a:ext>
                </a:extLst>
              </a:tr>
              <a:tr h="370840">
                <a:tc>
                  <a:txBody>
                    <a:bodyPr/>
                    <a:lstStyle/>
                    <a:p>
                      <a:pPr algn="ctr" rtl="0"/>
                      <a:r>
                        <a:rPr lang="pt-BR"/>
                        <a:t>99,99%</a:t>
                      </a:r>
                    </a:p>
                  </a:txBody>
                  <a:tcPr>
                    <a:solidFill>
                      <a:schemeClr val="bg1"/>
                    </a:solidFill>
                  </a:tcPr>
                </a:tc>
                <a:tc>
                  <a:txBody>
                    <a:bodyPr/>
                    <a:lstStyle/>
                    <a:p>
                      <a:pPr algn="ctr" rtl="0"/>
                      <a:r>
                        <a:rPr lang="pt-BR"/>
                        <a:t>52,6 minutos</a:t>
                      </a:r>
                    </a:p>
                  </a:txBody>
                  <a:tcPr>
                    <a:solidFill>
                      <a:schemeClr val="bg1"/>
                    </a:solidFill>
                  </a:tcPr>
                </a:tc>
                <a:tc>
                  <a:txBody>
                    <a:bodyPr/>
                    <a:lstStyle/>
                    <a:p>
                      <a:pPr algn="ctr" rtl="0"/>
                      <a:r>
                        <a:rPr lang="pt-BR"/>
                        <a:t>8,6 segundos</a:t>
                      </a:r>
                    </a:p>
                  </a:txBody>
                  <a:tcPr>
                    <a:solidFill>
                      <a:schemeClr val="bg1"/>
                    </a:solidFill>
                  </a:tcPr>
                </a:tc>
                <a:extLst>
                  <a:ext uri="{0D108BD9-81ED-4DB2-BD59-A6C34878D82A}">
                    <a16:rowId xmlns:a16="http://schemas.microsoft.com/office/drawing/2014/main" val="3085933946"/>
                  </a:ext>
                </a:extLst>
              </a:tr>
              <a:tr h="370840">
                <a:tc>
                  <a:txBody>
                    <a:bodyPr/>
                    <a:lstStyle/>
                    <a:p>
                      <a:pPr algn="ctr" rtl="0"/>
                      <a:r>
                        <a:rPr lang="pt-BR"/>
                        <a:t>99,999%</a:t>
                      </a:r>
                    </a:p>
                  </a:txBody>
                  <a:tcPr>
                    <a:solidFill>
                      <a:srgbClr val="F2F2F2"/>
                    </a:solidFill>
                  </a:tcPr>
                </a:tc>
                <a:tc>
                  <a:txBody>
                    <a:bodyPr/>
                    <a:lstStyle/>
                    <a:p>
                      <a:pPr algn="ctr" rtl="0"/>
                      <a:r>
                        <a:rPr lang="pt-BR"/>
                        <a:t>5,25 minutos</a:t>
                      </a:r>
                    </a:p>
                  </a:txBody>
                  <a:tcPr>
                    <a:solidFill>
                      <a:srgbClr val="F2F2F2"/>
                    </a:solidFill>
                  </a:tcPr>
                </a:tc>
                <a:tc>
                  <a:txBody>
                    <a:bodyPr/>
                    <a:lstStyle/>
                    <a:p>
                      <a:pPr algn="ctr" rtl="0"/>
                      <a:r>
                        <a:rPr lang="pt-BR"/>
                        <a:t>0,86 segundo</a:t>
                      </a:r>
                    </a:p>
                  </a:txBody>
                  <a:tcPr>
                    <a:solidFill>
                      <a:srgbClr val="F2F2F2"/>
                    </a:solidFill>
                  </a:tcPr>
                </a:tc>
                <a:extLst>
                  <a:ext uri="{0D108BD9-81ED-4DB2-BD59-A6C34878D82A}">
                    <a16:rowId xmlns:a16="http://schemas.microsoft.com/office/drawing/2014/main" val="1060340729"/>
                  </a:ext>
                </a:extLst>
              </a:tr>
            </a:tbl>
          </a:graphicData>
        </a:graphic>
      </p:graphicFrame>
    </p:spTree>
    <p:custDataLst>
      <p:tags r:id="rId1"/>
    </p:custDataLst>
    <p:extLst>
      <p:ext uri="{BB962C8B-B14F-4D97-AF65-F5344CB8AC3E}">
        <p14:creationId xmlns:p14="http://schemas.microsoft.com/office/powerpoint/2010/main" val="74918159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FDBBB4-6435-C147-A9E7-4494F6B7FD65}"/>
              </a:ext>
            </a:extLst>
          </p:cNvPr>
          <p:cNvSpPr>
            <a:spLocks noGrp="1"/>
          </p:cNvSpPr>
          <p:nvPr>
            <p:ph type="title"/>
          </p:nvPr>
        </p:nvSpPr>
        <p:spPr/>
        <p:txBody>
          <a:bodyPr rtlCol="0"/>
          <a:lstStyle/>
          <a:p>
            <a:pPr rtl="0"/>
            <a:r>
              <a:rPr lang="pt-BR"/>
              <a:t>Elastic Load Balancing</a:t>
            </a:r>
          </a:p>
        </p:txBody>
      </p:sp>
      <p:grpSp>
        <p:nvGrpSpPr>
          <p:cNvPr id="3" name="Group 2">
            <a:extLst>
              <a:ext uri="{FF2B5EF4-FFF2-40B4-BE49-F238E27FC236}">
                <a16:creationId xmlns:a16="http://schemas.microsoft.com/office/drawing/2014/main" id="{8FD25358-BA5C-4B55-9FCC-7DC2C3BE263C}"/>
              </a:ext>
              <a:ext uri="{C183D7F6-B498-43B3-948B-1728B52AA6E4}">
                <adec:decorative xmlns:adec="http://schemas.microsoft.com/office/drawing/2017/decorative" xmlns="" val="1"/>
              </a:ext>
            </a:extLst>
          </p:cNvPr>
          <p:cNvGrpSpPr/>
          <p:nvPr/>
        </p:nvGrpSpPr>
        <p:grpSpPr>
          <a:xfrm>
            <a:off x="677252" y="1916492"/>
            <a:ext cx="2885749" cy="4045058"/>
            <a:chOff x="677252" y="1916492"/>
            <a:chExt cx="2885749" cy="4045058"/>
          </a:xfrm>
        </p:grpSpPr>
        <p:pic>
          <p:nvPicPr>
            <p:cNvPr id="9" name="Graphic 8">
              <a:extLst>
                <a:ext uri="{FF2B5EF4-FFF2-40B4-BE49-F238E27FC236}">
                  <a16:creationId xmlns:a16="http://schemas.microsoft.com/office/drawing/2014/main" id="{88490801-B9A7-4D75-9CAE-EBADFDF7E358}"/>
                </a:ext>
                <a:ext uri="{C183D7F6-B498-43B3-948B-1728B52AA6E4}">
                  <adec:decorative xmlns:adec="http://schemas.microsoft.com/office/drawing/2017/decorative" xmlns="" val="1"/>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1429972" y="2772228"/>
              <a:ext cx="1371600" cy="1371600"/>
            </a:xfrm>
            <a:prstGeom prst="rect">
              <a:avLst/>
            </a:prstGeom>
          </p:spPr>
        </p:pic>
        <p:sp>
          <p:nvSpPr>
            <p:cNvPr id="5" name="TextBox 4">
              <a:extLst>
                <a:ext uri="{FF2B5EF4-FFF2-40B4-BE49-F238E27FC236}">
                  <a16:creationId xmlns:a16="http://schemas.microsoft.com/office/drawing/2014/main" id="{681F85C3-C178-E544-A195-649DAAAB1039}"/>
                </a:ext>
              </a:extLst>
            </p:cNvPr>
            <p:cNvSpPr txBox="1"/>
            <p:nvPr/>
          </p:nvSpPr>
          <p:spPr>
            <a:xfrm>
              <a:off x="990812" y="4331526"/>
              <a:ext cx="2249922" cy="892552"/>
            </a:xfrm>
            <a:prstGeom prst="rect">
              <a:avLst/>
            </a:prstGeom>
            <a:noFill/>
          </p:spPr>
          <p:txBody>
            <a:bodyPr wrap="square" rtlCol="0">
              <a:spAutoFit/>
            </a:bodyPr>
            <a:lstStyle/>
            <a:p>
              <a:pPr algn="ctr" rtl="0"/>
              <a:r>
                <a:rPr lang="pt-BR" sz="2600">
                  <a:latin typeface="Amazon Ember" panose="020B0603020204020204" pitchFamily="34" charset="0"/>
                  <a:ea typeface="Amazon Ember" panose="020B0603020204020204" pitchFamily="34" charset="0"/>
                  <a:cs typeface="Amazon Ember" panose="020B0603020204020204" pitchFamily="34" charset="0"/>
                </a:rPr>
                <a:t>Elastic Load Balancing</a:t>
              </a:r>
            </a:p>
          </p:txBody>
        </p:sp>
        <p:sp>
          <p:nvSpPr>
            <p:cNvPr id="6" name="Rectangle 5">
              <a:extLst>
                <a:ext uri="{FF2B5EF4-FFF2-40B4-BE49-F238E27FC236}">
                  <a16:creationId xmlns:a16="http://schemas.microsoft.com/office/drawing/2014/main" id="{5ABAE850-1821-8948-BFF8-51D49D1E2701}"/>
                </a:ext>
              </a:extLst>
            </p:cNvPr>
            <p:cNvSpPr/>
            <p:nvPr/>
          </p:nvSpPr>
          <p:spPr>
            <a:xfrm>
              <a:off x="677252" y="1916492"/>
              <a:ext cx="2885749" cy="4045058"/>
            </a:xfrm>
            <a:prstGeom prst="rect">
              <a:avLst/>
            </a:prstGeom>
            <a:noFill/>
            <a:ln w="508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grpSp>
      <p:sp>
        <p:nvSpPr>
          <p:cNvPr id="10" name="TextBox 9">
            <a:extLst>
              <a:ext uri="{FF2B5EF4-FFF2-40B4-BE49-F238E27FC236}">
                <a16:creationId xmlns:a16="http://schemas.microsoft.com/office/drawing/2014/main" id="{4BEFC994-89E7-4A47-B341-023492B57C65}"/>
              </a:ext>
            </a:extLst>
          </p:cNvPr>
          <p:cNvSpPr txBox="1"/>
          <p:nvPr/>
        </p:nvSpPr>
        <p:spPr>
          <a:xfrm>
            <a:off x="3725343" y="1700626"/>
            <a:ext cx="8286549" cy="1569660"/>
          </a:xfrm>
          <a:prstGeom prst="rect">
            <a:avLst/>
          </a:prstGeom>
          <a:noFill/>
        </p:spPr>
        <p:txBody>
          <a:bodyPr wrap="square" rtlCol="0">
            <a:spAutoFit/>
          </a:bodyPr>
          <a:lstStyle/>
          <a:p>
            <a:pPr algn="ctr" rtl="0"/>
            <a:r>
              <a:rPr lang="pt-BR" sz="2400" dirty="0">
                <a:solidFill>
                  <a:schemeClr val="bg2">
                    <a:lumMod val="25000"/>
                  </a:schemeClr>
                </a:solidFill>
                <a:latin typeface="Amazon Ember" panose="020B0603020204020204" pitchFamily="34" charset="0"/>
                <a:ea typeface="Amazon Ember" panose="020B0603020204020204" pitchFamily="34" charset="0"/>
                <a:cs typeface="Amazon Ember" panose="020B0603020204020204" pitchFamily="34" charset="0"/>
              </a:rPr>
              <a:t>Um </a:t>
            </a:r>
            <a:r>
              <a:rPr lang="pt-BR" sz="24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serviço de balanceamento de carga gerenciado</a:t>
            </a:r>
            <a:r>
              <a:rPr lang="pt-BR" sz="2400" dirty="0">
                <a:solidFill>
                  <a:schemeClr val="accent2"/>
                </a:solidFill>
                <a:latin typeface="Amazon Ember" panose="020B0603020204020204" pitchFamily="34" charset="0"/>
                <a:ea typeface="Amazon Ember" panose="020B0603020204020204" pitchFamily="34" charset="0"/>
                <a:cs typeface="Amazon Ember" panose="020B0603020204020204" pitchFamily="34" charset="0"/>
              </a:rPr>
              <a:t> </a:t>
            </a:r>
            <a:r>
              <a:rPr lang="pt-BR" sz="2400" dirty="0">
                <a:solidFill>
                  <a:schemeClr val="bg2">
                    <a:lumMod val="25000"/>
                  </a:schemeClr>
                </a:solidFill>
                <a:latin typeface="Amazon Ember" panose="020B0603020204020204" pitchFamily="34" charset="0"/>
                <a:ea typeface="Amazon Ember" panose="020B0603020204020204" pitchFamily="34" charset="0"/>
                <a:cs typeface="Amazon Ember" panose="020B0603020204020204" pitchFamily="34" charset="0"/>
              </a:rPr>
              <a:t>que distribui o tráfego de entrada das aplicações por várias instâncias do EC2, contêineres, endereços IP e funções </a:t>
            </a:r>
            <a:r>
              <a:rPr lang="pt-BR" sz="2400" dirty="0" smtClean="0">
                <a:solidFill>
                  <a:schemeClr val="bg2">
                    <a:lumMod val="25000"/>
                  </a:schemeClr>
                </a:solidFill>
                <a:latin typeface="Amazon Ember" panose="020B0603020204020204" pitchFamily="34" charset="0"/>
                <a:ea typeface="Amazon Ember" panose="020B0603020204020204" pitchFamily="34" charset="0"/>
                <a:cs typeface="Amazon Ember" panose="020B0603020204020204" pitchFamily="34" charset="0"/>
              </a:rPr>
              <a:t/>
            </a:r>
            <a:br>
              <a:rPr lang="pt-BR" sz="2400" dirty="0" smtClean="0">
                <a:solidFill>
                  <a:schemeClr val="bg2">
                    <a:lumMod val="25000"/>
                  </a:schemeClr>
                </a:solidFill>
                <a:latin typeface="Amazon Ember" panose="020B0603020204020204" pitchFamily="34" charset="0"/>
                <a:ea typeface="Amazon Ember" panose="020B0603020204020204" pitchFamily="34" charset="0"/>
                <a:cs typeface="Amazon Ember" panose="020B0603020204020204" pitchFamily="34" charset="0"/>
              </a:rPr>
            </a:br>
            <a:r>
              <a:rPr lang="pt-BR" sz="2400" dirty="0" smtClean="0">
                <a:solidFill>
                  <a:schemeClr val="bg2">
                    <a:lumMod val="25000"/>
                  </a:schemeClr>
                </a:solidFill>
                <a:latin typeface="Amazon Ember" panose="020B0603020204020204" pitchFamily="34" charset="0"/>
                <a:ea typeface="Amazon Ember" panose="020B0603020204020204" pitchFamily="34" charset="0"/>
                <a:cs typeface="Amazon Ember" panose="020B0603020204020204" pitchFamily="34" charset="0"/>
              </a:rPr>
              <a:t>do </a:t>
            </a:r>
            <a:r>
              <a:rPr lang="pt-BR" sz="2400" dirty="0">
                <a:solidFill>
                  <a:schemeClr val="bg2">
                    <a:lumMod val="25000"/>
                  </a:schemeClr>
                </a:solidFill>
                <a:latin typeface="Amazon Ember" panose="020B0603020204020204" pitchFamily="34" charset="0"/>
                <a:ea typeface="Amazon Ember" panose="020B0603020204020204" pitchFamily="34" charset="0"/>
                <a:cs typeface="Amazon Ember" panose="020B0603020204020204" pitchFamily="34" charset="0"/>
              </a:rPr>
              <a:t>Lambda.</a:t>
            </a:r>
          </a:p>
        </p:txBody>
      </p:sp>
      <p:sp>
        <p:nvSpPr>
          <p:cNvPr id="8" name="Rectangle 7">
            <a:extLst>
              <a:ext uri="{FF2B5EF4-FFF2-40B4-BE49-F238E27FC236}">
                <a16:creationId xmlns:a16="http://schemas.microsoft.com/office/drawing/2014/main" id="{2C843AF8-9143-504B-92B7-536180E53B00}"/>
              </a:ext>
            </a:extLst>
          </p:cNvPr>
          <p:cNvSpPr/>
          <p:nvPr/>
        </p:nvSpPr>
        <p:spPr>
          <a:xfrm>
            <a:off x="3905451" y="3372270"/>
            <a:ext cx="7589520" cy="1415772"/>
          </a:xfrm>
          <a:prstGeom prst="rect">
            <a:avLst/>
          </a:prstGeom>
        </p:spPr>
        <p:txBody>
          <a:bodyPr wrap="square" rtlCol="0">
            <a:spAutoFit/>
          </a:bodyPr>
          <a:lstStyle/>
          <a:p>
            <a:pPr marL="460375" indent="-460375" rtl="0">
              <a:spcAft>
                <a:spcPts val="1200"/>
              </a:spcAft>
              <a:buClr>
                <a:schemeClr val="tx1"/>
              </a:buClr>
              <a:buFont typeface="Arial" panose="020B0604020202020204" pitchFamily="34" charset="0"/>
              <a:buChar char="•"/>
            </a:pPr>
            <a:r>
              <a:rPr lang="pt-BR" sz="2200">
                <a:latin typeface="Amazon Ember Light" panose="020B0403020204020204" pitchFamily="34" charset="0"/>
                <a:ea typeface="Amazon Ember Light" panose="020B0403020204020204" pitchFamily="34" charset="0"/>
                <a:cs typeface="Amazon Ember Light" panose="020B0403020204020204" pitchFamily="34" charset="0"/>
              </a:rPr>
              <a:t>Pode ser </a:t>
            </a:r>
            <a:r>
              <a:rPr lang="pt-BR" sz="220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externo ou interno</a:t>
            </a:r>
            <a:endParaRPr lang="en-US" sz="2200" dirty="0">
              <a:latin typeface="Amazon Ember Light" panose="020B0403020204020204" pitchFamily="34" charset="0"/>
              <a:ea typeface="Amazon Ember Light" panose="020B0403020204020204" pitchFamily="34" charset="0"/>
              <a:cs typeface="Amazon Ember Light" panose="020B0403020204020204" pitchFamily="34" charset="0"/>
            </a:endParaRPr>
          </a:p>
          <a:p>
            <a:pPr marL="460375" indent="-460375" rtl="0">
              <a:spcAft>
                <a:spcPts val="1200"/>
              </a:spcAft>
              <a:buClr>
                <a:schemeClr val="tx1"/>
              </a:buClr>
              <a:buFont typeface="Arial" panose="020B0604020202020204" pitchFamily="34" charset="0"/>
              <a:buChar char="•"/>
            </a:pPr>
            <a:r>
              <a:rPr lang="pt-BR" sz="2200">
                <a:latin typeface="Amazon Ember Light" panose="020B0403020204020204" pitchFamily="34" charset="0"/>
                <a:ea typeface="Amazon Ember Light" panose="020B0403020204020204" pitchFamily="34" charset="0"/>
                <a:cs typeface="Amazon Ember Light" panose="020B0403020204020204" pitchFamily="34" charset="0"/>
              </a:rPr>
              <a:t>Cada balanceador de carga recebe um </a:t>
            </a:r>
            <a:r>
              <a:rPr lang="pt-BR" sz="220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nome DNS</a:t>
            </a:r>
          </a:p>
          <a:p>
            <a:pPr marL="460375" indent="-460375" rtl="0">
              <a:spcAft>
                <a:spcPts val="1200"/>
              </a:spcAft>
              <a:buClr>
                <a:schemeClr val="tx1"/>
              </a:buClr>
              <a:buFont typeface="Arial" panose="020B0604020202020204" pitchFamily="34" charset="0"/>
              <a:buChar char="•"/>
            </a:pPr>
            <a:r>
              <a:rPr lang="pt-BR" sz="2200">
                <a:latin typeface="Amazon Ember Light" panose="020B0403020204020204" pitchFamily="34" charset="0"/>
                <a:ea typeface="Amazon Ember Light" panose="020B0403020204020204" pitchFamily="34" charset="0"/>
                <a:cs typeface="Amazon Ember Light" panose="020B0403020204020204" pitchFamily="34" charset="0"/>
              </a:rPr>
              <a:t>Reconhece e responde a </a:t>
            </a:r>
            <a:r>
              <a:rPr lang="pt-BR" sz="220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instâncias não íntegras</a:t>
            </a:r>
          </a:p>
        </p:txBody>
      </p:sp>
    </p:spTree>
    <p:custDataLst>
      <p:tags r:id="rId1"/>
    </p:custDataLst>
    <p:extLst>
      <p:ext uri="{BB962C8B-B14F-4D97-AF65-F5344CB8AC3E}">
        <p14:creationId xmlns:p14="http://schemas.microsoft.com/office/powerpoint/2010/main" val="426365505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5A7788-9401-ED4C-8473-76DABF34FB5B}"/>
              </a:ext>
            </a:extLst>
          </p:cNvPr>
          <p:cNvSpPr>
            <a:spLocks noGrp="1"/>
          </p:cNvSpPr>
          <p:nvPr>
            <p:ph type="title"/>
          </p:nvPr>
        </p:nvSpPr>
        <p:spPr/>
        <p:txBody>
          <a:bodyPr rtlCol="0"/>
          <a:lstStyle/>
          <a:p>
            <a:pPr rtl="0"/>
            <a:r>
              <a:rPr lang="pt-BR"/>
              <a:t>Tipos de balanceadores de carga</a:t>
            </a:r>
          </a:p>
        </p:txBody>
      </p:sp>
      <p:graphicFrame>
        <p:nvGraphicFramePr>
          <p:cNvPr id="20" name="Table 19">
            <a:extLst>
              <a:ext uri="{FF2B5EF4-FFF2-40B4-BE49-F238E27FC236}">
                <a16:creationId xmlns:a16="http://schemas.microsoft.com/office/drawing/2014/main" id="{CA4554F7-4F43-5545-B611-33D2526F36D8}"/>
              </a:ext>
            </a:extLst>
          </p:cNvPr>
          <p:cNvGraphicFramePr>
            <a:graphicFrameLocks noGrp="1"/>
          </p:cNvGraphicFramePr>
          <p:nvPr>
            <p:extLst>
              <p:ext uri="{D42A27DB-BD31-4B8C-83A1-F6EECF244321}">
                <p14:modId xmlns:p14="http://schemas.microsoft.com/office/powerpoint/2010/main" val="3215561198"/>
              </p:ext>
            </p:extLst>
          </p:nvPr>
        </p:nvGraphicFramePr>
        <p:xfrm>
          <a:off x="321378" y="1564314"/>
          <a:ext cx="3845464" cy="4621035"/>
        </p:xfrm>
        <a:graphic>
          <a:graphicData uri="http://schemas.openxmlformats.org/drawingml/2006/table">
            <a:tbl>
              <a:tblPr firstRow="1" bandRow="1">
                <a:tableStyleId>{2D5ABB26-0587-4C30-8999-92F81FD0307C}</a:tableStyleId>
              </a:tblPr>
              <a:tblGrid>
                <a:gridCol w="3845464">
                  <a:extLst>
                    <a:ext uri="{9D8B030D-6E8A-4147-A177-3AD203B41FA5}">
                      <a16:colId xmlns:a16="http://schemas.microsoft.com/office/drawing/2014/main" val="20000"/>
                    </a:ext>
                  </a:extLst>
                </a:gridCol>
              </a:tblGrid>
              <a:tr h="1144167">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pt-BR" sz="2000" dirty="0" err="1">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Application</a:t>
                      </a:r>
                      <a:r>
                        <a:rPr lang="pt-BR" sz="2000" dirty="0">
                          <a:latin typeface="+mn-lt"/>
                          <a:ea typeface="Amazon Ember" panose="020B0603020204020204" pitchFamily="34" charset="0"/>
                          <a:cs typeface="Amazon Ember" panose="020B0603020204020204" pitchFamily="34" charset="0"/>
                        </a:rPr>
                        <a:t> </a:t>
                      </a:r>
                      <a:r>
                        <a:rPr lang="pt-BR" sz="2000" dirty="0" err="1">
                          <a:latin typeface="+mn-lt"/>
                          <a:ea typeface="Amazon Ember" panose="020B0603020204020204" pitchFamily="34" charset="0"/>
                          <a:cs typeface="Amazon Ember" panose="020B0603020204020204" pitchFamily="34" charset="0"/>
                        </a:rPr>
                        <a:t>Load</a:t>
                      </a:r>
                      <a:r>
                        <a:rPr lang="pt-BR" sz="2000" dirty="0">
                          <a:latin typeface="+mn-lt"/>
                          <a:ea typeface="Amazon Ember" panose="020B0603020204020204" pitchFamily="34" charset="0"/>
                          <a:cs typeface="Amazon Ember" panose="020B0603020204020204" pitchFamily="34" charset="0"/>
                        </a:rPr>
                        <a:t> </a:t>
                      </a:r>
                      <a:r>
                        <a:rPr lang="pt-BR" sz="2000" dirty="0" err="1">
                          <a:latin typeface="+mn-lt"/>
                          <a:ea typeface="Amazon Ember" panose="020B0603020204020204" pitchFamily="34" charset="0"/>
                          <a:cs typeface="Amazon Ember" panose="020B0603020204020204" pitchFamily="34" charset="0"/>
                        </a:rPr>
                        <a:t>Balancer</a:t>
                      </a:r>
                      <a:endParaRPr lang="pt-BR" sz="2000" dirty="0">
                        <a:latin typeface="+mn-lt"/>
                        <a:ea typeface="Amazon Ember" panose="020B0603020204020204" pitchFamily="34" charset="0"/>
                        <a:cs typeface="Amazon Ember" panose="020B0603020204020204" pitchFamily="34" charset="0"/>
                      </a:endParaRPr>
                    </a:p>
                  </a:txBody>
                  <a:tcPr marL="121920" marR="121920" marT="60960" marB="60960">
                    <a:solidFill>
                      <a:schemeClr val="accent1">
                        <a:lumMod val="20000"/>
                        <a:lumOff val="80000"/>
                      </a:schemeClr>
                    </a:solidFill>
                  </a:tcPr>
                </a:tc>
                <a:extLst>
                  <a:ext uri="{0D108BD9-81ED-4DB2-BD59-A6C34878D82A}">
                    <a16:rowId xmlns:a16="http://schemas.microsoft.com/office/drawing/2014/main" val="10000"/>
                  </a:ext>
                </a:extLst>
              </a:tr>
              <a:tr h="1724751">
                <a:tc>
                  <a:txBody>
                    <a:bodyPr/>
                    <a:lstStyle/>
                    <a:p>
                      <a:pPr rtl="0"/>
                      <a:endParaRPr lang="en-US" sz="2000" dirty="0">
                        <a:latin typeface="Amazon Ember" panose="020B0603020204020204" pitchFamily="34" charset="0"/>
                        <a:ea typeface="Amazon Ember" panose="020B0603020204020204" pitchFamily="34" charset="0"/>
                        <a:cs typeface="Amazon Ember" panose="020B0603020204020204" pitchFamily="34" charset="0"/>
                      </a:endParaRPr>
                    </a:p>
                  </a:txBody>
                  <a:tcPr marL="121920" marR="121920" marT="60960" marB="60960">
                    <a:solidFill>
                      <a:schemeClr val="accent1">
                        <a:lumMod val="20000"/>
                        <a:lumOff val="80000"/>
                      </a:schemeClr>
                    </a:solidFill>
                  </a:tcPr>
                </a:tc>
                <a:extLst>
                  <a:ext uri="{0D108BD9-81ED-4DB2-BD59-A6C34878D82A}">
                    <a16:rowId xmlns:a16="http://schemas.microsoft.com/office/drawing/2014/main" val="10001"/>
                  </a:ext>
                </a:extLst>
              </a:tr>
              <a:tr h="1752117">
                <a:tc>
                  <a:txBody>
                    <a:bodyPr/>
                    <a:lstStyle/>
                    <a:p>
                      <a:pPr marL="173038" marR="0" lvl="0" indent="-173038" algn="l" defTabSz="457200" rtl="0" eaLnBrk="1" fontAlgn="auto" latinLnBrk="0" hangingPunct="1">
                        <a:lnSpc>
                          <a:spcPct val="100000"/>
                        </a:lnSpc>
                        <a:spcBef>
                          <a:spcPts val="600"/>
                        </a:spcBef>
                        <a:spcAft>
                          <a:spcPts val="0"/>
                        </a:spcAft>
                        <a:buClrTx/>
                        <a:buSzTx/>
                        <a:buFont typeface="Arial" panose="020B0604020202020204" pitchFamily="34" charset="0"/>
                        <a:buChar char="•"/>
                        <a:tabLst/>
                        <a:defRPr/>
                      </a:pPr>
                      <a:r>
                        <a:rPr lang="pt-BR" sz="1400" dirty="0">
                          <a:latin typeface="Amazon Ember" panose="020B0603020204020204" pitchFamily="34" charset="0"/>
                          <a:ea typeface="Amazon Ember" panose="020B0603020204020204" pitchFamily="34" charset="0"/>
                          <a:cs typeface="Amazon Ember" panose="020B0603020204020204" pitchFamily="34" charset="0"/>
                        </a:rPr>
                        <a:t>Gerenciamento flexível de aplicação</a:t>
                      </a:r>
                    </a:p>
                    <a:p>
                      <a:pPr marL="173038" marR="0" lvl="0" indent="-173038" algn="l" defTabSz="457200" rtl="0" eaLnBrk="1" fontAlgn="auto" latinLnBrk="0" hangingPunct="1">
                        <a:lnSpc>
                          <a:spcPct val="100000"/>
                        </a:lnSpc>
                        <a:spcBef>
                          <a:spcPts val="600"/>
                        </a:spcBef>
                        <a:spcAft>
                          <a:spcPts val="0"/>
                        </a:spcAft>
                        <a:buClrTx/>
                        <a:buSzTx/>
                        <a:buFont typeface="Arial" panose="020B0604020202020204" pitchFamily="34" charset="0"/>
                        <a:buChar char="•"/>
                        <a:tabLst/>
                        <a:defRPr/>
                      </a:pPr>
                      <a:r>
                        <a:rPr lang="pt-BR" sz="1400" kern="1200" dirty="0">
                          <a:latin typeface="Amazon Ember" panose="020B0603020204020204" pitchFamily="34" charset="0"/>
                          <a:ea typeface="Amazon Ember" panose="020B0603020204020204" pitchFamily="34" charset="0"/>
                          <a:cs typeface="Amazon Ember" panose="020B0603020204020204" pitchFamily="34" charset="0"/>
                        </a:rPr>
                        <a:t>Balanceamento de carga avançado de tráfego HTTP e HTTPS</a:t>
                      </a:r>
                    </a:p>
                    <a:p>
                      <a:pPr marL="173038" marR="0" lvl="0" indent="-173038" algn="l" defTabSz="457200" rtl="0" eaLnBrk="1" fontAlgn="auto" latinLnBrk="0" hangingPunct="1">
                        <a:lnSpc>
                          <a:spcPct val="100000"/>
                        </a:lnSpc>
                        <a:spcBef>
                          <a:spcPts val="600"/>
                        </a:spcBef>
                        <a:spcAft>
                          <a:spcPts val="0"/>
                        </a:spcAft>
                        <a:buClrTx/>
                        <a:buSzTx/>
                        <a:buFont typeface="Arial" panose="020B0604020202020204" pitchFamily="34" charset="0"/>
                        <a:buChar char="•"/>
                        <a:tabLst/>
                        <a:defRPr/>
                      </a:pPr>
                      <a:r>
                        <a:rPr lang="pt-BR" sz="1400" kern="1200" dirty="0">
                          <a:latin typeface="Amazon Ember" panose="020B0603020204020204" pitchFamily="34" charset="0"/>
                          <a:ea typeface="Amazon Ember" panose="020B0603020204020204" pitchFamily="34" charset="0"/>
                          <a:cs typeface="Amazon Ember" panose="020B0603020204020204" pitchFamily="34" charset="0"/>
                        </a:rPr>
                        <a:t>Opera no nível da solicitação (camada 7)</a:t>
                      </a:r>
                      <a:endParaRPr lang="en-US" sz="1400" dirty="0">
                        <a:latin typeface="Amazon Ember" panose="020B0603020204020204" pitchFamily="34" charset="0"/>
                        <a:ea typeface="Amazon Ember" panose="020B0603020204020204" pitchFamily="34" charset="0"/>
                        <a:cs typeface="Amazon Ember" panose="020B0603020204020204" pitchFamily="34" charset="0"/>
                      </a:endParaRPr>
                    </a:p>
                  </a:txBody>
                  <a:tcPr marL="121920" marR="121920" marT="60960" marB="60960">
                    <a:solidFill>
                      <a:schemeClr val="accent1">
                        <a:lumMod val="20000"/>
                        <a:lumOff val="80000"/>
                      </a:schemeClr>
                    </a:solidFill>
                  </a:tcPr>
                </a:tc>
                <a:extLst>
                  <a:ext uri="{0D108BD9-81ED-4DB2-BD59-A6C34878D82A}">
                    <a16:rowId xmlns:a16="http://schemas.microsoft.com/office/drawing/2014/main" val="10002"/>
                  </a:ext>
                </a:extLst>
              </a:tr>
            </a:tbl>
          </a:graphicData>
        </a:graphic>
      </p:graphicFrame>
      <p:graphicFrame>
        <p:nvGraphicFramePr>
          <p:cNvPr id="21" name="Table 20">
            <a:extLst>
              <a:ext uri="{FF2B5EF4-FFF2-40B4-BE49-F238E27FC236}">
                <a16:creationId xmlns:a16="http://schemas.microsoft.com/office/drawing/2014/main" id="{19FE8380-850A-704F-B399-8B37082A51CD}"/>
              </a:ext>
            </a:extLst>
          </p:cNvPr>
          <p:cNvGraphicFramePr>
            <a:graphicFrameLocks noGrp="1"/>
          </p:cNvGraphicFramePr>
          <p:nvPr>
            <p:extLst>
              <p:ext uri="{D42A27DB-BD31-4B8C-83A1-F6EECF244321}">
                <p14:modId xmlns:p14="http://schemas.microsoft.com/office/powerpoint/2010/main" val="3257756214"/>
              </p:ext>
            </p:extLst>
          </p:nvPr>
        </p:nvGraphicFramePr>
        <p:xfrm>
          <a:off x="4188283" y="1564314"/>
          <a:ext cx="3845464" cy="4621035"/>
        </p:xfrm>
        <a:graphic>
          <a:graphicData uri="http://schemas.openxmlformats.org/drawingml/2006/table">
            <a:tbl>
              <a:tblPr firstRow="1" bandRow="1">
                <a:tableStyleId>{2D5ABB26-0587-4C30-8999-92F81FD0307C}</a:tableStyleId>
              </a:tblPr>
              <a:tblGrid>
                <a:gridCol w="3845464">
                  <a:extLst>
                    <a:ext uri="{9D8B030D-6E8A-4147-A177-3AD203B41FA5}">
                      <a16:colId xmlns:a16="http://schemas.microsoft.com/office/drawing/2014/main" val="20000"/>
                    </a:ext>
                  </a:extLst>
                </a:gridCol>
              </a:tblGrid>
              <a:tr h="1144167">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pt-BR" sz="20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Network</a:t>
                      </a:r>
                      <a:r>
                        <a:rPr lang="pt-BR" sz="2000" dirty="0">
                          <a:latin typeface="Amazon Ember" panose="020B0603020204020204" pitchFamily="34" charset="0"/>
                          <a:ea typeface="Amazon Ember" panose="020B0603020204020204" pitchFamily="34" charset="0"/>
                          <a:cs typeface="Amazon Ember" panose="020B0603020204020204" pitchFamily="34" charset="0"/>
                        </a:rPr>
                        <a:t> </a:t>
                      </a:r>
                      <a:r>
                        <a:rPr lang="pt-BR" sz="2000" dirty="0" err="1">
                          <a:latin typeface="+mn-lt"/>
                          <a:ea typeface="Amazon Ember" panose="020B0603020204020204" pitchFamily="34" charset="0"/>
                          <a:cs typeface="Amazon Ember" panose="020B0603020204020204" pitchFamily="34" charset="0"/>
                        </a:rPr>
                        <a:t>Load</a:t>
                      </a:r>
                      <a:r>
                        <a:rPr lang="pt-BR" sz="2000" dirty="0">
                          <a:latin typeface="+mn-lt"/>
                          <a:ea typeface="Amazon Ember" panose="020B0603020204020204" pitchFamily="34" charset="0"/>
                          <a:cs typeface="Amazon Ember" panose="020B0603020204020204" pitchFamily="34" charset="0"/>
                        </a:rPr>
                        <a:t> </a:t>
                      </a:r>
                      <a:r>
                        <a:rPr lang="pt-BR" sz="2000" dirty="0" err="1">
                          <a:latin typeface="+mn-lt"/>
                          <a:ea typeface="Amazon Ember" panose="020B0603020204020204" pitchFamily="34" charset="0"/>
                          <a:cs typeface="Amazon Ember" panose="020B0603020204020204" pitchFamily="34" charset="0"/>
                        </a:rPr>
                        <a:t>Balancer</a:t>
                      </a:r>
                      <a:endParaRPr lang="pt-BR" sz="2000" dirty="0">
                        <a:latin typeface="+mn-lt"/>
                        <a:ea typeface="Amazon Ember" panose="020B0603020204020204" pitchFamily="34" charset="0"/>
                        <a:cs typeface="Amazon Ember" panose="020B0603020204020204" pitchFamily="34" charset="0"/>
                      </a:endParaRPr>
                    </a:p>
                    <a:p>
                      <a:pPr rtl="0"/>
                      <a:endParaRPr lang="en-US" sz="2000" dirty="0">
                        <a:latin typeface="Amazon Ember" panose="020B0603020204020204" pitchFamily="34" charset="0"/>
                        <a:ea typeface="Amazon Ember" panose="020B0603020204020204" pitchFamily="34" charset="0"/>
                        <a:cs typeface="Amazon Ember" panose="020B0603020204020204" pitchFamily="34" charset="0"/>
                      </a:endParaRPr>
                    </a:p>
                  </a:txBody>
                  <a:tcPr marL="121920" marR="121920" marT="60960" marB="60960">
                    <a:solidFill>
                      <a:schemeClr val="accent1">
                        <a:lumMod val="20000"/>
                        <a:lumOff val="80000"/>
                      </a:schemeClr>
                    </a:solidFill>
                  </a:tcPr>
                </a:tc>
                <a:extLst>
                  <a:ext uri="{0D108BD9-81ED-4DB2-BD59-A6C34878D82A}">
                    <a16:rowId xmlns:a16="http://schemas.microsoft.com/office/drawing/2014/main" val="10000"/>
                  </a:ext>
                </a:extLst>
              </a:tr>
              <a:tr h="1724751">
                <a:tc>
                  <a:txBody>
                    <a:bodyPr/>
                    <a:lstStyle/>
                    <a:p>
                      <a:pPr rtl="0"/>
                      <a:endParaRPr lang="en-US" sz="2000" dirty="0">
                        <a:latin typeface="Amazon Ember" panose="020B0603020204020204" pitchFamily="34" charset="0"/>
                        <a:ea typeface="Amazon Ember" panose="020B0603020204020204" pitchFamily="34" charset="0"/>
                        <a:cs typeface="Amazon Ember" panose="020B0603020204020204" pitchFamily="34" charset="0"/>
                      </a:endParaRPr>
                    </a:p>
                  </a:txBody>
                  <a:tcPr marL="121920" marR="121920" marT="60960" marB="60960">
                    <a:solidFill>
                      <a:schemeClr val="accent1">
                        <a:lumMod val="20000"/>
                        <a:lumOff val="80000"/>
                      </a:schemeClr>
                    </a:solidFill>
                  </a:tcPr>
                </a:tc>
                <a:extLst>
                  <a:ext uri="{0D108BD9-81ED-4DB2-BD59-A6C34878D82A}">
                    <a16:rowId xmlns:a16="http://schemas.microsoft.com/office/drawing/2014/main" val="10001"/>
                  </a:ext>
                </a:extLst>
              </a:tr>
              <a:tr h="1752117">
                <a:tc>
                  <a:txBody>
                    <a:bodyPr/>
                    <a:lstStyle/>
                    <a:p>
                      <a:pPr marL="173038" marR="0" lvl="0" indent="-173038" algn="l" defTabSz="457200" rtl="0" eaLnBrk="1" fontAlgn="auto" latinLnBrk="0" hangingPunct="1">
                        <a:lnSpc>
                          <a:spcPct val="100000"/>
                        </a:lnSpc>
                        <a:spcBef>
                          <a:spcPts val="600"/>
                        </a:spcBef>
                        <a:spcAft>
                          <a:spcPts val="0"/>
                        </a:spcAft>
                        <a:buClrTx/>
                        <a:buSzTx/>
                        <a:buFont typeface="Arial" panose="020B0604020202020204" pitchFamily="34" charset="0"/>
                        <a:buChar char="•"/>
                        <a:tabLst/>
                        <a:defRPr/>
                      </a:pPr>
                      <a:r>
                        <a:rPr lang="pt-BR" sz="1400" kern="1200" dirty="0">
                          <a:latin typeface="Amazon Ember" panose="020B0603020204020204" pitchFamily="34" charset="0"/>
                          <a:ea typeface="Amazon Ember" panose="020B0603020204020204" pitchFamily="34" charset="0"/>
                          <a:cs typeface="Amazon Ember" panose="020B0603020204020204" pitchFamily="34" charset="0"/>
                        </a:rPr>
                        <a:t>Performance ultraelevada e endereço IP estático para sua aplicação</a:t>
                      </a:r>
                    </a:p>
                    <a:p>
                      <a:pPr marL="173038" marR="0" lvl="0" indent="-173038" algn="l" defTabSz="457200" rtl="0" eaLnBrk="1" fontAlgn="auto" latinLnBrk="0" hangingPunct="1">
                        <a:lnSpc>
                          <a:spcPct val="100000"/>
                        </a:lnSpc>
                        <a:spcBef>
                          <a:spcPts val="600"/>
                        </a:spcBef>
                        <a:spcAft>
                          <a:spcPts val="0"/>
                        </a:spcAft>
                        <a:buClrTx/>
                        <a:buSzTx/>
                        <a:buFont typeface="Arial" panose="020B0604020202020204" pitchFamily="34" charset="0"/>
                        <a:buChar char="•"/>
                        <a:tabLst/>
                        <a:defRPr/>
                      </a:pPr>
                      <a:r>
                        <a:rPr lang="pt-BR" sz="1400" kern="1200" dirty="0">
                          <a:latin typeface="Amazon Ember" panose="020B0603020204020204" pitchFamily="34" charset="0"/>
                          <a:ea typeface="Amazon Ember" panose="020B0603020204020204" pitchFamily="34" charset="0"/>
                          <a:cs typeface="Amazon Ember" panose="020B0603020204020204" pitchFamily="34" charset="0"/>
                        </a:rPr>
                        <a:t>Balanceamento de carga do tráfego TCP, UDP e TLS</a:t>
                      </a:r>
                    </a:p>
                    <a:p>
                      <a:pPr marL="173038" marR="0" lvl="0" indent="-173038" algn="l" defTabSz="457200" rtl="0" eaLnBrk="1" fontAlgn="auto" latinLnBrk="0" hangingPunct="1">
                        <a:lnSpc>
                          <a:spcPct val="100000"/>
                        </a:lnSpc>
                        <a:spcBef>
                          <a:spcPts val="600"/>
                        </a:spcBef>
                        <a:spcAft>
                          <a:spcPts val="0"/>
                        </a:spcAft>
                        <a:buClrTx/>
                        <a:buSzTx/>
                        <a:buFont typeface="Arial" panose="020B0604020202020204" pitchFamily="34" charset="0"/>
                        <a:buChar char="•"/>
                        <a:tabLst/>
                        <a:defRPr/>
                      </a:pPr>
                      <a:r>
                        <a:rPr lang="pt-BR" sz="1400" kern="1200" dirty="0">
                          <a:latin typeface="Amazon Ember" panose="020B0603020204020204" pitchFamily="34" charset="0"/>
                          <a:ea typeface="Amazon Ember" panose="020B0603020204020204" pitchFamily="34" charset="0"/>
                          <a:cs typeface="Amazon Ember" panose="020B0603020204020204" pitchFamily="34" charset="0"/>
                        </a:rPr>
                        <a:t>Opera no nível da conexão (camada 4)</a:t>
                      </a:r>
                      <a:endParaRPr lang="en-US" sz="1400" kern="1200" dirty="0">
                        <a:solidFill>
                          <a:schemeClr val="dk1"/>
                        </a:solidFill>
                        <a:latin typeface="Amazon Ember" panose="020B0603020204020204" pitchFamily="34" charset="0"/>
                        <a:ea typeface="Amazon Ember" panose="020B0603020204020204" pitchFamily="34" charset="0"/>
                        <a:cs typeface="Amazon Ember" panose="020B0603020204020204" pitchFamily="34" charset="0"/>
                      </a:endParaRPr>
                    </a:p>
                  </a:txBody>
                  <a:tcPr marL="121920" marR="121920" marT="60960" marB="60960">
                    <a:solidFill>
                      <a:schemeClr val="accent1">
                        <a:lumMod val="20000"/>
                        <a:lumOff val="80000"/>
                      </a:schemeClr>
                    </a:solidFill>
                  </a:tcPr>
                </a:tc>
                <a:extLst>
                  <a:ext uri="{0D108BD9-81ED-4DB2-BD59-A6C34878D82A}">
                    <a16:rowId xmlns:a16="http://schemas.microsoft.com/office/drawing/2014/main" val="10002"/>
                  </a:ext>
                </a:extLst>
              </a:tr>
            </a:tbl>
          </a:graphicData>
        </a:graphic>
      </p:graphicFrame>
      <p:graphicFrame>
        <p:nvGraphicFramePr>
          <p:cNvPr id="22" name="Table 21">
            <a:extLst>
              <a:ext uri="{FF2B5EF4-FFF2-40B4-BE49-F238E27FC236}">
                <a16:creationId xmlns:a16="http://schemas.microsoft.com/office/drawing/2014/main" id="{697DA621-5733-1448-B335-AEEE626B5A2E}"/>
              </a:ext>
            </a:extLst>
          </p:cNvPr>
          <p:cNvGraphicFramePr>
            <a:graphicFrameLocks noGrp="1"/>
          </p:cNvGraphicFramePr>
          <p:nvPr>
            <p:extLst>
              <p:ext uri="{D42A27DB-BD31-4B8C-83A1-F6EECF244321}">
                <p14:modId xmlns:p14="http://schemas.microsoft.com/office/powerpoint/2010/main" val="3736815652"/>
              </p:ext>
            </p:extLst>
          </p:nvPr>
        </p:nvGraphicFramePr>
        <p:xfrm>
          <a:off x="8060585" y="1564314"/>
          <a:ext cx="3845464" cy="4621035"/>
        </p:xfrm>
        <a:graphic>
          <a:graphicData uri="http://schemas.openxmlformats.org/drawingml/2006/table">
            <a:tbl>
              <a:tblPr firstRow="1" bandRow="1">
                <a:tableStyleId>{F5AB1C69-6EDB-4FF4-983F-18BD219EF322}</a:tableStyleId>
              </a:tblPr>
              <a:tblGrid>
                <a:gridCol w="3845464">
                  <a:extLst>
                    <a:ext uri="{9D8B030D-6E8A-4147-A177-3AD203B41FA5}">
                      <a16:colId xmlns:a16="http://schemas.microsoft.com/office/drawing/2014/main" val="20000"/>
                    </a:ext>
                  </a:extLst>
                </a:gridCol>
              </a:tblGrid>
              <a:tr h="1144167">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pt-BR" sz="20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Classic </a:t>
                      </a:r>
                      <a:r>
                        <a:rPr lang="pt-BR" sz="2000" b="0" dirty="0" err="1">
                          <a:solidFill>
                            <a:schemeClr val="tx1"/>
                          </a:solidFill>
                          <a:latin typeface="+mn-lt"/>
                          <a:ea typeface="Amazon Ember" panose="020B0603020204020204" pitchFamily="34" charset="0"/>
                          <a:cs typeface="Amazon Ember" panose="020B0603020204020204" pitchFamily="34" charset="0"/>
                        </a:rPr>
                        <a:t>Load</a:t>
                      </a:r>
                      <a:r>
                        <a:rPr lang="pt-BR" sz="2000" b="0" dirty="0">
                          <a:solidFill>
                            <a:schemeClr val="tx1"/>
                          </a:solidFill>
                          <a:latin typeface="+mn-lt"/>
                          <a:ea typeface="Amazon Ember" panose="020B0603020204020204" pitchFamily="34" charset="0"/>
                          <a:cs typeface="Amazon Ember" panose="020B0603020204020204" pitchFamily="34" charset="0"/>
                        </a:rPr>
                        <a:t> </a:t>
                      </a:r>
                      <a:r>
                        <a:rPr lang="pt-BR" sz="2000" b="0" dirty="0" err="1">
                          <a:solidFill>
                            <a:schemeClr val="tx1"/>
                          </a:solidFill>
                          <a:latin typeface="+mn-lt"/>
                          <a:ea typeface="Amazon Ember" panose="020B0603020204020204" pitchFamily="34" charset="0"/>
                          <a:cs typeface="Amazon Ember" panose="020B0603020204020204" pitchFamily="34" charset="0"/>
                        </a:rPr>
                        <a:t>Balancer</a:t>
                      </a:r>
                      <a:endParaRPr lang="pt-BR" sz="2000" b="0" dirty="0">
                        <a:solidFill>
                          <a:schemeClr val="tx1"/>
                        </a:solidFill>
                        <a:latin typeface="+mn-lt"/>
                        <a:ea typeface="Amazon Ember" panose="020B0603020204020204" pitchFamily="34" charset="0"/>
                        <a:cs typeface="Amazon Ember" panose="020B0603020204020204" pitchFamily="34" charset="0"/>
                      </a:endParaRPr>
                    </a:p>
                    <a:p>
                      <a:pPr rtl="0"/>
                      <a:endParaRPr lang="en-US" sz="20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a:txBody>
                  <a:tcPr marL="121920" marR="121920" marT="60960" marB="60960"/>
                </a:tc>
                <a:extLst>
                  <a:ext uri="{0D108BD9-81ED-4DB2-BD59-A6C34878D82A}">
                    <a16:rowId xmlns:a16="http://schemas.microsoft.com/office/drawing/2014/main" val="10000"/>
                  </a:ext>
                </a:extLst>
              </a:tr>
              <a:tr h="1724751">
                <a:tc>
                  <a:txBody>
                    <a:bodyPr/>
                    <a:lstStyle/>
                    <a:p>
                      <a:pPr algn="ctr" rtl="0"/>
                      <a:endParaRPr lang="en-US" sz="18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algn="ctr" rtl="0"/>
                      <a:endParaRPr lang="en-US" sz="18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algn="ctr" rtl="0"/>
                      <a:r>
                        <a:rPr lang="pt-BR" sz="18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GERAÇÃO ANTERIOR </a:t>
                      </a:r>
                      <a:r>
                        <a:rPr lang="pt-BR" sz="1800" kern="1200" dirty="0" smtClean="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a:r>
                      <a:br>
                        <a:rPr lang="pt-BR" sz="1800" kern="1200" dirty="0" smtClean="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br>
                      <a:r>
                        <a:rPr lang="pt-BR" sz="1400" kern="1200" dirty="0" smtClean="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para </a:t>
                      </a:r>
                      <a:r>
                        <a:rPr lang="pt-BR" sz="14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HTTP, HTTPS, TCP e SSL</a:t>
                      </a:r>
                      <a:endParaRPr lang="en-US" sz="1400" b="0" i="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121920" marR="121920" marT="60960" marB="60960"/>
                </a:tc>
                <a:extLst>
                  <a:ext uri="{0D108BD9-81ED-4DB2-BD59-A6C34878D82A}">
                    <a16:rowId xmlns:a16="http://schemas.microsoft.com/office/drawing/2014/main" val="10001"/>
                  </a:ext>
                </a:extLst>
              </a:tr>
              <a:tr h="1752117">
                <a:tc>
                  <a:txBody>
                    <a:bodyPr/>
                    <a:lstStyle/>
                    <a:p>
                      <a:pPr marL="173038" marR="0" lvl="0" indent="-173038" algn="l" defTabSz="457200" rtl="0" eaLnBrk="1" fontAlgn="auto" latinLnBrk="0" hangingPunct="1">
                        <a:lnSpc>
                          <a:spcPct val="100000"/>
                        </a:lnSpc>
                        <a:spcBef>
                          <a:spcPts val="600"/>
                        </a:spcBef>
                        <a:spcAft>
                          <a:spcPts val="0"/>
                        </a:spcAft>
                        <a:buClrTx/>
                        <a:buSzTx/>
                        <a:buFont typeface="Arial" panose="020B0604020202020204" pitchFamily="34" charset="0"/>
                        <a:buChar char="•"/>
                        <a:tabLst/>
                        <a:defRPr/>
                      </a:pPr>
                      <a:r>
                        <a:rPr lang="pt-BR" sz="140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Balanceamento de carga entre várias instâncias do EC2</a:t>
                      </a:r>
                    </a:p>
                    <a:p>
                      <a:pPr marL="173038" marR="0" lvl="0" indent="-173038" algn="l" defTabSz="457200" rtl="0" eaLnBrk="1" fontAlgn="auto" latinLnBrk="0" hangingPunct="1">
                        <a:lnSpc>
                          <a:spcPct val="100000"/>
                        </a:lnSpc>
                        <a:spcBef>
                          <a:spcPts val="600"/>
                        </a:spcBef>
                        <a:spcAft>
                          <a:spcPts val="0"/>
                        </a:spcAft>
                        <a:buClrTx/>
                        <a:buSzTx/>
                        <a:buFont typeface="Arial" panose="020B0604020202020204" pitchFamily="34" charset="0"/>
                        <a:buChar char="•"/>
                        <a:tabLst/>
                        <a:defRPr/>
                      </a:pPr>
                      <a:r>
                        <a:rPr lang="pt-BR" sz="140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Opera no nível da solicitação e da conexão</a:t>
                      </a:r>
                    </a:p>
                  </a:txBody>
                  <a:tcPr marL="121920" marR="121920" marT="60960" marB="60960"/>
                </a:tc>
                <a:extLst>
                  <a:ext uri="{0D108BD9-81ED-4DB2-BD59-A6C34878D82A}">
                    <a16:rowId xmlns:a16="http://schemas.microsoft.com/office/drawing/2014/main" val="10002"/>
                  </a:ext>
                </a:extLst>
              </a:tr>
            </a:tbl>
          </a:graphicData>
        </a:graphic>
      </p:graphicFrame>
      <p:sp>
        <p:nvSpPr>
          <p:cNvPr id="23" name="Oval 22">
            <a:extLst>
              <a:ext uri="{FF2B5EF4-FFF2-40B4-BE49-F238E27FC236}">
                <a16:creationId xmlns:a16="http://schemas.microsoft.com/office/drawing/2014/main" id="{6B587E7E-5ED5-BC44-8C3B-AEB7B7D092F5}"/>
              </a:ext>
              <a:ext uri="{C183D7F6-B498-43B3-948B-1728B52AA6E4}">
                <adec:decorative xmlns:adec="http://schemas.microsoft.com/office/drawing/2017/decorative" xmlns="" val="1"/>
              </a:ext>
            </a:extLst>
          </p:cNvPr>
          <p:cNvSpPr/>
          <p:nvPr/>
        </p:nvSpPr>
        <p:spPr>
          <a:xfrm>
            <a:off x="1530994" y="2857473"/>
            <a:ext cx="1426235" cy="1426235"/>
          </a:xfrm>
          <a:prstGeom prst="ellipse">
            <a:avLst/>
          </a:prstGeom>
          <a:solidFill>
            <a:schemeClr val="bg1"/>
          </a:solidFill>
          <a:ln w="28575">
            <a:solidFill>
              <a:schemeClr val="accent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rtl="0"/>
            <a:r>
              <a:rPr lang="pt-BR" sz="1600">
                <a:solidFill>
                  <a:schemeClr val="tx1"/>
                </a:solidFill>
                <a:latin typeface="Amazon Ember" charset="0"/>
                <a:ea typeface="Amazon Ember" charset="0"/>
                <a:cs typeface="Amazon Ember" charset="0"/>
              </a:rPr>
              <a:t>HTTP </a:t>
            </a:r>
          </a:p>
          <a:p>
            <a:pPr algn="ctr" rtl="0"/>
            <a:endParaRPr lang="en-US" sz="533" dirty="0">
              <a:solidFill>
                <a:schemeClr val="tx1"/>
              </a:solidFill>
              <a:latin typeface="Amazon Ember" charset="0"/>
              <a:ea typeface="Amazon Ember" charset="0"/>
              <a:cs typeface="Amazon Ember" charset="0"/>
            </a:endParaRPr>
          </a:p>
          <a:p>
            <a:pPr algn="ctr" rtl="0"/>
            <a:r>
              <a:rPr lang="pt-BR" sz="1600">
                <a:solidFill>
                  <a:schemeClr val="tx1"/>
                </a:solidFill>
                <a:latin typeface="Amazon Ember" charset="0"/>
                <a:ea typeface="Amazon Ember" charset="0"/>
                <a:cs typeface="Amazon Ember" charset="0"/>
              </a:rPr>
              <a:t>HTTPS</a:t>
            </a:r>
          </a:p>
        </p:txBody>
      </p:sp>
      <p:sp>
        <p:nvSpPr>
          <p:cNvPr id="24" name="Oval 23">
            <a:extLst>
              <a:ext uri="{FF2B5EF4-FFF2-40B4-BE49-F238E27FC236}">
                <a16:creationId xmlns:a16="http://schemas.microsoft.com/office/drawing/2014/main" id="{153C0936-0D10-9F49-B268-36D9DC95A1F8}"/>
              </a:ext>
              <a:ext uri="{C183D7F6-B498-43B3-948B-1728B52AA6E4}">
                <adec:decorative xmlns:adec="http://schemas.microsoft.com/office/drawing/2017/decorative" xmlns="" val="1"/>
              </a:ext>
            </a:extLst>
          </p:cNvPr>
          <p:cNvSpPr/>
          <p:nvPr/>
        </p:nvSpPr>
        <p:spPr>
          <a:xfrm>
            <a:off x="5397898" y="2857473"/>
            <a:ext cx="1426235" cy="1426235"/>
          </a:xfrm>
          <a:prstGeom prst="ellipse">
            <a:avLst/>
          </a:prstGeom>
          <a:solidFill>
            <a:schemeClr val="bg1"/>
          </a:solidFill>
          <a:ln w="28575">
            <a:solidFill>
              <a:schemeClr val="accent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rtl="0"/>
            <a:r>
              <a:rPr lang="pt-BR" sz="1600">
                <a:solidFill>
                  <a:schemeClr val="tx1"/>
                </a:solidFill>
                <a:latin typeface="Amazon Ember" charset="0"/>
                <a:ea typeface="Amazon Ember" charset="0"/>
                <a:cs typeface="Amazon Ember" charset="0"/>
              </a:rPr>
              <a:t>TCP, UDP,</a:t>
            </a:r>
            <a:r>
              <a:rPr lang="en-US" sz="1600" dirty="0">
                <a:solidFill>
                  <a:schemeClr val="tx1"/>
                </a:solidFill>
                <a:latin typeface="Amazon Ember" charset="0"/>
                <a:ea typeface="Amazon Ember" charset="0"/>
                <a:cs typeface="Amazon Ember" charset="0"/>
              </a:rPr>
              <a:t/>
            </a:r>
            <a:br>
              <a:rPr lang="en-US" sz="1600" dirty="0">
                <a:solidFill>
                  <a:schemeClr val="tx1"/>
                </a:solidFill>
                <a:latin typeface="Amazon Ember" charset="0"/>
                <a:ea typeface="Amazon Ember" charset="0"/>
                <a:cs typeface="Amazon Ember" charset="0"/>
              </a:rPr>
            </a:br>
            <a:r>
              <a:rPr lang="pt-BR" sz="1600">
                <a:solidFill>
                  <a:schemeClr val="tx1"/>
                </a:solidFill>
                <a:latin typeface="Amazon Ember" charset="0"/>
                <a:ea typeface="Amazon Ember" charset="0"/>
                <a:cs typeface="Amazon Ember" charset="0"/>
              </a:rPr>
              <a:t>TLS</a:t>
            </a:r>
          </a:p>
        </p:txBody>
      </p:sp>
    </p:spTree>
    <p:custDataLst>
      <p:tags r:id="rId1"/>
    </p:custDataLst>
    <p:extLst>
      <p:ext uri="{BB962C8B-B14F-4D97-AF65-F5344CB8AC3E}">
        <p14:creationId xmlns:p14="http://schemas.microsoft.com/office/powerpoint/2010/main" val="403898065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084928-F99B-C640-9126-9705ACC94D8B}"/>
              </a:ext>
            </a:extLst>
          </p:cNvPr>
          <p:cNvSpPr>
            <a:spLocks noGrp="1"/>
          </p:cNvSpPr>
          <p:nvPr>
            <p:ph type="title"/>
          </p:nvPr>
        </p:nvSpPr>
        <p:spPr/>
        <p:txBody>
          <a:bodyPr rtlCol="0"/>
          <a:lstStyle/>
          <a:p>
            <a:pPr rtl="0"/>
            <a:r>
              <a:rPr lang="pt-BR" sz="3600"/>
              <a:t>Implementação de alta disponibilidade</a:t>
            </a:r>
          </a:p>
        </p:txBody>
      </p:sp>
      <p:sp>
        <p:nvSpPr>
          <p:cNvPr id="5" name="TextBox 4">
            <a:extLst>
              <a:ext uri="{FF2B5EF4-FFF2-40B4-BE49-F238E27FC236}">
                <a16:creationId xmlns:a16="http://schemas.microsoft.com/office/drawing/2014/main" id="{8ACF890C-0F36-E44F-9DF7-42A6F46985E4}"/>
              </a:ext>
            </a:extLst>
          </p:cNvPr>
          <p:cNvSpPr txBox="1"/>
          <p:nvPr/>
        </p:nvSpPr>
        <p:spPr>
          <a:xfrm>
            <a:off x="641323" y="2558185"/>
            <a:ext cx="4897464" cy="707886"/>
          </a:xfrm>
          <a:prstGeom prst="rect">
            <a:avLst/>
          </a:prstGeom>
          <a:noFill/>
          <a:ln>
            <a:solidFill>
              <a:schemeClr val="tx1">
                <a:lumMod val="75000"/>
                <a:lumOff val="25000"/>
              </a:schemeClr>
            </a:solidFill>
          </a:ln>
        </p:spPr>
        <p:txBody>
          <a:bodyPr wrap="square" rtlCol="0">
            <a:spAutoFit/>
          </a:bodyPr>
          <a:lstStyle/>
          <a:p>
            <a:pPr algn="ctr" rtl="0"/>
            <a:r>
              <a:rPr lang="pt-BR" sz="2000" dirty="0">
                <a:latin typeface="Amazon Ember Light" panose="020B0403020204020204" pitchFamily="34" charset="0"/>
                <a:ea typeface="Amazon Ember Light" panose="020B0403020204020204" pitchFamily="34" charset="0"/>
                <a:cs typeface="Amazon Ember Light" panose="020B0403020204020204" pitchFamily="34" charset="0"/>
              </a:rPr>
              <a:t>Comece com duas zonas de disponibilidade por região da AWS. </a:t>
            </a:r>
          </a:p>
        </p:txBody>
      </p:sp>
      <p:sp>
        <p:nvSpPr>
          <p:cNvPr id="6" name="TextBox 5">
            <a:extLst>
              <a:ext uri="{FF2B5EF4-FFF2-40B4-BE49-F238E27FC236}">
                <a16:creationId xmlns:a16="http://schemas.microsoft.com/office/drawing/2014/main" id="{7FFB5374-F2CD-D344-8CC1-42A20C0C44CF}"/>
              </a:ext>
            </a:extLst>
          </p:cNvPr>
          <p:cNvSpPr txBox="1"/>
          <p:nvPr/>
        </p:nvSpPr>
        <p:spPr>
          <a:xfrm>
            <a:off x="641323" y="4077217"/>
            <a:ext cx="4897464" cy="1015663"/>
          </a:xfrm>
          <a:prstGeom prst="rect">
            <a:avLst/>
          </a:prstGeom>
          <a:noFill/>
          <a:ln>
            <a:solidFill>
              <a:schemeClr val="tx1">
                <a:lumMod val="75000"/>
                <a:lumOff val="25000"/>
              </a:schemeClr>
            </a:solidFill>
          </a:ln>
        </p:spPr>
        <p:txBody>
          <a:bodyPr wrap="square" rtlCol="0">
            <a:spAutoFit/>
          </a:bodyPr>
          <a:lstStyle/>
          <a:p>
            <a:pPr algn="ctr" rtl="0"/>
            <a:r>
              <a:rPr lang="pt-BR" sz="2000" dirty="0">
                <a:latin typeface="Amazon Ember Light" panose="020B0403020204020204" pitchFamily="34" charset="0"/>
                <a:ea typeface="Amazon Ember Light" panose="020B0403020204020204" pitchFamily="34" charset="0"/>
                <a:cs typeface="Amazon Ember Light" panose="020B0403020204020204" pitchFamily="34" charset="0"/>
              </a:rPr>
              <a:t>Se os recursos em uma Zona de disponibilidade estiverem inacessíveis, </a:t>
            </a:r>
            <a:r>
              <a:rPr lang="pt-BR" sz="2000" dirty="0" smtClean="0">
                <a:latin typeface="Amazon Ember Light" panose="020B0403020204020204" pitchFamily="34" charset="0"/>
                <a:ea typeface="Amazon Ember Light" panose="020B0403020204020204" pitchFamily="34" charset="0"/>
                <a:cs typeface="Amazon Ember Light" panose="020B0403020204020204" pitchFamily="34" charset="0"/>
              </a:rPr>
              <a:t/>
            </a:r>
            <a:br>
              <a:rPr lang="pt-BR" sz="2000" dirty="0" smtClean="0">
                <a:latin typeface="Amazon Ember Light" panose="020B0403020204020204" pitchFamily="34" charset="0"/>
                <a:ea typeface="Amazon Ember Light" panose="020B0403020204020204" pitchFamily="34" charset="0"/>
                <a:cs typeface="Amazon Ember Light" panose="020B0403020204020204" pitchFamily="34" charset="0"/>
              </a:rPr>
            </a:br>
            <a:r>
              <a:rPr lang="pt-BR" sz="2000" dirty="0" smtClean="0">
                <a:latin typeface="Amazon Ember Light" panose="020B0403020204020204" pitchFamily="34" charset="0"/>
                <a:ea typeface="Amazon Ember Light" panose="020B0403020204020204" pitchFamily="34" charset="0"/>
                <a:cs typeface="Amazon Ember Light" panose="020B0403020204020204" pitchFamily="34" charset="0"/>
              </a:rPr>
              <a:t>sua </a:t>
            </a:r>
            <a:r>
              <a:rPr lang="pt-BR" sz="2000" dirty="0">
                <a:latin typeface="Amazon Ember Light" panose="020B0403020204020204" pitchFamily="34" charset="0"/>
                <a:ea typeface="Amazon Ember Light" panose="020B0403020204020204" pitchFamily="34" charset="0"/>
                <a:cs typeface="Amazon Ember Light" panose="020B0403020204020204" pitchFamily="34" charset="0"/>
              </a:rPr>
              <a:t>aplicação não deverá falhar.</a:t>
            </a:r>
          </a:p>
        </p:txBody>
      </p:sp>
      <p:grpSp>
        <p:nvGrpSpPr>
          <p:cNvPr id="33" name="Group 32" descr="an architecture diagram of a vpc spread across two availability zones.">
            <a:extLst>
              <a:ext uri="{FF2B5EF4-FFF2-40B4-BE49-F238E27FC236}">
                <a16:creationId xmlns:a16="http://schemas.microsoft.com/office/drawing/2014/main" id="{8159B3E7-0A82-477E-87A4-349F78DD655C}"/>
              </a:ext>
            </a:extLst>
          </p:cNvPr>
          <p:cNvGrpSpPr/>
          <p:nvPr/>
        </p:nvGrpSpPr>
        <p:grpSpPr>
          <a:xfrm>
            <a:off x="6423660" y="1517996"/>
            <a:ext cx="5349240" cy="4434508"/>
            <a:chOff x="13877190" y="1612313"/>
            <a:chExt cx="5349240" cy="4434508"/>
          </a:xfrm>
        </p:grpSpPr>
        <p:grpSp>
          <p:nvGrpSpPr>
            <p:cNvPr id="34" name="Group 33">
              <a:extLst>
                <a:ext uri="{FF2B5EF4-FFF2-40B4-BE49-F238E27FC236}">
                  <a16:creationId xmlns:a16="http://schemas.microsoft.com/office/drawing/2014/main" id="{2F7B0543-A5FB-4F1C-B23D-2023261E3438}"/>
                </a:ext>
              </a:extLst>
            </p:cNvPr>
            <p:cNvGrpSpPr/>
            <p:nvPr/>
          </p:nvGrpSpPr>
          <p:grpSpPr>
            <a:xfrm>
              <a:off x="14723839" y="4057232"/>
              <a:ext cx="1737360" cy="1737360"/>
              <a:chOff x="14723839" y="4057232"/>
              <a:chExt cx="1737360" cy="1737360"/>
            </a:xfrm>
          </p:grpSpPr>
          <p:sp>
            <p:nvSpPr>
              <p:cNvPr id="80" name="Rectangle 79">
                <a:extLst>
                  <a:ext uri="{FF2B5EF4-FFF2-40B4-BE49-F238E27FC236}">
                    <a16:creationId xmlns:a16="http://schemas.microsoft.com/office/drawing/2014/main" id="{AD7A0239-A8F7-4EBA-8683-34EF3D83AAC4}"/>
                  </a:ext>
                </a:extLst>
              </p:cNvPr>
              <p:cNvSpPr/>
              <p:nvPr/>
            </p:nvSpPr>
            <p:spPr>
              <a:xfrm>
                <a:off x="14723839" y="4057232"/>
                <a:ext cx="1737360" cy="1737360"/>
              </a:xfrm>
              <a:prstGeom prst="rect">
                <a:avLst/>
              </a:prstGeom>
              <a:solidFill>
                <a:srgbClr val="1D8900">
                  <a:alpha val="9804"/>
                </a:srgbClr>
              </a:solidFill>
              <a:ln w="12700" cap="flat" cmpd="sng" algn="ctr">
                <a:noFill/>
                <a:prstDash val="dash"/>
                <a:miter lim="800000"/>
              </a:ln>
              <a:effectLst/>
            </p:spPr>
            <p:txBody>
              <a:bodyPr rot="0" spcFirstLastPara="0" vertOverflow="overflow" horzOverflow="overflow" vert="horz" wrap="square" lIns="457200" tIns="45720" rIns="0" bIns="45720" numCol="1" spcCol="0" rtlCol="0" fromWordArt="0" anchor="t" anchorCtr="0" forceAA="0" compatLnSpc="1">
                <a:prstTxWarp prst="textNoShape">
                  <a:avLst/>
                </a:prstTxWarp>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pt-BR" sz="1300" b="0" i="0" u="none" strike="noStrike" kern="0" cap="none" spc="0" normalizeH="0" noProof="0" dirty="0" err="1">
                    <a:ln>
                      <a:noFill/>
                    </a:ln>
                    <a:solidFill>
                      <a:srgbClr val="1D89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Sub-rede</a:t>
                </a:r>
                <a:r>
                  <a:rPr lang="pt-BR" sz="1300" b="0" i="0" u="none" strike="noStrike" kern="0" cap="none" spc="0" normalizeH="0" noProof="0" dirty="0">
                    <a:ln>
                      <a:noFill/>
                    </a:ln>
                    <a:solidFill>
                      <a:srgbClr val="1D89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pública</a:t>
                </a:r>
              </a:p>
            </p:txBody>
          </p:sp>
          <p:pic>
            <p:nvPicPr>
              <p:cNvPr id="81" name="Graphic 80">
                <a:extLst>
                  <a:ext uri="{FF2B5EF4-FFF2-40B4-BE49-F238E27FC236}">
                    <a16:creationId xmlns:a16="http://schemas.microsoft.com/office/drawing/2014/main" id="{F8F76F7C-44FB-4B9F-A81B-4889C6753539}"/>
                  </a:ext>
                  <a:ext uri="{C183D7F6-B498-43B3-948B-1728B52AA6E4}">
                    <adec:decorative xmlns:adec="http://schemas.microsoft.com/office/drawing/2017/decorative" xmlns="" val="1"/>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14723839" y="4057232"/>
                <a:ext cx="402286" cy="402286"/>
              </a:xfrm>
              <a:prstGeom prst="rect">
                <a:avLst/>
              </a:prstGeom>
            </p:spPr>
          </p:pic>
        </p:grpSp>
        <p:grpSp>
          <p:nvGrpSpPr>
            <p:cNvPr id="36" name="Group 35">
              <a:extLst>
                <a:ext uri="{FF2B5EF4-FFF2-40B4-BE49-F238E27FC236}">
                  <a16:creationId xmlns:a16="http://schemas.microsoft.com/office/drawing/2014/main" id="{14D9D038-5CE3-4540-8823-CF3B04B66120}"/>
                </a:ext>
              </a:extLst>
            </p:cNvPr>
            <p:cNvGrpSpPr/>
            <p:nvPr/>
          </p:nvGrpSpPr>
          <p:grpSpPr>
            <a:xfrm>
              <a:off x="17322555" y="4057232"/>
              <a:ext cx="1737360" cy="1737360"/>
              <a:chOff x="17322555" y="4057232"/>
              <a:chExt cx="1737360" cy="1737360"/>
            </a:xfrm>
          </p:grpSpPr>
          <p:sp>
            <p:nvSpPr>
              <p:cNvPr id="78" name="Rectangle 77">
                <a:extLst>
                  <a:ext uri="{FF2B5EF4-FFF2-40B4-BE49-F238E27FC236}">
                    <a16:creationId xmlns:a16="http://schemas.microsoft.com/office/drawing/2014/main" id="{E393091A-47AC-4F75-9B5E-A395B37FB65A}"/>
                  </a:ext>
                </a:extLst>
              </p:cNvPr>
              <p:cNvSpPr/>
              <p:nvPr/>
            </p:nvSpPr>
            <p:spPr>
              <a:xfrm>
                <a:off x="17322555" y="4057232"/>
                <a:ext cx="1737360" cy="1737360"/>
              </a:xfrm>
              <a:prstGeom prst="rect">
                <a:avLst/>
              </a:prstGeom>
              <a:solidFill>
                <a:srgbClr val="1D8900">
                  <a:alpha val="9804"/>
                </a:srgbClr>
              </a:solidFill>
              <a:ln w="12700" cap="flat" cmpd="sng" algn="ctr">
                <a:noFill/>
                <a:prstDash val="dash"/>
                <a:miter lim="800000"/>
              </a:ln>
              <a:effectLst/>
            </p:spPr>
            <p:txBody>
              <a:bodyPr rot="0" spcFirstLastPara="0" vertOverflow="overflow" horzOverflow="overflow" vert="horz" wrap="square" lIns="457200" tIns="45720" rIns="0" bIns="45720" numCol="1" spcCol="0" rtlCol="0" fromWordArt="0" anchor="t" anchorCtr="0" forceAA="0" compatLnSpc="1">
                <a:prstTxWarp prst="textNoShape">
                  <a:avLst/>
                </a:prstTxWarp>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pt-BR" sz="1300" b="0" i="0" u="none" strike="noStrike" kern="0" cap="none" spc="0" normalizeH="0" noProof="0" dirty="0" err="1">
                    <a:ln>
                      <a:noFill/>
                    </a:ln>
                    <a:solidFill>
                      <a:srgbClr val="1D89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Sub-rede</a:t>
                </a:r>
                <a:r>
                  <a:rPr lang="pt-BR" sz="1300" b="0" i="0" u="none" strike="noStrike" kern="0" cap="none" spc="0" normalizeH="0" noProof="0" dirty="0">
                    <a:ln>
                      <a:noFill/>
                    </a:ln>
                    <a:solidFill>
                      <a:srgbClr val="1D89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pública</a:t>
                </a:r>
              </a:p>
            </p:txBody>
          </p:sp>
          <p:pic>
            <p:nvPicPr>
              <p:cNvPr id="79" name="Graphic 78">
                <a:extLst>
                  <a:ext uri="{FF2B5EF4-FFF2-40B4-BE49-F238E27FC236}">
                    <a16:creationId xmlns:a16="http://schemas.microsoft.com/office/drawing/2014/main" id="{103DBFAF-EEAB-4795-A317-4D4F640D5990}"/>
                  </a:ext>
                  <a:ext uri="{C183D7F6-B498-43B3-948B-1728B52AA6E4}">
                    <adec:decorative xmlns:adec="http://schemas.microsoft.com/office/drawing/2017/decorative" xmlns="" val="1"/>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17322555" y="4057232"/>
                <a:ext cx="402286" cy="402286"/>
              </a:xfrm>
              <a:prstGeom prst="rect">
                <a:avLst/>
              </a:prstGeom>
            </p:spPr>
          </p:pic>
        </p:grpSp>
        <p:pic>
          <p:nvPicPr>
            <p:cNvPr id="37" name="Graphic 36">
              <a:extLst>
                <a:ext uri="{FF2B5EF4-FFF2-40B4-BE49-F238E27FC236}">
                  <a16:creationId xmlns:a16="http://schemas.microsoft.com/office/drawing/2014/main" id="{22D2121E-68C0-4D29-8A06-D5333235BDD7}"/>
                </a:ext>
                <a:ext uri="{C183D7F6-B498-43B3-948B-1728B52AA6E4}">
                  <adec:decorative xmlns:adec="http://schemas.microsoft.com/office/drawing/2017/decorative" xmlns="" val="1"/>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16577242" y="3964882"/>
              <a:ext cx="548640" cy="548640"/>
            </a:xfrm>
            <a:prstGeom prst="rect">
              <a:avLst/>
            </a:prstGeom>
          </p:spPr>
        </p:pic>
        <p:sp>
          <p:nvSpPr>
            <p:cNvPr id="39" name="Rectangle 38">
              <a:extLst>
                <a:ext uri="{FF2B5EF4-FFF2-40B4-BE49-F238E27FC236}">
                  <a16:creationId xmlns:a16="http://schemas.microsoft.com/office/drawing/2014/main" id="{4E1F6391-09AB-4862-9140-5EE18FBFF734}"/>
                </a:ext>
              </a:extLst>
            </p:cNvPr>
            <p:cNvSpPr/>
            <p:nvPr/>
          </p:nvSpPr>
          <p:spPr>
            <a:xfrm>
              <a:off x="14128654" y="3307053"/>
              <a:ext cx="5029200" cy="2560320"/>
            </a:xfrm>
            <a:prstGeom prst="rect">
              <a:avLst/>
            </a:prstGeom>
            <a:noFill/>
            <a:ln w="12700" cap="flat" cmpd="sng" algn="ctr">
              <a:solidFill>
                <a:srgbClr val="1D8900"/>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pt-BR" sz="1400" b="0" i="0" u="none" strike="noStrike" kern="0" cap="none" spc="0" normalizeH="0" noProof="0" dirty="0">
                  <a:ln w="0"/>
                  <a:solidFill>
                    <a:srgbClr val="1D89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VPC</a:t>
              </a:r>
            </a:p>
          </p:txBody>
        </p:sp>
        <p:pic>
          <p:nvPicPr>
            <p:cNvPr id="42" name="Graphic 41">
              <a:extLst>
                <a:ext uri="{FF2B5EF4-FFF2-40B4-BE49-F238E27FC236}">
                  <a16:creationId xmlns:a16="http://schemas.microsoft.com/office/drawing/2014/main" id="{5033C0DC-CD43-44E4-A512-29F9379A3D60}"/>
                </a:ext>
                <a:ext uri="{C183D7F6-B498-43B3-948B-1728B52AA6E4}">
                  <adec:decorative xmlns:adec="http://schemas.microsoft.com/office/drawing/2017/decorative" xmlns="" val="1"/>
                </a:ext>
              </a:extLst>
            </p:cNvPr>
            <p:cNvPicPr>
              <a:picLocks noChangeAspect="1"/>
            </p:cNvPicPr>
            <p:nvPr/>
          </p:nvPicPr>
          <p:blipFill>
            <a:blip r:embed="rId8">
              <a:extLst>
                <a:ext uri="{96DAC541-7B7A-43D3-8B79-37D633B846F1}">
                  <asvg:svgBlip xmlns:asvg="http://schemas.microsoft.com/office/drawing/2016/SVG/main" xmlns="" r:embed="rId9"/>
                </a:ext>
              </a:extLst>
            </a:blip>
            <a:stretch>
              <a:fillRect/>
            </a:stretch>
          </p:blipFill>
          <p:spPr>
            <a:xfrm>
              <a:off x="14128654" y="3307053"/>
              <a:ext cx="457200" cy="457200"/>
            </a:xfrm>
            <a:prstGeom prst="rect">
              <a:avLst/>
            </a:prstGeom>
          </p:spPr>
        </p:pic>
        <p:sp>
          <p:nvSpPr>
            <p:cNvPr id="43" name="Rectangle 42">
              <a:extLst>
                <a:ext uri="{FF2B5EF4-FFF2-40B4-BE49-F238E27FC236}">
                  <a16:creationId xmlns:a16="http://schemas.microsoft.com/office/drawing/2014/main" id="{1C5ED395-AA73-405D-A975-DAF86D4666B3}"/>
                </a:ext>
              </a:extLst>
            </p:cNvPr>
            <p:cNvSpPr/>
            <p:nvPr/>
          </p:nvSpPr>
          <p:spPr>
            <a:xfrm>
              <a:off x="14674112" y="2710469"/>
              <a:ext cx="1828800" cy="3246120"/>
            </a:xfrm>
            <a:prstGeom prst="rect">
              <a:avLst/>
            </a:prstGeom>
            <a:noFill/>
            <a:ln w="12700" cap="flat" cmpd="sng" algn="ctr">
              <a:solidFill>
                <a:srgbClr val="007CBC"/>
              </a:solidFill>
              <a:prstDash val="dash"/>
              <a:miter lim="800000"/>
            </a:ln>
            <a:effectLst/>
          </p:spPr>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400" b="0" i="0" u="none" strike="noStrike" kern="0" cap="none" spc="0" normalizeH="0" noProof="0">
                  <a:ln>
                    <a:noFill/>
                  </a:ln>
                  <a:solidFill>
                    <a:srgbClr val="007CBC"/>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Zona de disponibilidade A</a:t>
              </a:r>
            </a:p>
          </p:txBody>
        </p:sp>
        <p:sp>
          <p:nvSpPr>
            <p:cNvPr id="44" name="Rectangle 43">
              <a:extLst>
                <a:ext uri="{FF2B5EF4-FFF2-40B4-BE49-F238E27FC236}">
                  <a16:creationId xmlns:a16="http://schemas.microsoft.com/office/drawing/2014/main" id="{1F5CBD0F-8E5A-458D-99D0-B189AF1EB6FF}"/>
                </a:ext>
              </a:extLst>
            </p:cNvPr>
            <p:cNvSpPr/>
            <p:nvPr/>
          </p:nvSpPr>
          <p:spPr>
            <a:xfrm>
              <a:off x="17263711" y="2710469"/>
              <a:ext cx="1828800" cy="3246120"/>
            </a:xfrm>
            <a:prstGeom prst="rect">
              <a:avLst/>
            </a:prstGeom>
            <a:noFill/>
            <a:ln w="12700" cap="flat" cmpd="sng" algn="ctr">
              <a:solidFill>
                <a:srgbClr val="007CBC"/>
              </a:solidFill>
              <a:prstDash val="dash"/>
              <a:miter lim="800000"/>
            </a:ln>
            <a:effectLst/>
          </p:spPr>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400" b="0" i="0" u="none" strike="noStrike" kern="0" cap="none" spc="0" normalizeH="0" noProof="0">
                  <a:ln>
                    <a:noFill/>
                  </a:ln>
                  <a:solidFill>
                    <a:srgbClr val="007CBC"/>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Zona de disponibilidade B</a:t>
              </a:r>
            </a:p>
          </p:txBody>
        </p:sp>
        <p:pic>
          <p:nvPicPr>
            <p:cNvPr id="45" name="Graphic 44">
              <a:extLst>
                <a:ext uri="{FF2B5EF4-FFF2-40B4-BE49-F238E27FC236}">
                  <a16:creationId xmlns:a16="http://schemas.microsoft.com/office/drawing/2014/main" id="{F40FE942-4DD1-456E-8A2E-4AF8E3844256}"/>
                </a:ext>
                <a:ext uri="{C183D7F6-B498-43B3-948B-1728B52AA6E4}">
                  <adec:decorative xmlns:adec="http://schemas.microsoft.com/office/drawing/2017/decorative" xmlns="" val="1"/>
                </a:ext>
              </a:extLst>
            </p:cNvPr>
            <p:cNvPicPr>
              <a:picLocks noChangeAspect="1"/>
            </p:cNvPicPr>
            <p:nvPr/>
          </p:nvPicPr>
          <p:blipFill>
            <a:blip r:embed="rId10">
              <a:extLst>
                <a:ext uri="{96DAC541-7B7A-43D3-8B79-37D633B846F1}">
                  <asvg:svgBlip xmlns:asvg="http://schemas.microsoft.com/office/drawing/2016/SVG/main" xmlns="" r:embed="rId11"/>
                </a:ext>
              </a:extLst>
            </a:blip>
            <a:stretch>
              <a:fillRect/>
            </a:stretch>
          </p:blipFill>
          <p:spPr>
            <a:xfrm>
              <a:off x="17506281" y="1612313"/>
              <a:ext cx="640080" cy="640080"/>
            </a:xfrm>
            <a:prstGeom prst="rect">
              <a:avLst/>
            </a:prstGeom>
          </p:spPr>
        </p:pic>
        <p:pic>
          <p:nvPicPr>
            <p:cNvPr id="46" name="Graphic 45">
              <a:extLst>
                <a:ext uri="{FF2B5EF4-FFF2-40B4-BE49-F238E27FC236}">
                  <a16:creationId xmlns:a16="http://schemas.microsoft.com/office/drawing/2014/main" id="{FCF893FF-1EA9-4C61-9970-5CD920E1F6AD}"/>
                </a:ext>
                <a:ext uri="{C183D7F6-B498-43B3-948B-1728B52AA6E4}">
                  <adec:decorative xmlns:adec="http://schemas.microsoft.com/office/drawing/2017/decorative" xmlns="" val="1"/>
                </a:ext>
              </a:extLst>
            </p:cNvPr>
            <p:cNvPicPr>
              <a:picLocks noChangeAspect="1"/>
            </p:cNvPicPr>
            <p:nvPr/>
          </p:nvPicPr>
          <p:blipFill>
            <a:blip r:embed="rId12">
              <a:extLst>
                <a:ext uri="{96DAC541-7B7A-43D3-8B79-37D633B846F1}">
                  <asvg:svgBlip xmlns:asvg="http://schemas.microsoft.com/office/drawing/2016/SVG/main" xmlns="" r:embed="rId13"/>
                </a:ext>
              </a:extLst>
            </a:blip>
            <a:stretch>
              <a:fillRect/>
            </a:stretch>
          </p:blipFill>
          <p:spPr>
            <a:xfrm>
              <a:off x="15321812" y="5054030"/>
              <a:ext cx="469900" cy="469900"/>
            </a:xfrm>
            <a:prstGeom prst="rect">
              <a:avLst/>
            </a:prstGeom>
          </p:spPr>
        </p:pic>
        <p:pic>
          <p:nvPicPr>
            <p:cNvPr id="47" name="Graphic 46">
              <a:extLst>
                <a:ext uri="{FF2B5EF4-FFF2-40B4-BE49-F238E27FC236}">
                  <a16:creationId xmlns:a16="http://schemas.microsoft.com/office/drawing/2014/main" id="{FA9AFD95-00C9-41A6-99F9-24096738E857}"/>
                </a:ext>
                <a:ext uri="{C183D7F6-B498-43B3-948B-1728B52AA6E4}">
                  <adec:decorative xmlns:adec="http://schemas.microsoft.com/office/drawing/2017/decorative" xmlns="" val="1"/>
                </a:ext>
              </a:extLst>
            </p:cNvPr>
            <p:cNvPicPr>
              <a:picLocks noChangeAspect="1"/>
            </p:cNvPicPr>
            <p:nvPr/>
          </p:nvPicPr>
          <p:blipFill>
            <a:blip r:embed="rId12">
              <a:extLst>
                <a:ext uri="{96DAC541-7B7A-43D3-8B79-37D633B846F1}">
                  <asvg:svgBlip xmlns:asvg="http://schemas.microsoft.com/office/drawing/2016/SVG/main" xmlns="" r:embed="rId13"/>
                </a:ext>
              </a:extLst>
            </a:blip>
            <a:stretch>
              <a:fillRect/>
            </a:stretch>
          </p:blipFill>
          <p:spPr>
            <a:xfrm>
              <a:off x="17911411" y="5054030"/>
              <a:ext cx="469900" cy="469900"/>
            </a:xfrm>
            <a:prstGeom prst="rect">
              <a:avLst/>
            </a:prstGeom>
          </p:spPr>
        </p:pic>
        <p:pic>
          <p:nvPicPr>
            <p:cNvPr id="48" name="Graphic 47">
              <a:extLst>
                <a:ext uri="{FF2B5EF4-FFF2-40B4-BE49-F238E27FC236}">
                  <a16:creationId xmlns:a16="http://schemas.microsoft.com/office/drawing/2014/main" id="{F814408E-7925-47A9-B7D1-CDEA521E2594}"/>
                </a:ext>
                <a:ext uri="{C183D7F6-B498-43B3-948B-1728B52AA6E4}">
                  <adec:decorative xmlns:adec="http://schemas.microsoft.com/office/drawing/2017/decorative" xmlns="" val="1"/>
                </a:ext>
              </a:extLst>
            </p:cNvPr>
            <p:cNvPicPr>
              <a:picLocks noChangeAspect="1"/>
            </p:cNvPicPr>
            <p:nvPr/>
          </p:nvPicPr>
          <p:blipFill>
            <a:blip r:embed="rId14">
              <a:extLst>
                <a:ext uri="{96DAC541-7B7A-43D3-8B79-37D633B846F1}">
                  <asvg:svgBlip xmlns:asvg="http://schemas.microsoft.com/office/drawing/2016/SVG/main" xmlns="" r:embed="rId15"/>
                </a:ext>
              </a:extLst>
            </a:blip>
            <a:stretch>
              <a:fillRect/>
            </a:stretch>
          </p:blipFill>
          <p:spPr>
            <a:xfrm>
              <a:off x="16619511" y="3047214"/>
              <a:ext cx="469900" cy="469900"/>
            </a:xfrm>
            <a:prstGeom prst="rect">
              <a:avLst/>
            </a:prstGeom>
          </p:spPr>
        </p:pic>
        <p:cxnSp>
          <p:nvCxnSpPr>
            <p:cNvPr id="49" name="Connector: Elbow 48">
              <a:extLst>
                <a:ext uri="{FF2B5EF4-FFF2-40B4-BE49-F238E27FC236}">
                  <a16:creationId xmlns:a16="http://schemas.microsoft.com/office/drawing/2014/main" id="{21F5E5B8-389C-441B-A22F-675B91EAE946}"/>
                </a:ext>
              </a:extLst>
            </p:cNvPr>
            <p:cNvCxnSpPr>
              <a:cxnSpLocks/>
              <a:stCxn id="45" idx="1"/>
              <a:endCxn id="48" idx="0"/>
            </p:cNvCxnSpPr>
            <p:nvPr/>
          </p:nvCxnSpPr>
          <p:spPr>
            <a:xfrm rot="10800000" flipV="1">
              <a:off x="16854461" y="1932352"/>
              <a:ext cx="651820" cy="1114861"/>
            </a:xfrm>
            <a:prstGeom prst="bentConnector2">
              <a:avLst/>
            </a:prstGeom>
            <a:ln w="28575"/>
          </p:spPr>
          <p:style>
            <a:lnRef idx="1">
              <a:schemeClr val="accent1"/>
            </a:lnRef>
            <a:fillRef idx="0">
              <a:schemeClr val="accent1"/>
            </a:fillRef>
            <a:effectRef idx="0">
              <a:schemeClr val="accent1"/>
            </a:effectRef>
            <a:fontRef idx="minor">
              <a:schemeClr val="tx1"/>
            </a:fontRef>
          </p:style>
        </p:cxnSp>
        <p:cxnSp>
          <p:nvCxnSpPr>
            <p:cNvPr id="50" name="Connector: Elbow 49">
              <a:extLst>
                <a:ext uri="{FF2B5EF4-FFF2-40B4-BE49-F238E27FC236}">
                  <a16:creationId xmlns:a16="http://schemas.microsoft.com/office/drawing/2014/main" id="{C6739629-E59D-4BC6-A671-0E58128FEAFE}"/>
                </a:ext>
              </a:extLst>
            </p:cNvPr>
            <p:cNvCxnSpPr>
              <a:cxnSpLocks/>
              <a:stCxn id="37" idx="2"/>
              <a:endCxn id="46" idx="0"/>
            </p:cNvCxnSpPr>
            <p:nvPr/>
          </p:nvCxnSpPr>
          <p:spPr>
            <a:xfrm rot="5400000">
              <a:off x="15933908" y="4136376"/>
              <a:ext cx="540508" cy="1294800"/>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51" name="Connector: Elbow 50">
              <a:extLst>
                <a:ext uri="{FF2B5EF4-FFF2-40B4-BE49-F238E27FC236}">
                  <a16:creationId xmlns:a16="http://schemas.microsoft.com/office/drawing/2014/main" id="{F850393C-674E-4501-B3A4-1279F2621C30}"/>
                </a:ext>
              </a:extLst>
            </p:cNvPr>
            <p:cNvCxnSpPr>
              <a:cxnSpLocks/>
              <a:stCxn id="37" idx="2"/>
              <a:endCxn id="47" idx="0"/>
            </p:cNvCxnSpPr>
            <p:nvPr/>
          </p:nvCxnSpPr>
          <p:spPr>
            <a:xfrm rot="16200000" flipH="1">
              <a:off x="17228707" y="4136376"/>
              <a:ext cx="540508" cy="1294799"/>
            </a:xfrm>
            <a:prstGeom prst="bentConnector3">
              <a:avLst>
                <a:gd name="adj1" fmla="val 50000"/>
              </a:avLst>
            </a:prstGeom>
            <a:ln w="28575"/>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8F815FF0-173E-4B4A-B63A-719D1D23B67D}"/>
                </a:ext>
              </a:extLst>
            </p:cNvPr>
            <p:cNvSpPr txBox="1"/>
            <p:nvPr/>
          </p:nvSpPr>
          <p:spPr>
            <a:xfrm>
              <a:off x="14816249" y="5499650"/>
              <a:ext cx="1487908" cy="307777"/>
            </a:xfrm>
            <a:prstGeom prst="rect">
              <a:avLst/>
            </a:prstGeom>
            <a:noFill/>
          </p:spPr>
          <p:txBody>
            <a:bodyPr wrap="none" rtlCol="0">
              <a:spAutoFit/>
            </a:bodyPr>
            <a:lstStyle/>
            <a:p>
              <a:pPr algn="ctr" rtl="0"/>
              <a:r>
                <a:rPr lang="pt-BR" sz="1400">
                  <a:latin typeface="Amazon Ember Light" panose="020B0403020204020204" pitchFamily="34" charset="0"/>
                  <a:ea typeface="Amazon Ember Light" panose="020B0403020204020204" pitchFamily="34" charset="0"/>
                  <a:cs typeface="Amazon Ember Light" panose="020B0403020204020204" pitchFamily="34" charset="0"/>
                </a:rPr>
                <a:t>Instância do EC2</a:t>
              </a:r>
            </a:p>
          </p:txBody>
        </p:sp>
        <p:sp>
          <p:nvSpPr>
            <p:cNvPr id="71" name="TextBox 70">
              <a:extLst>
                <a:ext uri="{FF2B5EF4-FFF2-40B4-BE49-F238E27FC236}">
                  <a16:creationId xmlns:a16="http://schemas.microsoft.com/office/drawing/2014/main" id="{39DB1FC7-2F97-41D4-BDEE-DBABAB60B175}"/>
                </a:ext>
              </a:extLst>
            </p:cNvPr>
            <p:cNvSpPr txBox="1"/>
            <p:nvPr/>
          </p:nvSpPr>
          <p:spPr>
            <a:xfrm>
              <a:off x="17400566" y="5499650"/>
              <a:ext cx="1487908" cy="307777"/>
            </a:xfrm>
            <a:prstGeom prst="rect">
              <a:avLst/>
            </a:prstGeom>
            <a:noFill/>
          </p:spPr>
          <p:txBody>
            <a:bodyPr wrap="none" rtlCol="0">
              <a:spAutoFit/>
            </a:bodyPr>
            <a:lstStyle/>
            <a:p>
              <a:pPr algn="ctr" rtl="0"/>
              <a:r>
                <a:rPr lang="pt-BR" sz="1400">
                  <a:latin typeface="Amazon Ember Light" panose="020B0403020204020204" pitchFamily="34" charset="0"/>
                  <a:ea typeface="Amazon Ember Light" panose="020B0403020204020204" pitchFamily="34" charset="0"/>
                  <a:cs typeface="Amazon Ember Light" panose="020B0403020204020204" pitchFamily="34" charset="0"/>
                </a:rPr>
                <a:t>Instância do EC2</a:t>
              </a:r>
            </a:p>
          </p:txBody>
        </p:sp>
        <p:sp>
          <p:nvSpPr>
            <p:cNvPr id="72" name="TextBox 71">
              <a:extLst>
                <a:ext uri="{FF2B5EF4-FFF2-40B4-BE49-F238E27FC236}">
                  <a16:creationId xmlns:a16="http://schemas.microsoft.com/office/drawing/2014/main" id="{84B40FC0-225C-4E1C-B34C-BF827E35C2C8}"/>
                </a:ext>
              </a:extLst>
            </p:cNvPr>
            <p:cNvSpPr txBox="1"/>
            <p:nvPr/>
          </p:nvSpPr>
          <p:spPr>
            <a:xfrm>
              <a:off x="16209091" y="4632836"/>
              <a:ext cx="1297190" cy="523220"/>
            </a:xfrm>
            <a:prstGeom prst="rect">
              <a:avLst/>
            </a:prstGeom>
            <a:solidFill>
              <a:schemeClr val="bg1"/>
            </a:solidFill>
          </p:spPr>
          <p:txBody>
            <a:bodyPr wrap="square" rtlCol="0">
              <a:spAutoFit/>
            </a:bodyPr>
            <a:lstStyle/>
            <a:p>
              <a:pPr algn="ctr" rtl="0"/>
              <a:r>
                <a:rPr lang="pt-BR" sz="1400">
                  <a:latin typeface="Amazon Ember Light" panose="020B0403020204020204" pitchFamily="34" charset="0"/>
                  <a:ea typeface="Amazon Ember Light" panose="020B0403020204020204" pitchFamily="34" charset="0"/>
                  <a:cs typeface="Amazon Ember Light" panose="020B0403020204020204" pitchFamily="34" charset="0"/>
                </a:rPr>
                <a:t>Elastic Load Balancing</a:t>
              </a:r>
              <a:endParaRPr lang="en-US" sz="14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cxnSp>
          <p:nvCxnSpPr>
            <p:cNvPr id="73" name="Straight Connector 72">
              <a:extLst>
                <a:ext uri="{FF2B5EF4-FFF2-40B4-BE49-F238E27FC236}">
                  <a16:creationId xmlns:a16="http://schemas.microsoft.com/office/drawing/2014/main" id="{1365CBC8-AD22-4F72-A78A-6179405C0B8D}"/>
                </a:ext>
              </a:extLst>
            </p:cNvPr>
            <p:cNvCxnSpPr>
              <a:cxnSpLocks/>
              <a:stCxn id="48" idx="2"/>
              <a:endCxn id="37" idx="0"/>
            </p:cNvCxnSpPr>
            <p:nvPr/>
          </p:nvCxnSpPr>
          <p:spPr>
            <a:xfrm flipH="1">
              <a:off x="16851562" y="3517114"/>
              <a:ext cx="2899" cy="447768"/>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F14BEC10-C2D3-441F-A695-13216F12447A}"/>
                </a:ext>
              </a:extLst>
            </p:cNvPr>
            <p:cNvSpPr txBox="1"/>
            <p:nvPr/>
          </p:nvSpPr>
          <p:spPr>
            <a:xfrm>
              <a:off x="15958489" y="3519497"/>
              <a:ext cx="1782860" cy="307777"/>
            </a:xfrm>
            <a:prstGeom prst="rect">
              <a:avLst/>
            </a:prstGeom>
            <a:solidFill>
              <a:schemeClr val="bg1"/>
            </a:solidFill>
          </p:spPr>
          <p:txBody>
            <a:bodyPr wrap="none" rtlCol="0">
              <a:spAutoFit/>
            </a:bodyPr>
            <a:lstStyle/>
            <a:p>
              <a:pPr algn="ctr" rtl="0"/>
              <a:r>
                <a:rPr lang="pt-BR" sz="1400">
                  <a:latin typeface="Amazon Ember Light" panose="020B0403020204020204" pitchFamily="34" charset="0"/>
                  <a:ea typeface="Amazon Ember Light" panose="020B0403020204020204" pitchFamily="34" charset="0"/>
                  <a:cs typeface="Amazon Ember Light" panose="020B0403020204020204" pitchFamily="34" charset="0"/>
                </a:rPr>
                <a:t>Gateway da Internet</a:t>
              </a:r>
            </a:p>
          </p:txBody>
        </p:sp>
        <p:sp>
          <p:nvSpPr>
            <p:cNvPr id="75" name="Rectangle 74">
              <a:extLst>
                <a:ext uri="{FF2B5EF4-FFF2-40B4-BE49-F238E27FC236}">
                  <a16:creationId xmlns:a16="http://schemas.microsoft.com/office/drawing/2014/main" id="{876A6A41-2C09-424C-A1F2-69F244F44C53}"/>
                </a:ext>
              </a:extLst>
            </p:cNvPr>
            <p:cNvSpPr/>
            <p:nvPr/>
          </p:nvSpPr>
          <p:spPr>
            <a:xfrm>
              <a:off x="13877190" y="2252061"/>
              <a:ext cx="5349240" cy="3794760"/>
            </a:xfrm>
            <a:prstGeom prst="rect">
              <a:avLst/>
            </a:prstGeom>
            <a:noFill/>
            <a:ln w="12700" cap="flat" cmpd="sng" algn="ctr">
              <a:solidFill>
                <a:srgbClr val="007CBC"/>
              </a:solidFill>
              <a:prstDash val="sysDash"/>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pt-BR" sz="1400" b="0" i="0" u="none" strike="noStrike" kern="0" cap="none" spc="0" normalizeH="0" noProof="0">
                  <a:ln>
                    <a:noFill/>
                  </a:ln>
                  <a:solidFill>
                    <a:srgbClr val="007CBC"/>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Região</a:t>
              </a:r>
            </a:p>
          </p:txBody>
        </p:sp>
        <p:pic>
          <p:nvPicPr>
            <p:cNvPr id="76" name="Graphic 75">
              <a:extLst>
                <a:ext uri="{FF2B5EF4-FFF2-40B4-BE49-F238E27FC236}">
                  <a16:creationId xmlns:a16="http://schemas.microsoft.com/office/drawing/2014/main" id="{A3DA459F-BC8B-4595-995F-E046157AC74C}"/>
                </a:ext>
                <a:ext uri="{C183D7F6-B498-43B3-948B-1728B52AA6E4}">
                  <adec:decorative xmlns:adec="http://schemas.microsoft.com/office/drawing/2017/decorative" xmlns="" val="1"/>
                </a:ext>
              </a:extLst>
            </p:cNvPr>
            <p:cNvPicPr>
              <a:picLocks noChangeAspect="1"/>
            </p:cNvPicPr>
            <p:nvPr/>
          </p:nvPicPr>
          <p:blipFill>
            <a:blip r:embed="rId16">
              <a:extLst>
                <a:ext uri="{96DAC541-7B7A-43D3-8B79-37D633B846F1}">
                  <asvg:svgBlip xmlns:asvg="http://schemas.microsoft.com/office/drawing/2016/SVG/main" xmlns="" r:embed="rId17"/>
                </a:ext>
              </a:extLst>
            </a:blip>
            <a:stretch>
              <a:fillRect/>
            </a:stretch>
          </p:blipFill>
          <p:spPr>
            <a:xfrm>
              <a:off x="13877190" y="2252061"/>
              <a:ext cx="457200" cy="457200"/>
            </a:xfrm>
            <a:prstGeom prst="rect">
              <a:avLst/>
            </a:prstGeom>
          </p:spPr>
        </p:pic>
        <p:sp>
          <p:nvSpPr>
            <p:cNvPr id="77" name="Rectangle 76">
              <a:extLst>
                <a:ext uri="{FF2B5EF4-FFF2-40B4-BE49-F238E27FC236}">
                  <a16:creationId xmlns:a16="http://schemas.microsoft.com/office/drawing/2014/main" id="{388CFC45-8E34-4A31-A69B-863D064372D1}"/>
                </a:ext>
              </a:extLst>
            </p:cNvPr>
            <p:cNvSpPr/>
            <p:nvPr/>
          </p:nvSpPr>
          <p:spPr>
            <a:xfrm>
              <a:off x="15573919" y="4293921"/>
              <a:ext cx="588623" cy="923330"/>
            </a:xfrm>
            <a:prstGeom prst="rect">
              <a:avLst/>
            </a:prstGeom>
          </p:spPr>
          <p:txBody>
            <a:bodyPr wrap="none" rtlCol="0">
              <a:spAutoFit/>
            </a:bodyPr>
            <a:lstStyle/>
            <a:p>
              <a:pPr rtl="0"/>
              <a:r>
                <a:rPr lang="pt-BR" sz="5400" b="1">
                  <a:solidFill>
                    <a:srgbClr val="C00000"/>
                  </a:solidFill>
                  <a:latin typeface="Amazon Ember Light" panose="020B0403020204020204" pitchFamily="34" charset="0"/>
                  <a:ea typeface="Amazon Ember Light" panose="020B0403020204020204" pitchFamily="34" charset="0"/>
                  <a:cs typeface="Amazon Ember Light" panose="020B0403020204020204" pitchFamily="34" charset="0"/>
                </a:rPr>
                <a:t>X</a:t>
              </a:r>
            </a:p>
          </p:txBody>
        </p:sp>
      </p:grpSp>
    </p:spTree>
    <p:custDataLst>
      <p:tags r:id="rId1"/>
    </p:custDataLst>
    <p:extLst>
      <p:ext uri="{BB962C8B-B14F-4D97-AF65-F5344CB8AC3E}">
        <p14:creationId xmlns:p14="http://schemas.microsoft.com/office/powerpoint/2010/main" val="325368878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243E490-F455-4FEC-9D5C-6C3B141733D8}"/>
              </a:ext>
            </a:extLst>
          </p:cNvPr>
          <p:cNvSpPr>
            <a:spLocks noGrp="1"/>
          </p:cNvSpPr>
          <p:nvPr>
            <p:ph type="title"/>
          </p:nvPr>
        </p:nvSpPr>
        <p:spPr/>
        <p:txBody>
          <a:bodyPr rtlCol="0"/>
          <a:lstStyle/>
          <a:p>
            <a:pPr rtl="0"/>
            <a:r>
              <a:rPr lang="pt-BR" sz="3200"/>
              <a:t>Exemplo de uma arquitetura altamente disponível (1 de 3)</a:t>
            </a:r>
          </a:p>
        </p:txBody>
      </p:sp>
      <p:grpSp>
        <p:nvGrpSpPr>
          <p:cNvPr id="106" name="Group 105" descr="in a highly available architecture, a load balancer can re-route traffic to healthy instances in the second availability zone. ">
            <a:extLst>
              <a:ext uri="{FF2B5EF4-FFF2-40B4-BE49-F238E27FC236}">
                <a16:creationId xmlns:a16="http://schemas.microsoft.com/office/drawing/2014/main" id="{54F2C2E4-4350-41C5-9EC1-9445D0156945}"/>
              </a:ext>
            </a:extLst>
          </p:cNvPr>
          <p:cNvGrpSpPr/>
          <p:nvPr/>
        </p:nvGrpSpPr>
        <p:grpSpPr>
          <a:xfrm>
            <a:off x="1861166" y="1290995"/>
            <a:ext cx="8482047" cy="5074392"/>
            <a:chOff x="1861166" y="1290995"/>
            <a:chExt cx="8482047" cy="5074392"/>
          </a:xfrm>
        </p:grpSpPr>
        <p:sp>
          <p:nvSpPr>
            <p:cNvPr id="37" name="Rectangle 36">
              <a:extLst>
                <a:ext uri="{FF2B5EF4-FFF2-40B4-BE49-F238E27FC236}">
                  <a16:creationId xmlns:a16="http://schemas.microsoft.com/office/drawing/2014/main" id="{11B9D038-BB33-4DF7-BB73-391F9EFB5E52}"/>
                </a:ext>
              </a:extLst>
            </p:cNvPr>
            <p:cNvSpPr/>
            <p:nvPr/>
          </p:nvSpPr>
          <p:spPr>
            <a:xfrm>
              <a:off x="6389506" y="2763642"/>
              <a:ext cx="1920240" cy="1554480"/>
            </a:xfrm>
            <a:prstGeom prst="rect">
              <a:avLst/>
            </a:prstGeom>
            <a:solidFill>
              <a:srgbClr val="1D8900">
                <a:alpha val="9804"/>
              </a:srgbClr>
            </a:solidFill>
            <a:ln w="12700" cap="flat" cmpd="sng" algn="ctr">
              <a:noFill/>
              <a:prstDash val="dash"/>
              <a:miter lim="800000"/>
            </a:ln>
            <a:effectLst/>
          </p:spPr>
          <p:txBody>
            <a:bodyPr rot="0" spcFirstLastPara="0" vertOverflow="overflow" horzOverflow="overflow" vert="horz" wrap="square" lIns="41148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200" b="0" i="0" u="none" strike="noStrike" kern="0" cap="none" spc="0" normalizeH="0" noProof="0">
                  <a:ln>
                    <a:noFill/>
                  </a:ln>
                  <a:solidFill>
                    <a:srgbClr val="1D8900"/>
                  </a:solidFill>
                  <a:effectLst/>
                  <a:uLnTx/>
                  <a:uFillTx/>
                  <a:ea typeface="+mn-ea"/>
                  <a:cs typeface="+mn-cs"/>
                </a:rPr>
                <a:t>Sub-rede pública</a:t>
              </a:r>
            </a:p>
          </p:txBody>
        </p:sp>
        <p:pic>
          <p:nvPicPr>
            <p:cNvPr id="39" name="Graphic 38">
              <a:extLst>
                <a:ext uri="{FF2B5EF4-FFF2-40B4-BE49-F238E27FC236}">
                  <a16:creationId xmlns:a16="http://schemas.microsoft.com/office/drawing/2014/main" id="{ECA3FDBC-F99A-4044-9CF1-18D8D7A6D9EF}"/>
                </a:ext>
                <a:ext uri="{C183D7F6-B498-43B3-948B-1728B52AA6E4}">
                  <adec:decorative xmlns:adec="http://schemas.microsoft.com/office/drawing/2017/decorative" xmlns="" val="1"/>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6389506" y="2761283"/>
              <a:ext cx="457200" cy="457200"/>
            </a:xfrm>
            <a:prstGeom prst="rect">
              <a:avLst/>
            </a:prstGeom>
          </p:spPr>
        </p:pic>
        <p:sp>
          <p:nvSpPr>
            <p:cNvPr id="7" name="Rectangle 6">
              <a:extLst>
                <a:ext uri="{FF2B5EF4-FFF2-40B4-BE49-F238E27FC236}">
                  <a16:creationId xmlns:a16="http://schemas.microsoft.com/office/drawing/2014/main" id="{B8CD3AAC-942A-4B95-B288-1BF15829EB3E}"/>
                </a:ext>
              </a:extLst>
            </p:cNvPr>
            <p:cNvSpPr/>
            <p:nvPr/>
          </p:nvSpPr>
          <p:spPr>
            <a:xfrm>
              <a:off x="1861166" y="2381753"/>
              <a:ext cx="6721509" cy="3863723"/>
            </a:xfrm>
            <a:prstGeom prst="rect">
              <a:avLst/>
            </a:prstGeom>
            <a:noFill/>
            <a:ln w="12700" cap="flat" cmpd="sng" algn="ctr">
              <a:solidFill>
                <a:srgbClr val="1D8900"/>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pt-BR" sz="1200" b="0" i="0" u="none" strike="noStrike" kern="0" cap="none" spc="0" normalizeH="0" noProof="0">
                  <a:ln w="0"/>
                  <a:solidFill>
                    <a:srgbClr val="1D8900"/>
                  </a:solidFill>
                  <a:effectLst/>
                  <a:uLnTx/>
                  <a:uFillTx/>
                  <a:ea typeface="+mn-ea"/>
                  <a:cs typeface="+mn-cs"/>
                </a:rPr>
                <a:t> VPC</a:t>
              </a:r>
              <a:endParaRPr kumimoji="0" lang="en-US" sz="1050" b="0" i="0" u="none" strike="noStrike" kern="0" cap="none" spc="0" normalizeH="0" baseline="0" noProof="0" dirty="0">
                <a:ln w="0"/>
                <a:solidFill>
                  <a:srgbClr val="1D8900"/>
                </a:solidFill>
                <a:effectLst/>
                <a:uLnTx/>
                <a:uFillTx/>
                <a:ea typeface="+mn-ea"/>
                <a:cs typeface="+mn-cs"/>
              </a:endParaRPr>
            </a:p>
          </p:txBody>
        </p:sp>
        <p:pic>
          <p:nvPicPr>
            <p:cNvPr id="8" name="Graphic 7">
              <a:extLst>
                <a:ext uri="{FF2B5EF4-FFF2-40B4-BE49-F238E27FC236}">
                  <a16:creationId xmlns:a16="http://schemas.microsoft.com/office/drawing/2014/main" id="{54BC6548-FBC9-471D-9DC1-59630B96DA40}"/>
                </a:ext>
                <a:ext uri="{C183D7F6-B498-43B3-948B-1728B52AA6E4}">
                  <adec:decorative xmlns:adec="http://schemas.microsoft.com/office/drawing/2017/decorative" xmlns="" val="1"/>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1861167" y="2381753"/>
              <a:ext cx="457200" cy="457200"/>
            </a:xfrm>
            <a:prstGeom prst="rect">
              <a:avLst/>
            </a:prstGeom>
          </p:spPr>
        </p:pic>
        <p:pic>
          <p:nvPicPr>
            <p:cNvPr id="9" name="Graphic 8">
              <a:extLst>
                <a:ext uri="{FF2B5EF4-FFF2-40B4-BE49-F238E27FC236}">
                  <a16:creationId xmlns:a16="http://schemas.microsoft.com/office/drawing/2014/main" id="{A1444235-BAB3-488A-8043-25F0471AE33F}"/>
                </a:ext>
                <a:ext uri="{C183D7F6-B498-43B3-948B-1728B52AA6E4}">
                  <adec:decorative xmlns:adec="http://schemas.microsoft.com/office/drawing/2017/decorative" xmlns="" val="1"/>
                </a:ext>
              </a:extLst>
            </p:cNvPr>
            <p:cNvPicPr>
              <a:picLocks noChangeAspect="1"/>
            </p:cNvPicPr>
            <p:nvPr/>
          </p:nvPicPr>
          <p:blipFill>
            <a:blip r:embed="rId8">
              <a:extLst>
                <a:ext uri="{96DAC541-7B7A-43D3-8B79-37D633B846F1}">
                  <asvg:svgBlip xmlns:asvg="http://schemas.microsoft.com/office/drawing/2016/SVG/main" xmlns="" r:embed="rId9"/>
                </a:ext>
              </a:extLst>
            </a:blip>
            <a:stretch>
              <a:fillRect/>
            </a:stretch>
          </p:blipFill>
          <p:spPr>
            <a:xfrm>
              <a:off x="6520252" y="1290995"/>
              <a:ext cx="469900" cy="469900"/>
            </a:xfrm>
            <a:prstGeom prst="rect">
              <a:avLst/>
            </a:prstGeom>
          </p:spPr>
        </p:pic>
        <p:sp>
          <p:nvSpPr>
            <p:cNvPr id="10" name="Rectangle 9">
              <a:extLst>
                <a:ext uri="{FF2B5EF4-FFF2-40B4-BE49-F238E27FC236}">
                  <a16:creationId xmlns:a16="http://schemas.microsoft.com/office/drawing/2014/main" id="{83D8FDE8-8AF3-4E0A-8115-C19D6242A9B1}"/>
                </a:ext>
              </a:extLst>
            </p:cNvPr>
            <p:cNvSpPr/>
            <p:nvPr/>
          </p:nvSpPr>
          <p:spPr>
            <a:xfrm>
              <a:off x="6298066" y="1976695"/>
              <a:ext cx="2103120" cy="4388691"/>
            </a:xfrm>
            <a:prstGeom prst="rect">
              <a:avLst/>
            </a:prstGeom>
            <a:noFill/>
            <a:ln w="12700" cap="flat" cmpd="sng" algn="ctr">
              <a:solidFill>
                <a:srgbClr val="007CBC"/>
              </a:solidFill>
              <a:prstDash val="dash"/>
              <a:miter lim="800000"/>
            </a:ln>
            <a:effectLst/>
          </p:spPr>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200" b="0" i="0" u="none" strike="noStrike" kern="0" cap="none" spc="0" normalizeH="0" noProof="0">
                  <a:ln>
                    <a:noFill/>
                  </a:ln>
                  <a:solidFill>
                    <a:srgbClr val="007CBC"/>
                  </a:solidFill>
                  <a:effectLst/>
                  <a:uLnTx/>
                  <a:uFillTx/>
                  <a:ea typeface="+mn-ea"/>
                  <a:cs typeface="+mn-cs"/>
                </a:rPr>
                <a:t>Zona de disponibilidade B</a:t>
              </a:r>
            </a:p>
          </p:txBody>
        </p:sp>
        <p:sp>
          <p:nvSpPr>
            <p:cNvPr id="11" name="Rectangle 10">
              <a:extLst>
                <a:ext uri="{FF2B5EF4-FFF2-40B4-BE49-F238E27FC236}">
                  <a16:creationId xmlns:a16="http://schemas.microsoft.com/office/drawing/2014/main" id="{FC8A1ADE-D99C-42AB-BB91-9AAC9B34149C}"/>
                </a:ext>
              </a:extLst>
            </p:cNvPr>
            <p:cNvSpPr/>
            <p:nvPr/>
          </p:nvSpPr>
          <p:spPr>
            <a:xfrm>
              <a:off x="2842264" y="1976697"/>
              <a:ext cx="2103120" cy="4388690"/>
            </a:xfrm>
            <a:prstGeom prst="rect">
              <a:avLst/>
            </a:prstGeom>
            <a:noFill/>
            <a:ln w="12700" cap="flat" cmpd="sng" algn="ctr">
              <a:solidFill>
                <a:srgbClr val="007CBC"/>
              </a:solidFill>
              <a:prstDash val="dash"/>
              <a:miter lim="800000"/>
            </a:ln>
            <a:effectLst/>
          </p:spPr>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200" b="0" i="0" u="none" strike="noStrike" kern="0" cap="none" spc="0" normalizeH="0" noProof="0">
                  <a:ln>
                    <a:noFill/>
                  </a:ln>
                  <a:solidFill>
                    <a:srgbClr val="007CBC"/>
                  </a:solidFill>
                  <a:effectLst/>
                  <a:uLnTx/>
                  <a:uFillTx/>
                  <a:ea typeface="+mn-ea"/>
                  <a:cs typeface="+mn-cs"/>
                </a:rPr>
                <a:t>Zona de disponibilidade A</a:t>
              </a:r>
            </a:p>
          </p:txBody>
        </p:sp>
        <p:pic>
          <p:nvPicPr>
            <p:cNvPr id="12" name="Graphic 11">
              <a:extLst>
                <a:ext uri="{FF2B5EF4-FFF2-40B4-BE49-F238E27FC236}">
                  <a16:creationId xmlns:a16="http://schemas.microsoft.com/office/drawing/2014/main" id="{6A187967-2FFB-4FB6-A162-AD4986C3C75C}"/>
                </a:ext>
                <a:ext uri="{C183D7F6-B498-43B3-948B-1728B52AA6E4}">
                  <adec:decorative xmlns:adec="http://schemas.microsoft.com/office/drawing/2017/decorative" xmlns="" val="1"/>
                </a:ext>
              </a:extLst>
            </p:cNvPr>
            <p:cNvPicPr>
              <a:picLocks noChangeAspect="1"/>
            </p:cNvPicPr>
            <p:nvPr/>
          </p:nvPicPr>
          <p:blipFill>
            <a:blip r:embed="rId10">
              <a:extLst>
                <a:ext uri="{96DAC541-7B7A-43D3-8B79-37D633B846F1}">
                  <asvg:svgBlip xmlns:asvg="http://schemas.microsoft.com/office/drawing/2016/SVG/main" xmlns="" r:embed="rId11"/>
                </a:ext>
              </a:extLst>
            </a:blip>
            <a:stretch>
              <a:fillRect/>
            </a:stretch>
          </p:blipFill>
          <p:spPr>
            <a:xfrm>
              <a:off x="5266125" y="3275101"/>
              <a:ext cx="711200" cy="711200"/>
            </a:xfrm>
            <a:prstGeom prst="rect">
              <a:avLst/>
            </a:prstGeom>
          </p:spPr>
        </p:pic>
        <p:pic>
          <p:nvPicPr>
            <p:cNvPr id="13" name="Graphic 12">
              <a:extLst>
                <a:ext uri="{FF2B5EF4-FFF2-40B4-BE49-F238E27FC236}">
                  <a16:creationId xmlns:a16="http://schemas.microsoft.com/office/drawing/2014/main" id="{EA55C655-424B-4A9C-B58F-8DC7AC30C2EB}"/>
                </a:ext>
                <a:ext uri="{C183D7F6-B498-43B3-948B-1728B52AA6E4}">
                  <adec:decorative xmlns:adec="http://schemas.microsoft.com/office/drawing/2017/decorative" xmlns="" val="1"/>
                </a:ext>
              </a:extLst>
            </p:cNvPr>
            <p:cNvPicPr>
              <a:picLocks noChangeAspect="1"/>
            </p:cNvPicPr>
            <p:nvPr/>
          </p:nvPicPr>
          <p:blipFill>
            <a:blip r:embed="rId12">
              <a:extLst>
                <a:ext uri="{96DAC541-7B7A-43D3-8B79-37D633B846F1}">
                  <asvg:svgBlip xmlns:asvg="http://schemas.microsoft.com/office/drawing/2016/SVG/main" xmlns="" r:embed="rId13"/>
                </a:ext>
              </a:extLst>
            </a:blip>
            <a:stretch>
              <a:fillRect/>
            </a:stretch>
          </p:blipFill>
          <p:spPr>
            <a:xfrm>
              <a:off x="5386775" y="2134213"/>
              <a:ext cx="469900" cy="469900"/>
            </a:xfrm>
            <a:prstGeom prst="rect">
              <a:avLst/>
            </a:prstGeom>
          </p:spPr>
        </p:pic>
        <p:sp>
          <p:nvSpPr>
            <p:cNvPr id="15" name="Rectangle 14">
              <a:extLst>
                <a:ext uri="{FF2B5EF4-FFF2-40B4-BE49-F238E27FC236}">
                  <a16:creationId xmlns:a16="http://schemas.microsoft.com/office/drawing/2014/main" id="{6B1C4503-9F25-4B19-996B-389551EB0CBE}"/>
                </a:ext>
              </a:extLst>
            </p:cNvPr>
            <p:cNvSpPr/>
            <p:nvPr/>
          </p:nvSpPr>
          <p:spPr>
            <a:xfrm>
              <a:off x="2933704" y="2763642"/>
              <a:ext cx="1920240" cy="1554480"/>
            </a:xfrm>
            <a:prstGeom prst="rect">
              <a:avLst/>
            </a:prstGeom>
            <a:solidFill>
              <a:srgbClr val="1D8900">
                <a:alpha val="9804"/>
              </a:srgbClr>
            </a:solidFill>
            <a:ln w="12700" cap="flat" cmpd="sng" algn="ctr">
              <a:noFill/>
              <a:prstDash val="dash"/>
              <a:miter lim="800000"/>
            </a:ln>
            <a:effectLst/>
          </p:spPr>
          <p:txBody>
            <a:bodyPr rot="0" spcFirstLastPara="0" vertOverflow="overflow" horzOverflow="overflow" vert="horz" wrap="square" lIns="41148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200" b="0" i="0" u="none" strike="noStrike" kern="0" cap="none" spc="0" normalizeH="0" noProof="0">
                  <a:ln>
                    <a:noFill/>
                  </a:ln>
                  <a:solidFill>
                    <a:srgbClr val="1D8900"/>
                  </a:solidFill>
                  <a:effectLst/>
                  <a:uLnTx/>
                  <a:uFillTx/>
                  <a:ea typeface="+mn-ea"/>
                  <a:cs typeface="+mn-cs"/>
                </a:rPr>
                <a:t>Sub-rede pública</a:t>
              </a:r>
            </a:p>
          </p:txBody>
        </p:sp>
        <p:pic>
          <p:nvPicPr>
            <p:cNvPr id="17" name="Graphic 16">
              <a:extLst>
                <a:ext uri="{FF2B5EF4-FFF2-40B4-BE49-F238E27FC236}">
                  <a16:creationId xmlns:a16="http://schemas.microsoft.com/office/drawing/2014/main" id="{D1BA923B-2D01-48C1-840D-9AEEDBFB548E}"/>
                </a:ext>
                <a:ext uri="{C183D7F6-B498-43B3-948B-1728B52AA6E4}">
                  <adec:decorative xmlns:adec="http://schemas.microsoft.com/office/drawing/2017/decorative" xmlns="" val="1"/>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2933704" y="2761283"/>
              <a:ext cx="457200" cy="457200"/>
            </a:xfrm>
            <a:prstGeom prst="rect">
              <a:avLst/>
            </a:prstGeom>
          </p:spPr>
        </p:pic>
        <p:sp>
          <p:nvSpPr>
            <p:cNvPr id="22" name="TextBox 21">
              <a:extLst>
                <a:ext uri="{FF2B5EF4-FFF2-40B4-BE49-F238E27FC236}">
                  <a16:creationId xmlns:a16="http://schemas.microsoft.com/office/drawing/2014/main" id="{CD27FEDB-2E3F-43C0-90E7-776AFD69A119}"/>
                </a:ext>
              </a:extLst>
            </p:cNvPr>
            <p:cNvSpPr txBox="1"/>
            <p:nvPr/>
          </p:nvSpPr>
          <p:spPr>
            <a:xfrm>
              <a:off x="4944444" y="2537751"/>
              <a:ext cx="1353622" cy="461665"/>
            </a:xfrm>
            <a:prstGeom prst="rect">
              <a:avLst/>
            </a:prstGeom>
            <a:noFill/>
          </p:spPr>
          <p:txBody>
            <a:bodyPr wrap="square" rtlCol="0">
              <a:spAutoFit/>
            </a:bodyPr>
            <a:lstStyle/>
            <a:p>
              <a:pPr algn="ctr" rtl="0"/>
              <a:r>
                <a:rPr lang="pt-BR" sz="1200" dirty="0">
                  <a:latin typeface="Amazon Ember Light" panose="020B0403020204020204" pitchFamily="34" charset="0"/>
                  <a:ea typeface="Amazon Ember Light" panose="020B0403020204020204" pitchFamily="34" charset="0"/>
                  <a:cs typeface="Amazon Ember Light" panose="020B0403020204020204" pitchFamily="34" charset="0"/>
                </a:rPr>
                <a:t>Gateway </a:t>
              </a:r>
              <a:r>
                <a:rPr lang="pt-BR" sz="1200" dirty="0" smtClean="0">
                  <a:latin typeface="Amazon Ember Light" panose="020B0403020204020204" pitchFamily="34" charset="0"/>
                  <a:ea typeface="Amazon Ember Light" panose="020B0403020204020204" pitchFamily="34" charset="0"/>
                  <a:cs typeface="Amazon Ember Light" panose="020B0403020204020204" pitchFamily="34" charset="0"/>
                </a:rPr>
                <a:t/>
              </a:r>
              <a:br>
                <a:rPr lang="pt-BR" sz="1200" dirty="0" smtClean="0">
                  <a:latin typeface="Amazon Ember Light" panose="020B0403020204020204" pitchFamily="34" charset="0"/>
                  <a:ea typeface="Amazon Ember Light" panose="020B0403020204020204" pitchFamily="34" charset="0"/>
                  <a:cs typeface="Amazon Ember Light" panose="020B0403020204020204" pitchFamily="34" charset="0"/>
                </a:rPr>
              </a:br>
              <a:r>
                <a:rPr lang="pt-BR" sz="1200" dirty="0" smtClean="0">
                  <a:latin typeface="Amazon Ember Light" panose="020B0403020204020204" pitchFamily="34" charset="0"/>
                  <a:ea typeface="Amazon Ember Light" panose="020B0403020204020204" pitchFamily="34" charset="0"/>
                  <a:cs typeface="Amazon Ember Light" panose="020B0403020204020204" pitchFamily="34" charset="0"/>
                </a:rPr>
                <a:t>da </a:t>
              </a:r>
              <a:r>
                <a:rPr lang="pt-BR" sz="1200" dirty="0">
                  <a:latin typeface="Amazon Ember Light" panose="020B0403020204020204" pitchFamily="34" charset="0"/>
                  <a:ea typeface="Amazon Ember Light" panose="020B0403020204020204" pitchFamily="34" charset="0"/>
                  <a:cs typeface="Amazon Ember Light" panose="020B0403020204020204" pitchFamily="34" charset="0"/>
                </a:rPr>
                <a:t>Internet</a:t>
              </a: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cxnSp>
          <p:nvCxnSpPr>
            <p:cNvPr id="23" name="Straight Arrow Connector 22">
              <a:extLst>
                <a:ext uri="{FF2B5EF4-FFF2-40B4-BE49-F238E27FC236}">
                  <a16:creationId xmlns:a16="http://schemas.microsoft.com/office/drawing/2014/main" id="{38950D72-DCAA-4F8C-9290-95F0306AAD84}"/>
                </a:ext>
              </a:extLst>
            </p:cNvPr>
            <p:cNvCxnSpPr>
              <a:cxnSpLocks/>
              <a:stCxn id="12" idx="1"/>
              <a:endCxn id="82" idx="3"/>
            </p:cNvCxnSpPr>
            <p:nvPr/>
          </p:nvCxnSpPr>
          <p:spPr>
            <a:xfrm flipH="1" flipV="1">
              <a:off x="4663040" y="3627225"/>
              <a:ext cx="603085" cy="3476"/>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67FDBBC3-6D7A-49CD-BE58-8C53958E7D30}"/>
                </a:ext>
              </a:extLst>
            </p:cNvPr>
            <p:cNvCxnSpPr>
              <a:cxnSpLocks/>
              <a:stCxn id="12" idx="3"/>
              <a:endCxn id="84" idx="1"/>
            </p:cNvCxnSpPr>
            <p:nvPr/>
          </p:nvCxnSpPr>
          <p:spPr>
            <a:xfrm flipV="1">
              <a:off x="5977325" y="3627225"/>
              <a:ext cx="554959" cy="3476"/>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25" name="Connector: Elbow 24">
              <a:extLst>
                <a:ext uri="{FF2B5EF4-FFF2-40B4-BE49-F238E27FC236}">
                  <a16:creationId xmlns:a16="http://schemas.microsoft.com/office/drawing/2014/main" id="{A569CBD5-2AFA-4BE8-95E8-E26ADE5C8123}"/>
                </a:ext>
              </a:extLst>
            </p:cNvPr>
            <p:cNvCxnSpPr>
              <a:stCxn id="12" idx="0"/>
              <a:endCxn id="9" idx="1"/>
            </p:cNvCxnSpPr>
            <p:nvPr/>
          </p:nvCxnSpPr>
          <p:spPr>
            <a:xfrm rot="5400000" flipH="1" flipV="1">
              <a:off x="5196410" y="1951260"/>
              <a:ext cx="1749156" cy="898527"/>
            </a:xfrm>
            <a:prstGeom prst="bentConnector2">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C1A04978-61E7-44C5-A619-A3ABB5EE5598}"/>
                </a:ext>
              </a:extLst>
            </p:cNvPr>
            <p:cNvSpPr/>
            <p:nvPr/>
          </p:nvSpPr>
          <p:spPr>
            <a:xfrm>
              <a:off x="2933704" y="4397235"/>
              <a:ext cx="1920240" cy="1554480"/>
            </a:xfrm>
            <a:prstGeom prst="rect">
              <a:avLst/>
            </a:prstGeom>
            <a:solidFill>
              <a:srgbClr val="007CBC">
                <a:alpha val="9804"/>
              </a:srgbClr>
            </a:solidFill>
            <a:ln w="12700" cap="flat" cmpd="sng" algn="ctr">
              <a:noFill/>
              <a:prstDash val="dash"/>
              <a:miter lim="800000"/>
            </a:ln>
            <a:effectLst/>
          </p:spPr>
          <p:txBody>
            <a:bodyPr rot="0" spcFirstLastPara="0" vertOverflow="overflow" horzOverflow="overflow" vert="horz" wrap="square" lIns="41148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200" b="0" i="0" u="none" strike="noStrike" kern="0" cap="none" spc="0" normalizeH="0" noProof="0">
                  <a:ln>
                    <a:noFill/>
                  </a:ln>
                  <a:solidFill>
                    <a:srgbClr val="007CBC"/>
                  </a:solidFill>
                  <a:effectLst/>
                  <a:uLnTx/>
                  <a:uFillTx/>
                  <a:ea typeface="+mn-ea"/>
                  <a:cs typeface="+mn-cs"/>
                </a:rPr>
                <a:t> Sub-rede privada</a:t>
              </a:r>
            </a:p>
          </p:txBody>
        </p:sp>
        <p:pic>
          <p:nvPicPr>
            <p:cNvPr id="27" name="Graphic 26">
              <a:extLst>
                <a:ext uri="{FF2B5EF4-FFF2-40B4-BE49-F238E27FC236}">
                  <a16:creationId xmlns:a16="http://schemas.microsoft.com/office/drawing/2014/main" id="{9D723758-C7A5-4D5A-8DAD-FFD588A60AD9}"/>
                </a:ext>
                <a:ext uri="{C183D7F6-B498-43B3-948B-1728B52AA6E4}">
                  <adec:decorative xmlns:adec="http://schemas.microsoft.com/office/drawing/2017/decorative" xmlns="" val="1"/>
                </a:ext>
              </a:extLst>
            </p:cNvPr>
            <p:cNvPicPr>
              <a:picLocks noChangeAspect="1"/>
            </p:cNvPicPr>
            <p:nvPr/>
          </p:nvPicPr>
          <p:blipFill>
            <a:blip r:embed="rId14">
              <a:extLst>
                <a:ext uri="{96DAC541-7B7A-43D3-8B79-37D633B846F1}">
                  <asvg:svgBlip xmlns:asvg="http://schemas.microsoft.com/office/drawing/2016/SVG/main" xmlns="" r:embed="rId15"/>
                </a:ext>
              </a:extLst>
            </a:blip>
            <a:stretch>
              <a:fillRect/>
            </a:stretch>
          </p:blipFill>
          <p:spPr>
            <a:xfrm>
              <a:off x="2933704" y="4394876"/>
              <a:ext cx="457200" cy="457200"/>
            </a:xfrm>
            <a:prstGeom prst="rect">
              <a:avLst/>
            </a:prstGeom>
          </p:spPr>
        </p:pic>
        <p:sp>
          <p:nvSpPr>
            <p:cNvPr id="30" name="Rectangle 29">
              <a:extLst>
                <a:ext uri="{FF2B5EF4-FFF2-40B4-BE49-F238E27FC236}">
                  <a16:creationId xmlns:a16="http://schemas.microsoft.com/office/drawing/2014/main" id="{C678D669-20F4-4220-B68C-7E5290434F4C}"/>
                </a:ext>
              </a:extLst>
            </p:cNvPr>
            <p:cNvSpPr/>
            <p:nvPr/>
          </p:nvSpPr>
          <p:spPr>
            <a:xfrm>
              <a:off x="6389506" y="4397235"/>
              <a:ext cx="1920240" cy="1554480"/>
            </a:xfrm>
            <a:prstGeom prst="rect">
              <a:avLst/>
            </a:prstGeom>
            <a:solidFill>
              <a:srgbClr val="007CBC">
                <a:alpha val="9804"/>
              </a:srgbClr>
            </a:solidFill>
            <a:ln w="12700" cap="flat" cmpd="sng" algn="ctr">
              <a:noFill/>
              <a:prstDash val="dash"/>
              <a:miter lim="800000"/>
            </a:ln>
            <a:effectLst/>
          </p:spPr>
          <p:txBody>
            <a:bodyPr rot="0" spcFirstLastPara="0" vertOverflow="overflow" horzOverflow="overflow" vert="horz" wrap="square" lIns="41148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200" b="0" i="0" u="none" strike="noStrike" kern="0" cap="none" spc="0" normalizeH="0" noProof="0">
                  <a:ln>
                    <a:noFill/>
                  </a:ln>
                  <a:solidFill>
                    <a:srgbClr val="007CBC"/>
                  </a:solidFill>
                  <a:effectLst/>
                  <a:uLnTx/>
                  <a:uFillTx/>
                  <a:ea typeface="+mn-ea"/>
                  <a:cs typeface="+mn-cs"/>
                </a:rPr>
                <a:t> Sub-rede privada</a:t>
              </a:r>
            </a:p>
          </p:txBody>
        </p:sp>
        <p:pic>
          <p:nvPicPr>
            <p:cNvPr id="31" name="Graphic 30">
              <a:extLst>
                <a:ext uri="{FF2B5EF4-FFF2-40B4-BE49-F238E27FC236}">
                  <a16:creationId xmlns:a16="http://schemas.microsoft.com/office/drawing/2014/main" id="{6896F7EA-9F94-4E5C-B2F2-DCC2B8920F38}"/>
                </a:ext>
                <a:ext uri="{C183D7F6-B498-43B3-948B-1728B52AA6E4}">
                  <adec:decorative xmlns:adec="http://schemas.microsoft.com/office/drawing/2017/decorative" xmlns="" val="1"/>
                </a:ext>
              </a:extLst>
            </p:cNvPr>
            <p:cNvPicPr>
              <a:picLocks noChangeAspect="1"/>
            </p:cNvPicPr>
            <p:nvPr/>
          </p:nvPicPr>
          <p:blipFill>
            <a:blip r:embed="rId14">
              <a:extLst>
                <a:ext uri="{96DAC541-7B7A-43D3-8B79-37D633B846F1}">
                  <asvg:svgBlip xmlns:asvg="http://schemas.microsoft.com/office/drawing/2016/SVG/main" xmlns="" r:embed="rId15"/>
                </a:ext>
              </a:extLst>
            </a:blip>
            <a:stretch>
              <a:fillRect/>
            </a:stretch>
          </p:blipFill>
          <p:spPr>
            <a:xfrm>
              <a:off x="6389506" y="4394876"/>
              <a:ext cx="457200" cy="457200"/>
            </a:xfrm>
            <a:prstGeom prst="rect">
              <a:avLst/>
            </a:prstGeom>
          </p:spPr>
        </p:pic>
        <p:sp>
          <p:nvSpPr>
            <p:cNvPr id="79" name="TextBox 78">
              <a:extLst>
                <a:ext uri="{FF2B5EF4-FFF2-40B4-BE49-F238E27FC236}">
                  <a16:creationId xmlns:a16="http://schemas.microsoft.com/office/drawing/2014/main" id="{10FEDD21-A615-46A8-B59D-0C5DE922B748}"/>
                </a:ext>
              </a:extLst>
            </p:cNvPr>
            <p:cNvSpPr txBox="1"/>
            <p:nvPr/>
          </p:nvSpPr>
          <p:spPr>
            <a:xfrm>
              <a:off x="9011689" y="2185231"/>
              <a:ext cx="1331524" cy="461665"/>
            </a:xfrm>
            <a:prstGeom prst="rect">
              <a:avLst/>
            </a:prstGeom>
            <a:noFill/>
            <a:ln w="38100">
              <a:solidFill>
                <a:schemeClr val="accent6"/>
              </a:solidFill>
            </a:ln>
          </p:spPr>
          <p:txBody>
            <a:bodyPr wrap="square" rtlCol="0">
              <a:spAutoFit/>
            </a:bodyPr>
            <a:lstStyle/>
            <a:p>
              <a:pPr algn="ctr" rtl="0"/>
              <a:r>
                <a:rPr lang="pt-BR" sz="1200">
                  <a:latin typeface="Amazon Ember Light" panose="020B0403020204020204" pitchFamily="34" charset="0"/>
                  <a:ea typeface="Amazon Ember Light" panose="020B0403020204020204" pitchFamily="34" charset="0"/>
                  <a:cs typeface="Amazon Ember Light" panose="020B0403020204020204" pitchFamily="34" charset="0"/>
                </a:rPr>
                <a:t>Tráfego público de entrada</a:t>
              </a:r>
            </a:p>
          </p:txBody>
        </p:sp>
        <p:cxnSp>
          <p:nvCxnSpPr>
            <p:cNvPr id="81" name="Straight Connector 80">
              <a:extLst>
                <a:ext uri="{FF2B5EF4-FFF2-40B4-BE49-F238E27FC236}">
                  <a16:creationId xmlns:a16="http://schemas.microsoft.com/office/drawing/2014/main" id="{775BF331-D8BB-44C9-B4E5-30B8CE55F3EC}"/>
                </a:ext>
              </a:extLst>
            </p:cNvPr>
            <p:cNvCxnSpPr>
              <a:cxnSpLocks/>
              <a:endCxn id="79" idx="0"/>
            </p:cNvCxnSpPr>
            <p:nvPr/>
          </p:nvCxnSpPr>
          <p:spPr>
            <a:xfrm>
              <a:off x="5856675" y="1570915"/>
              <a:ext cx="3820776" cy="614316"/>
            </a:xfrm>
            <a:prstGeom prst="line">
              <a:avLst/>
            </a:prstGeom>
            <a:ln>
              <a:solidFill>
                <a:schemeClr val="accent6"/>
              </a:solidFill>
              <a:prstDash val="lgDash"/>
            </a:ln>
          </p:spPr>
          <p:style>
            <a:lnRef idx="1">
              <a:schemeClr val="accent1"/>
            </a:lnRef>
            <a:fillRef idx="0">
              <a:schemeClr val="accent1"/>
            </a:fillRef>
            <a:effectRef idx="0">
              <a:schemeClr val="accent1"/>
            </a:effectRef>
            <a:fontRef idx="minor">
              <a:schemeClr val="tx1"/>
            </a:fontRef>
          </p:style>
        </p:cxnSp>
        <p:pic>
          <p:nvPicPr>
            <p:cNvPr id="82" name="Graphic 81">
              <a:extLst>
                <a:ext uri="{FF2B5EF4-FFF2-40B4-BE49-F238E27FC236}">
                  <a16:creationId xmlns:a16="http://schemas.microsoft.com/office/drawing/2014/main" id="{9D21592C-374C-4BA9-A9EE-8728A990D082}"/>
                </a:ext>
                <a:ext uri="{C183D7F6-B498-43B3-948B-1728B52AA6E4}">
                  <adec:decorative xmlns:adec="http://schemas.microsoft.com/office/drawing/2017/decorative" xmlns="" val="1"/>
                </a:ext>
              </a:extLst>
            </p:cNvPr>
            <p:cNvPicPr>
              <a:picLocks noChangeAspect="1"/>
            </p:cNvPicPr>
            <p:nvPr/>
          </p:nvPicPr>
          <p:blipFill>
            <a:blip r:embed="rId16">
              <a:extLst>
                <a:ext uri="{96DAC541-7B7A-43D3-8B79-37D633B846F1}">
                  <asvg:svgBlip xmlns:asvg="http://schemas.microsoft.com/office/drawing/2016/SVG/main" xmlns="" r:embed="rId17"/>
                </a:ext>
              </a:extLst>
            </a:blip>
            <a:stretch>
              <a:fillRect/>
            </a:stretch>
          </p:blipFill>
          <p:spPr>
            <a:xfrm>
              <a:off x="4022960" y="3307185"/>
              <a:ext cx="640080" cy="640080"/>
            </a:xfrm>
            <a:prstGeom prst="rect">
              <a:avLst/>
            </a:prstGeom>
          </p:spPr>
        </p:pic>
        <p:pic>
          <p:nvPicPr>
            <p:cNvPr id="83" name="Graphic 82">
              <a:extLst>
                <a:ext uri="{FF2B5EF4-FFF2-40B4-BE49-F238E27FC236}">
                  <a16:creationId xmlns:a16="http://schemas.microsoft.com/office/drawing/2014/main" id="{EDEF84E3-0434-49AF-B4F1-3BFC620E5933}"/>
                </a:ext>
                <a:ext uri="{C183D7F6-B498-43B3-948B-1728B52AA6E4}">
                  <adec:decorative xmlns:adec="http://schemas.microsoft.com/office/drawing/2017/decorative" xmlns="" val="1"/>
                </a:ext>
              </a:extLst>
            </p:cNvPr>
            <p:cNvPicPr>
              <a:picLocks noChangeAspect="1"/>
            </p:cNvPicPr>
            <p:nvPr/>
          </p:nvPicPr>
          <p:blipFill>
            <a:blip r:embed="rId16">
              <a:extLst>
                <a:ext uri="{96DAC541-7B7A-43D3-8B79-37D633B846F1}">
                  <asvg:svgBlip xmlns:asvg="http://schemas.microsoft.com/office/drawing/2016/SVG/main" xmlns="" r:embed="rId17"/>
                </a:ext>
              </a:extLst>
            </a:blip>
            <a:stretch>
              <a:fillRect/>
            </a:stretch>
          </p:blipFill>
          <p:spPr>
            <a:xfrm>
              <a:off x="4022960" y="4952288"/>
              <a:ext cx="640080" cy="640080"/>
            </a:xfrm>
            <a:prstGeom prst="rect">
              <a:avLst/>
            </a:prstGeom>
          </p:spPr>
        </p:pic>
        <p:pic>
          <p:nvPicPr>
            <p:cNvPr id="84" name="Graphic 83">
              <a:extLst>
                <a:ext uri="{FF2B5EF4-FFF2-40B4-BE49-F238E27FC236}">
                  <a16:creationId xmlns:a16="http://schemas.microsoft.com/office/drawing/2014/main" id="{8D1BA14D-B6DD-40BA-8B88-AB3B5D8716A4}"/>
                </a:ext>
                <a:ext uri="{C183D7F6-B498-43B3-948B-1728B52AA6E4}">
                  <adec:decorative xmlns:adec="http://schemas.microsoft.com/office/drawing/2017/decorative" xmlns="" val="1"/>
                </a:ext>
              </a:extLst>
            </p:cNvPr>
            <p:cNvPicPr>
              <a:picLocks noChangeAspect="1"/>
            </p:cNvPicPr>
            <p:nvPr/>
          </p:nvPicPr>
          <p:blipFill>
            <a:blip r:embed="rId16">
              <a:extLst>
                <a:ext uri="{96DAC541-7B7A-43D3-8B79-37D633B846F1}">
                  <asvg:svgBlip xmlns:asvg="http://schemas.microsoft.com/office/drawing/2016/SVG/main" xmlns="" r:embed="rId17"/>
                </a:ext>
              </a:extLst>
            </a:blip>
            <a:stretch>
              <a:fillRect/>
            </a:stretch>
          </p:blipFill>
          <p:spPr>
            <a:xfrm>
              <a:off x="6532284" y="3307185"/>
              <a:ext cx="640080" cy="640080"/>
            </a:xfrm>
            <a:prstGeom prst="rect">
              <a:avLst/>
            </a:prstGeom>
          </p:spPr>
        </p:pic>
        <p:pic>
          <p:nvPicPr>
            <p:cNvPr id="85" name="Graphic 84">
              <a:extLst>
                <a:ext uri="{FF2B5EF4-FFF2-40B4-BE49-F238E27FC236}">
                  <a16:creationId xmlns:a16="http://schemas.microsoft.com/office/drawing/2014/main" id="{18E1A00D-9018-444F-A6F3-D69091EBBD55}"/>
                </a:ext>
                <a:ext uri="{C183D7F6-B498-43B3-948B-1728B52AA6E4}">
                  <adec:decorative xmlns:adec="http://schemas.microsoft.com/office/drawing/2017/decorative" xmlns="" val="1"/>
                </a:ext>
              </a:extLst>
            </p:cNvPr>
            <p:cNvPicPr>
              <a:picLocks noChangeAspect="1"/>
            </p:cNvPicPr>
            <p:nvPr/>
          </p:nvPicPr>
          <p:blipFill>
            <a:blip r:embed="rId16">
              <a:extLst>
                <a:ext uri="{96DAC541-7B7A-43D3-8B79-37D633B846F1}">
                  <asvg:svgBlip xmlns:asvg="http://schemas.microsoft.com/office/drawing/2016/SVG/main" xmlns="" r:embed="rId17"/>
                </a:ext>
              </a:extLst>
            </a:blip>
            <a:stretch>
              <a:fillRect/>
            </a:stretch>
          </p:blipFill>
          <p:spPr>
            <a:xfrm>
              <a:off x="6532284" y="4952288"/>
              <a:ext cx="640080" cy="640080"/>
            </a:xfrm>
            <a:prstGeom prst="rect">
              <a:avLst/>
            </a:prstGeom>
          </p:spPr>
        </p:pic>
        <p:pic>
          <p:nvPicPr>
            <p:cNvPr id="88" name="Graphic 87">
              <a:extLst>
                <a:ext uri="{FF2B5EF4-FFF2-40B4-BE49-F238E27FC236}">
                  <a16:creationId xmlns:a16="http://schemas.microsoft.com/office/drawing/2014/main" id="{52AB7590-0EE7-49E1-9C88-AFFF519C8B4B}"/>
                </a:ext>
                <a:ext uri="{C183D7F6-B498-43B3-948B-1728B52AA6E4}">
                  <adec:decorative xmlns:adec="http://schemas.microsoft.com/office/drawing/2017/decorative" xmlns="" val="1"/>
                </a:ext>
              </a:extLst>
            </p:cNvPr>
            <p:cNvPicPr>
              <a:picLocks noChangeAspect="1"/>
            </p:cNvPicPr>
            <p:nvPr/>
          </p:nvPicPr>
          <p:blipFill>
            <a:blip r:embed="rId18">
              <a:extLst>
                <a:ext uri="{96DAC541-7B7A-43D3-8B79-37D633B846F1}">
                  <asvg:svgBlip xmlns:asvg="http://schemas.microsoft.com/office/drawing/2016/SVG/main" xmlns="" r:embed="rId19"/>
                </a:ext>
              </a:extLst>
            </a:blip>
            <a:stretch>
              <a:fillRect/>
            </a:stretch>
          </p:blipFill>
          <p:spPr>
            <a:xfrm>
              <a:off x="3297461" y="3307185"/>
              <a:ext cx="469900" cy="469900"/>
            </a:xfrm>
            <a:prstGeom prst="rect">
              <a:avLst/>
            </a:prstGeom>
          </p:spPr>
        </p:pic>
        <p:pic>
          <p:nvPicPr>
            <p:cNvPr id="89" name="Graphic 88">
              <a:extLst>
                <a:ext uri="{FF2B5EF4-FFF2-40B4-BE49-F238E27FC236}">
                  <a16:creationId xmlns:a16="http://schemas.microsoft.com/office/drawing/2014/main" id="{FA7AFC5A-C1A1-4B30-B1C4-E6CBFB9DBA31}"/>
                </a:ext>
                <a:ext uri="{C183D7F6-B498-43B3-948B-1728B52AA6E4}">
                  <adec:decorative xmlns:adec="http://schemas.microsoft.com/office/drawing/2017/decorative" xmlns="" val="1"/>
                </a:ext>
              </a:extLst>
            </p:cNvPr>
            <p:cNvPicPr>
              <a:picLocks noChangeAspect="1"/>
            </p:cNvPicPr>
            <p:nvPr/>
          </p:nvPicPr>
          <p:blipFill>
            <a:blip r:embed="rId18">
              <a:extLst>
                <a:ext uri="{96DAC541-7B7A-43D3-8B79-37D633B846F1}">
                  <asvg:svgBlip xmlns:asvg="http://schemas.microsoft.com/office/drawing/2016/SVG/main" xmlns="" r:embed="rId19"/>
                </a:ext>
              </a:extLst>
            </a:blip>
            <a:stretch>
              <a:fillRect/>
            </a:stretch>
          </p:blipFill>
          <p:spPr>
            <a:xfrm>
              <a:off x="7475960" y="3307185"/>
              <a:ext cx="469900" cy="469900"/>
            </a:xfrm>
            <a:prstGeom prst="rect">
              <a:avLst/>
            </a:prstGeom>
          </p:spPr>
        </p:pic>
        <p:sp>
          <p:nvSpPr>
            <p:cNvPr id="93" name="TextBox 92">
              <a:extLst>
                <a:ext uri="{FF2B5EF4-FFF2-40B4-BE49-F238E27FC236}">
                  <a16:creationId xmlns:a16="http://schemas.microsoft.com/office/drawing/2014/main" id="{6B014316-D850-43A9-BB03-B7E681C70EEB}"/>
                </a:ext>
              </a:extLst>
            </p:cNvPr>
            <p:cNvSpPr txBox="1"/>
            <p:nvPr/>
          </p:nvSpPr>
          <p:spPr>
            <a:xfrm>
              <a:off x="7222202" y="3753274"/>
              <a:ext cx="977418" cy="461665"/>
            </a:xfrm>
            <a:prstGeom prst="rect">
              <a:avLst/>
            </a:prstGeom>
            <a:noFill/>
          </p:spPr>
          <p:txBody>
            <a:bodyPr wrap="square" rtlCol="0">
              <a:spAutoFit/>
            </a:bodyPr>
            <a:lstStyle/>
            <a:p>
              <a:pPr algn="ctr" rtl="0"/>
              <a:r>
                <a:rPr lang="pt-BR" sz="1200" dirty="0">
                  <a:latin typeface="Amazon Ember Light" panose="020B0403020204020204" pitchFamily="34" charset="0"/>
                  <a:ea typeface="Amazon Ember Light" panose="020B0403020204020204" pitchFamily="34" charset="0"/>
                  <a:cs typeface="Amazon Ember Light" panose="020B0403020204020204" pitchFamily="34" charset="0"/>
                </a:rPr>
                <a:t>Gateway NAT</a:t>
              </a: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pic>
          <p:nvPicPr>
            <p:cNvPr id="94" name="Graphic 93">
              <a:extLst>
                <a:ext uri="{FF2B5EF4-FFF2-40B4-BE49-F238E27FC236}">
                  <a16:creationId xmlns:a16="http://schemas.microsoft.com/office/drawing/2014/main" id="{20444485-6161-4877-8101-7BEA07BD46B4}"/>
                </a:ext>
                <a:ext uri="{C183D7F6-B498-43B3-948B-1728B52AA6E4}">
                  <adec:decorative xmlns:adec="http://schemas.microsoft.com/office/drawing/2017/decorative" xmlns="" val="1"/>
                </a:ext>
              </a:extLst>
            </p:cNvPr>
            <p:cNvPicPr>
              <a:picLocks noChangeAspect="1"/>
            </p:cNvPicPr>
            <p:nvPr/>
          </p:nvPicPr>
          <p:blipFill>
            <a:blip r:embed="rId10">
              <a:extLst>
                <a:ext uri="{96DAC541-7B7A-43D3-8B79-37D633B846F1}">
                  <asvg:svgBlip xmlns:asvg="http://schemas.microsoft.com/office/drawing/2016/SVG/main" xmlns="" r:embed="rId11"/>
                </a:ext>
              </a:extLst>
            </a:blip>
            <a:stretch>
              <a:fillRect/>
            </a:stretch>
          </p:blipFill>
          <p:spPr>
            <a:xfrm>
              <a:off x="5265654" y="4916786"/>
              <a:ext cx="711200" cy="711200"/>
            </a:xfrm>
            <a:prstGeom prst="rect">
              <a:avLst/>
            </a:prstGeom>
          </p:spPr>
        </p:pic>
        <p:sp>
          <p:nvSpPr>
            <p:cNvPr id="95" name="TextBox 94">
              <a:extLst>
                <a:ext uri="{FF2B5EF4-FFF2-40B4-BE49-F238E27FC236}">
                  <a16:creationId xmlns:a16="http://schemas.microsoft.com/office/drawing/2014/main" id="{0CE12E60-E21C-47E1-AC85-ED0AA959F17C}"/>
                </a:ext>
              </a:extLst>
            </p:cNvPr>
            <p:cNvSpPr txBox="1"/>
            <p:nvPr/>
          </p:nvSpPr>
          <p:spPr>
            <a:xfrm>
              <a:off x="4954684" y="3980241"/>
              <a:ext cx="1343382" cy="461665"/>
            </a:xfrm>
            <a:prstGeom prst="rect">
              <a:avLst/>
            </a:prstGeom>
            <a:noFill/>
          </p:spPr>
          <p:txBody>
            <a:bodyPr wrap="square" rtlCol="0">
              <a:spAutoFit/>
            </a:bodyPr>
            <a:lstStyle/>
            <a:p>
              <a:pPr algn="ctr" rtl="0"/>
              <a:r>
                <a:rPr lang="pt-BR" sz="1200">
                  <a:latin typeface="Amazon Ember Light" panose="020B0403020204020204" pitchFamily="34" charset="0"/>
                  <a:ea typeface="Amazon Ember Light" panose="020B0403020204020204" pitchFamily="34" charset="0"/>
                  <a:cs typeface="Amazon Ember Light" panose="020B0403020204020204" pitchFamily="34" charset="0"/>
                </a:rPr>
                <a:t>Elastic Load Balancing</a:t>
              </a: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96" name="TextBox 95">
              <a:extLst>
                <a:ext uri="{FF2B5EF4-FFF2-40B4-BE49-F238E27FC236}">
                  <a16:creationId xmlns:a16="http://schemas.microsoft.com/office/drawing/2014/main" id="{DB5ED402-3B75-4262-AC34-321668ED701E}"/>
                </a:ext>
              </a:extLst>
            </p:cNvPr>
            <p:cNvSpPr txBox="1"/>
            <p:nvPr/>
          </p:nvSpPr>
          <p:spPr>
            <a:xfrm>
              <a:off x="4938644" y="5618852"/>
              <a:ext cx="1359422" cy="461665"/>
            </a:xfrm>
            <a:prstGeom prst="rect">
              <a:avLst/>
            </a:prstGeom>
            <a:noFill/>
          </p:spPr>
          <p:txBody>
            <a:bodyPr wrap="square" rtlCol="0">
              <a:spAutoFit/>
            </a:bodyPr>
            <a:lstStyle/>
            <a:p>
              <a:pPr algn="ctr" rtl="0"/>
              <a:r>
                <a:rPr lang="pt-BR" sz="1200">
                  <a:latin typeface="Amazon Ember Light" panose="020B0403020204020204" pitchFamily="34" charset="0"/>
                  <a:ea typeface="Amazon Ember Light" panose="020B0403020204020204" pitchFamily="34" charset="0"/>
                  <a:cs typeface="Amazon Ember Light" panose="020B0403020204020204" pitchFamily="34" charset="0"/>
                </a:rPr>
                <a:t>Elastic Load Balancing</a:t>
              </a: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05" name="TextBox 104">
              <a:extLst>
                <a:ext uri="{FF2B5EF4-FFF2-40B4-BE49-F238E27FC236}">
                  <a16:creationId xmlns:a16="http://schemas.microsoft.com/office/drawing/2014/main" id="{02301828-40B6-4C6A-AF20-6DDB60E72912}"/>
                </a:ext>
              </a:extLst>
            </p:cNvPr>
            <p:cNvSpPr txBox="1"/>
            <p:nvPr/>
          </p:nvSpPr>
          <p:spPr>
            <a:xfrm>
              <a:off x="7010896" y="1356498"/>
              <a:ext cx="723275" cy="276999"/>
            </a:xfrm>
            <a:prstGeom prst="rect">
              <a:avLst/>
            </a:prstGeom>
            <a:noFill/>
          </p:spPr>
          <p:txBody>
            <a:bodyPr wrap="none" rtlCol="0">
              <a:spAutoFit/>
            </a:bodyPr>
            <a:lstStyle/>
            <a:p>
              <a:pPr rtl="0"/>
              <a:r>
                <a:rPr lang="pt-BR" sz="1200">
                  <a:latin typeface="Amazon Ember Light" panose="020B0403020204020204" pitchFamily="34" charset="0"/>
                  <a:ea typeface="Amazon Ember Light" panose="020B0403020204020204" pitchFamily="34" charset="0"/>
                  <a:cs typeface="Amazon Ember Light" panose="020B0403020204020204" pitchFamily="34" charset="0"/>
                </a:rPr>
                <a:t>Internet</a:t>
              </a:r>
            </a:p>
          </p:txBody>
        </p:sp>
        <p:sp>
          <p:nvSpPr>
            <p:cNvPr id="38" name="TextBox 37">
              <a:extLst>
                <a:ext uri="{FF2B5EF4-FFF2-40B4-BE49-F238E27FC236}">
                  <a16:creationId xmlns:a16="http://schemas.microsoft.com/office/drawing/2014/main" id="{6B014316-D850-43A9-BB03-B7E681C70EEB}"/>
                </a:ext>
              </a:extLst>
            </p:cNvPr>
            <p:cNvSpPr txBox="1"/>
            <p:nvPr/>
          </p:nvSpPr>
          <p:spPr>
            <a:xfrm>
              <a:off x="3054624" y="3777085"/>
              <a:ext cx="977418" cy="461665"/>
            </a:xfrm>
            <a:prstGeom prst="rect">
              <a:avLst/>
            </a:prstGeom>
            <a:noFill/>
          </p:spPr>
          <p:txBody>
            <a:bodyPr wrap="square" rtlCol="0">
              <a:spAutoFit/>
            </a:bodyPr>
            <a:lstStyle/>
            <a:p>
              <a:pPr algn="ctr" rtl="0"/>
              <a:r>
                <a:rPr lang="pt-BR" sz="1200" dirty="0">
                  <a:latin typeface="Amazon Ember Light" panose="020B0403020204020204" pitchFamily="34" charset="0"/>
                  <a:ea typeface="Amazon Ember Light" panose="020B0403020204020204" pitchFamily="34" charset="0"/>
                  <a:cs typeface="Amazon Ember Light" panose="020B0403020204020204" pitchFamily="34" charset="0"/>
                </a:rPr>
                <a:t>Gateway NAT</a:t>
              </a: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spTree>
    <p:custDataLst>
      <p:tags r:id="rId1"/>
    </p:custDataLst>
    <p:extLst>
      <p:ext uri="{BB962C8B-B14F-4D97-AF65-F5344CB8AC3E}">
        <p14:creationId xmlns:p14="http://schemas.microsoft.com/office/powerpoint/2010/main" val="131069194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D64B8E0-60AD-514D-93D6-076C58CF731E}"/>
              </a:ext>
            </a:extLst>
          </p:cNvPr>
          <p:cNvSpPr>
            <a:spLocks noGrp="1"/>
          </p:cNvSpPr>
          <p:nvPr>
            <p:ph type="body" sz="quarter" idx="10"/>
          </p:nvPr>
        </p:nvSpPr>
        <p:spPr>
          <a:xfrm>
            <a:off x="419100" y="2554356"/>
            <a:ext cx="10972800" cy="488498"/>
          </a:xfrm>
        </p:spPr>
        <p:txBody>
          <a:bodyPr rtlCol="0">
            <a:normAutofit fontScale="77500" lnSpcReduction="20000"/>
          </a:bodyPr>
          <a:lstStyle/>
          <a:p>
            <a:pPr rtl="0"/>
            <a:r>
              <a:rPr lang="pt-BR" sz="2400" b="1">
                <a:latin typeface="+mn-lt"/>
              </a:rPr>
              <a:t>Módulo 9: Implementar elasticidade, alta disponibilidade e monitoramento</a:t>
            </a:r>
          </a:p>
        </p:txBody>
      </p:sp>
      <p:sp>
        <p:nvSpPr>
          <p:cNvPr id="2" name="Title 1"/>
          <p:cNvSpPr>
            <a:spLocks noGrp="1"/>
          </p:cNvSpPr>
          <p:nvPr>
            <p:ph type="title"/>
          </p:nvPr>
        </p:nvSpPr>
        <p:spPr/>
        <p:txBody>
          <a:bodyPr rtlCol="0">
            <a:noAutofit/>
          </a:bodyPr>
          <a:lstStyle/>
          <a:p>
            <a:pPr rtl="0"/>
            <a:r>
              <a:rPr lang="pt-BR" sz="4000">
                <a:latin typeface="+mj-lt"/>
              </a:rPr>
              <a:t>Seção 1: Necessidade arquitetônica</a:t>
            </a:r>
          </a:p>
        </p:txBody>
      </p:sp>
    </p:spTree>
    <p:custDataLst>
      <p:tags r:id="rId1"/>
    </p:custDataLst>
    <p:extLst>
      <p:ext uri="{BB962C8B-B14F-4D97-AF65-F5344CB8AC3E}">
        <p14:creationId xmlns:p14="http://schemas.microsoft.com/office/powerpoint/2010/main" val="160542123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243E490-F455-4FEC-9D5C-6C3B141733D8}"/>
              </a:ext>
            </a:extLst>
          </p:cNvPr>
          <p:cNvSpPr>
            <a:spLocks noGrp="1"/>
          </p:cNvSpPr>
          <p:nvPr>
            <p:ph type="title"/>
          </p:nvPr>
        </p:nvSpPr>
        <p:spPr/>
        <p:txBody>
          <a:bodyPr rtlCol="0"/>
          <a:lstStyle/>
          <a:p>
            <a:pPr rtl="0"/>
            <a:r>
              <a:rPr lang="pt-BR" sz="3200">
                <a:latin typeface="+mn-lt"/>
              </a:rPr>
              <a:t>Exemplo de uma arquitetura altamente disponível (2 de 3)</a:t>
            </a:r>
          </a:p>
        </p:txBody>
      </p:sp>
      <p:grpSp>
        <p:nvGrpSpPr>
          <p:cNvPr id="9" name="Group 8" descr="a second load balancer can route inbound traffic from the instances in the public subnets to the instances in the private subnets.">
            <a:extLst>
              <a:ext uri="{FF2B5EF4-FFF2-40B4-BE49-F238E27FC236}">
                <a16:creationId xmlns:a16="http://schemas.microsoft.com/office/drawing/2014/main" id="{D35B85E8-AC55-444E-B5BA-E4F1A154F3E5}"/>
              </a:ext>
            </a:extLst>
          </p:cNvPr>
          <p:cNvGrpSpPr/>
          <p:nvPr/>
        </p:nvGrpSpPr>
        <p:grpSpPr>
          <a:xfrm>
            <a:off x="1858638" y="1290995"/>
            <a:ext cx="8949270" cy="5074392"/>
            <a:chOff x="1858638" y="1290995"/>
            <a:chExt cx="8949270" cy="5074392"/>
          </a:xfrm>
        </p:grpSpPr>
        <p:sp>
          <p:nvSpPr>
            <p:cNvPr id="79" name="TextBox 78">
              <a:extLst>
                <a:ext uri="{FF2B5EF4-FFF2-40B4-BE49-F238E27FC236}">
                  <a16:creationId xmlns:a16="http://schemas.microsoft.com/office/drawing/2014/main" id="{10FEDD21-A615-46A8-B59D-0C5DE922B748}"/>
                </a:ext>
              </a:extLst>
            </p:cNvPr>
            <p:cNvSpPr txBox="1"/>
            <p:nvPr/>
          </p:nvSpPr>
          <p:spPr>
            <a:xfrm>
              <a:off x="9387904" y="4687553"/>
              <a:ext cx="1420004" cy="461665"/>
            </a:xfrm>
            <a:prstGeom prst="rect">
              <a:avLst/>
            </a:prstGeom>
            <a:noFill/>
            <a:ln w="38100">
              <a:solidFill>
                <a:schemeClr val="accent5"/>
              </a:solidFill>
            </a:ln>
          </p:spPr>
          <p:txBody>
            <a:bodyPr wrap="square" rtlCol="0">
              <a:spAutoFit/>
            </a:bodyPr>
            <a:lstStyle/>
            <a:p>
              <a:pPr algn="ctr" rtl="0"/>
              <a:r>
                <a:rPr lang="pt-BR" sz="1200">
                  <a:latin typeface="Amazon Ember Light" panose="020B0403020204020204" pitchFamily="34" charset="0"/>
                  <a:ea typeface="Amazon Ember Light" panose="020B0403020204020204" pitchFamily="34" charset="0"/>
                  <a:cs typeface="Amazon Ember Light" panose="020B0403020204020204" pitchFamily="34" charset="0"/>
                </a:rPr>
                <a:t>Tráfego privado de entrada</a:t>
              </a:r>
            </a:p>
          </p:txBody>
        </p:sp>
        <p:cxnSp>
          <p:nvCxnSpPr>
            <p:cNvPr id="81" name="Straight Connector 80">
              <a:extLst>
                <a:ext uri="{FF2B5EF4-FFF2-40B4-BE49-F238E27FC236}">
                  <a16:creationId xmlns:a16="http://schemas.microsoft.com/office/drawing/2014/main" id="{775BF331-D8BB-44C9-B4E5-30B8CE55F3EC}"/>
                </a:ext>
              </a:extLst>
            </p:cNvPr>
            <p:cNvCxnSpPr>
              <a:cxnSpLocks/>
              <a:endCxn id="79" idx="1"/>
            </p:cNvCxnSpPr>
            <p:nvPr/>
          </p:nvCxnSpPr>
          <p:spPr>
            <a:xfrm>
              <a:off x="6844178" y="4170947"/>
              <a:ext cx="2543726" cy="747439"/>
            </a:xfrm>
            <a:prstGeom prst="line">
              <a:avLst/>
            </a:prstGeom>
            <a:ln>
              <a:solidFill>
                <a:schemeClr val="accent5"/>
              </a:solidFill>
              <a:prstDash val="lgDash"/>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11B9D038-BB33-4DF7-BB73-391F9EFB5E52}"/>
                </a:ext>
              </a:extLst>
            </p:cNvPr>
            <p:cNvSpPr/>
            <p:nvPr/>
          </p:nvSpPr>
          <p:spPr>
            <a:xfrm>
              <a:off x="6386978" y="2763642"/>
              <a:ext cx="1920240" cy="1554480"/>
            </a:xfrm>
            <a:prstGeom prst="rect">
              <a:avLst/>
            </a:prstGeom>
            <a:solidFill>
              <a:srgbClr val="1D8900">
                <a:alpha val="9804"/>
              </a:srgbClr>
            </a:solidFill>
            <a:ln w="12700" cap="flat" cmpd="sng" algn="ctr">
              <a:noFill/>
              <a:prstDash val="dash"/>
              <a:miter lim="800000"/>
            </a:ln>
            <a:effectLst/>
          </p:spPr>
          <p:txBody>
            <a:bodyPr rot="0" spcFirstLastPara="0" vertOverflow="overflow" horzOverflow="overflow" vert="horz" wrap="square" lIns="41148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200" b="0" i="0" u="none" strike="noStrike" kern="0" cap="none" spc="0" normalizeH="0" noProof="0">
                  <a:ln>
                    <a:noFill/>
                  </a:ln>
                  <a:solidFill>
                    <a:srgbClr val="1D8900"/>
                  </a:solidFill>
                  <a:effectLst/>
                  <a:uLnTx/>
                  <a:uFillTx/>
                  <a:ea typeface="+mn-ea"/>
                  <a:cs typeface="+mn-cs"/>
                </a:rPr>
                <a:t>Sub-rede pública</a:t>
              </a:r>
            </a:p>
          </p:txBody>
        </p:sp>
        <p:pic>
          <p:nvPicPr>
            <p:cNvPr id="39" name="Graphic 38">
              <a:extLst>
                <a:ext uri="{FF2B5EF4-FFF2-40B4-BE49-F238E27FC236}">
                  <a16:creationId xmlns:a16="http://schemas.microsoft.com/office/drawing/2014/main" id="{ECA3FDBC-F99A-4044-9CF1-18D8D7A6D9EF}"/>
                </a:ext>
                <a:ext uri="{C183D7F6-B498-43B3-948B-1728B52AA6E4}">
                  <adec:decorative xmlns:adec="http://schemas.microsoft.com/office/drawing/2017/decorative" xmlns="" val="1"/>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6386978" y="2761283"/>
              <a:ext cx="457200" cy="457200"/>
            </a:xfrm>
            <a:prstGeom prst="rect">
              <a:avLst/>
            </a:prstGeom>
          </p:spPr>
        </p:pic>
        <p:sp>
          <p:nvSpPr>
            <p:cNvPr id="7" name="Rectangle 6">
              <a:extLst>
                <a:ext uri="{FF2B5EF4-FFF2-40B4-BE49-F238E27FC236}">
                  <a16:creationId xmlns:a16="http://schemas.microsoft.com/office/drawing/2014/main" id="{B8CD3AAC-942A-4B95-B288-1BF15829EB3E}"/>
                </a:ext>
              </a:extLst>
            </p:cNvPr>
            <p:cNvSpPr/>
            <p:nvPr/>
          </p:nvSpPr>
          <p:spPr>
            <a:xfrm>
              <a:off x="1858638" y="2381753"/>
              <a:ext cx="6721509" cy="3863723"/>
            </a:xfrm>
            <a:prstGeom prst="rect">
              <a:avLst/>
            </a:prstGeom>
            <a:noFill/>
            <a:ln w="12700" cap="flat" cmpd="sng" algn="ctr">
              <a:solidFill>
                <a:srgbClr val="1D8900"/>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pt-BR" sz="1200" b="0" i="0" u="none" strike="noStrike" kern="0" cap="none" spc="0" normalizeH="0" noProof="0">
                  <a:ln w="0"/>
                  <a:solidFill>
                    <a:srgbClr val="1D8900"/>
                  </a:solidFill>
                  <a:effectLst/>
                  <a:uLnTx/>
                  <a:uFillTx/>
                  <a:ea typeface="+mn-ea"/>
                  <a:cs typeface="+mn-cs"/>
                </a:rPr>
                <a:t> VPC</a:t>
              </a:r>
              <a:endParaRPr kumimoji="0" lang="en-US" sz="1050" b="0" i="0" u="none" strike="noStrike" kern="0" cap="none" spc="0" normalizeH="0" baseline="0" noProof="0" dirty="0">
                <a:ln w="0"/>
                <a:solidFill>
                  <a:srgbClr val="1D8900"/>
                </a:solidFill>
                <a:effectLst/>
                <a:uLnTx/>
                <a:uFillTx/>
                <a:ea typeface="+mn-ea"/>
                <a:cs typeface="+mn-cs"/>
              </a:endParaRPr>
            </a:p>
          </p:txBody>
        </p:sp>
        <p:pic>
          <p:nvPicPr>
            <p:cNvPr id="8" name="Graphic 7">
              <a:extLst>
                <a:ext uri="{FF2B5EF4-FFF2-40B4-BE49-F238E27FC236}">
                  <a16:creationId xmlns:a16="http://schemas.microsoft.com/office/drawing/2014/main" id="{54BC6548-FBC9-471D-9DC1-59630B96DA40}"/>
                </a:ext>
                <a:ext uri="{C183D7F6-B498-43B3-948B-1728B52AA6E4}">
                  <adec:decorative xmlns:adec="http://schemas.microsoft.com/office/drawing/2017/decorative" xmlns="" val="1"/>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1858639" y="2381753"/>
              <a:ext cx="457200" cy="457200"/>
            </a:xfrm>
            <a:prstGeom prst="rect">
              <a:avLst/>
            </a:prstGeom>
          </p:spPr>
        </p:pic>
        <p:sp>
          <p:nvSpPr>
            <p:cNvPr id="10" name="Rectangle 9">
              <a:extLst>
                <a:ext uri="{FF2B5EF4-FFF2-40B4-BE49-F238E27FC236}">
                  <a16:creationId xmlns:a16="http://schemas.microsoft.com/office/drawing/2014/main" id="{83D8FDE8-8AF3-4E0A-8115-C19D6242A9B1}"/>
                </a:ext>
              </a:extLst>
            </p:cNvPr>
            <p:cNvSpPr/>
            <p:nvPr/>
          </p:nvSpPr>
          <p:spPr>
            <a:xfrm>
              <a:off x="6295538" y="1976695"/>
              <a:ext cx="2103120" cy="4388691"/>
            </a:xfrm>
            <a:prstGeom prst="rect">
              <a:avLst/>
            </a:prstGeom>
            <a:noFill/>
            <a:ln w="12700" cap="flat" cmpd="sng" algn="ctr">
              <a:solidFill>
                <a:srgbClr val="007CBC"/>
              </a:solidFill>
              <a:prstDash val="dash"/>
              <a:miter lim="800000"/>
            </a:ln>
            <a:effectLst/>
          </p:spPr>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200" b="0" i="0" u="none" strike="noStrike" kern="0" cap="none" spc="0" normalizeH="0" noProof="0">
                  <a:ln>
                    <a:noFill/>
                  </a:ln>
                  <a:solidFill>
                    <a:srgbClr val="007CBC"/>
                  </a:solidFill>
                  <a:effectLst/>
                  <a:uLnTx/>
                  <a:uFillTx/>
                  <a:ea typeface="+mn-ea"/>
                  <a:cs typeface="+mn-cs"/>
                </a:rPr>
                <a:t>Zona de disponibilidade B</a:t>
              </a:r>
            </a:p>
          </p:txBody>
        </p:sp>
        <p:sp>
          <p:nvSpPr>
            <p:cNvPr id="11" name="Rectangle 10">
              <a:extLst>
                <a:ext uri="{FF2B5EF4-FFF2-40B4-BE49-F238E27FC236}">
                  <a16:creationId xmlns:a16="http://schemas.microsoft.com/office/drawing/2014/main" id="{FC8A1ADE-D99C-42AB-BB91-9AAC9B34149C}"/>
                </a:ext>
              </a:extLst>
            </p:cNvPr>
            <p:cNvSpPr/>
            <p:nvPr/>
          </p:nvSpPr>
          <p:spPr>
            <a:xfrm>
              <a:off x="2839736" y="1976697"/>
              <a:ext cx="2103120" cy="4388690"/>
            </a:xfrm>
            <a:prstGeom prst="rect">
              <a:avLst/>
            </a:prstGeom>
            <a:noFill/>
            <a:ln w="12700" cap="flat" cmpd="sng" algn="ctr">
              <a:solidFill>
                <a:srgbClr val="007CBC"/>
              </a:solidFill>
              <a:prstDash val="dash"/>
              <a:miter lim="800000"/>
            </a:ln>
            <a:effectLst/>
          </p:spPr>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200" b="0" i="0" u="none" strike="noStrike" kern="0" cap="none" spc="0" normalizeH="0" noProof="0" dirty="0">
                  <a:ln>
                    <a:noFill/>
                  </a:ln>
                  <a:solidFill>
                    <a:srgbClr val="007CBC"/>
                  </a:solidFill>
                  <a:effectLst/>
                  <a:uLnTx/>
                  <a:uFillTx/>
                  <a:ea typeface="+mn-ea"/>
                  <a:cs typeface="+mn-cs"/>
                </a:rPr>
                <a:t>Zona de disponibilidade A</a:t>
              </a:r>
            </a:p>
          </p:txBody>
        </p:sp>
        <p:pic>
          <p:nvPicPr>
            <p:cNvPr id="12" name="Graphic 11">
              <a:extLst>
                <a:ext uri="{FF2B5EF4-FFF2-40B4-BE49-F238E27FC236}">
                  <a16:creationId xmlns:a16="http://schemas.microsoft.com/office/drawing/2014/main" id="{6A187967-2FFB-4FB6-A162-AD4986C3C75C}"/>
                </a:ext>
                <a:ext uri="{C183D7F6-B498-43B3-948B-1728B52AA6E4}">
                  <adec:decorative xmlns:adec="http://schemas.microsoft.com/office/drawing/2017/decorative" xmlns="" val="1"/>
                </a:ext>
              </a:extLst>
            </p:cNvPr>
            <p:cNvPicPr>
              <a:picLocks noChangeAspect="1"/>
            </p:cNvPicPr>
            <p:nvPr/>
          </p:nvPicPr>
          <p:blipFill>
            <a:blip r:embed="rId8">
              <a:extLst>
                <a:ext uri="{96DAC541-7B7A-43D3-8B79-37D633B846F1}">
                  <asvg:svgBlip xmlns:asvg="http://schemas.microsoft.com/office/drawing/2016/SVG/main" xmlns="" r:embed="rId9"/>
                </a:ext>
              </a:extLst>
            </a:blip>
            <a:stretch>
              <a:fillRect/>
            </a:stretch>
          </p:blipFill>
          <p:spPr>
            <a:xfrm>
              <a:off x="5264236" y="3275101"/>
              <a:ext cx="711200" cy="711200"/>
            </a:xfrm>
            <a:prstGeom prst="rect">
              <a:avLst/>
            </a:prstGeom>
          </p:spPr>
        </p:pic>
        <p:pic>
          <p:nvPicPr>
            <p:cNvPr id="13" name="Graphic 12">
              <a:extLst>
                <a:ext uri="{FF2B5EF4-FFF2-40B4-BE49-F238E27FC236}">
                  <a16:creationId xmlns:a16="http://schemas.microsoft.com/office/drawing/2014/main" id="{EA55C655-424B-4A9C-B58F-8DC7AC30C2EB}"/>
                </a:ext>
                <a:ext uri="{C183D7F6-B498-43B3-948B-1728B52AA6E4}">
                  <adec:decorative xmlns:adec="http://schemas.microsoft.com/office/drawing/2017/decorative" xmlns="" val="1"/>
                </a:ext>
              </a:extLst>
            </p:cNvPr>
            <p:cNvPicPr>
              <a:picLocks noChangeAspect="1"/>
            </p:cNvPicPr>
            <p:nvPr/>
          </p:nvPicPr>
          <p:blipFill>
            <a:blip r:embed="rId10">
              <a:extLst>
                <a:ext uri="{96DAC541-7B7A-43D3-8B79-37D633B846F1}">
                  <asvg:svgBlip xmlns:asvg="http://schemas.microsoft.com/office/drawing/2016/SVG/main" xmlns="" r:embed="rId11"/>
                </a:ext>
              </a:extLst>
            </a:blip>
            <a:stretch>
              <a:fillRect/>
            </a:stretch>
          </p:blipFill>
          <p:spPr>
            <a:xfrm>
              <a:off x="5384247" y="2134213"/>
              <a:ext cx="469900" cy="469900"/>
            </a:xfrm>
            <a:prstGeom prst="rect">
              <a:avLst/>
            </a:prstGeom>
          </p:spPr>
        </p:pic>
        <p:sp>
          <p:nvSpPr>
            <p:cNvPr id="15" name="Rectangle 14">
              <a:extLst>
                <a:ext uri="{FF2B5EF4-FFF2-40B4-BE49-F238E27FC236}">
                  <a16:creationId xmlns:a16="http://schemas.microsoft.com/office/drawing/2014/main" id="{6B1C4503-9F25-4B19-996B-389551EB0CBE}"/>
                </a:ext>
              </a:extLst>
            </p:cNvPr>
            <p:cNvSpPr/>
            <p:nvPr/>
          </p:nvSpPr>
          <p:spPr>
            <a:xfrm>
              <a:off x="2931176" y="2763642"/>
              <a:ext cx="1920240" cy="1554480"/>
            </a:xfrm>
            <a:prstGeom prst="rect">
              <a:avLst/>
            </a:prstGeom>
            <a:solidFill>
              <a:srgbClr val="1D8900">
                <a:alpha val="9804"/>
              </a:srgbClr>
            </a:solidFill>
            <a:ln w="12700" cap="flat" cmpd="sng" algn="ctr">
              <a:noFill/>
              <a:prstDash val="dash"/>
              <a:miter lim="800000"/>
            </a:ln>
            <a:effectLst/>
          </p:spPr>
          <p:txBody>
            <a:bodyPr rot="0" spcFirstLastPara="0" vertOverflow="overflow" horzOverflow="overflow" vert="horz" wrap="square" lIns="41148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200" b="0" i="0" u="none" strike="noStrike" kern="0" cap="none" spc="0" normalizeH="0" noProof="0">
                  <a:ln>
                    <a:noFill/>
                  </a:ln>
                  <a:solidFill>
                    <a:srgbClr val="1D8900"/>
                  </a:solidFill>
                  <a:effectLst/>
                  <a:uLnTx/>
                  <a:uFillTx/>
                  <a:ea typeface="+mn-ea"/>
                  <a:cs typeface="+mn-cs"/>
                </a:rPr>
                <a:t>Sub-rede pública</a:t>
              </a:r>
            </a:p>
          </p:txBody>
        </p:sp>
        <p:pic>
          <p:nvPicPr>
            <p:cNvPr id="17" name="Graphic 16">
              <a:extLst>
                <a:ext uri="{FF2B5EF4-FFF2-40B4-BE49-F238E27FC236}">
                  <a16:creationId xmlns:a16="http://schemas.microsoft.com/office/drawing/2014/main" id="{D1BA923B-2D01-48C1-840D-9AEEDBFB548E}"/>
                </a:ext>
                <a:ext uri="{C183D7F6-B498-43B3-948B-1728B52AA6E4}">
                  <adec:decorative xmlns:adec="http://schemas.microsoft.com/office/drawing/2017/decorative" xmlns="" val="1"/>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2931176" y="2761283"/>
              <a:ext cx="457200" cy="457200"/>
            </a:xfrm>
            <a:prstGeom prst="rect">
              <a:avLst/>
            </a:prstGeom>
          </p:spPr>
        </p:pic>
        <p:sp>
          <p:nvSpPr>
            <p:cNvPr id="26" name="Rectangle 25">
              <a:extLst>
                <a:ext uri="{FF2B5EF4-FFF2-40B4-BE49-F238E27FC236}">
                  <a16:creationId xmlns:a16="http://schemas.microsoft.com/office/drawing/2014/main" id="{C1A04978-61E7-44C5-A619-A3ABB5EE5598}"/>
                </a:ext>
              </a:extLst>
            </p:cNvPr>
            <p:cNvSpPr/>
            <p:nvPr/>
          </p:nvSpPr>
          <p:spPr>
            <a:xfrm>
              <a:off x="2931176" y="4397235"/>
              <a:ext cx="1920240" cy="1554480"/>
            </a:xfrm>
            <a:prstGeom prst="rect">
              <a:avLst/>
            </a:prstGeom>
            <a:solidFill>
              <a:srgbClr val="007CBC">
                <a:alpha val="9804"/>
              </a:srgbClr>
            </a:solidFill>
            <a:ln w="12700" cap="flat" cmpd="sng" algn="ctr">
              <a:noFill/>
              <a:prstDash val="dash"/>
              <a:miter lim="800000"/>
            </a:ln>
            <a:effectLst/>
          </p:spPr>
          <p:txBody>
            <a:bodyPr rot="0" spcFirstLastPara="0" vertOverflow="overflow" horzOverflow="overflow" vert="horz" wrap="square" lIns="41148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200" b="0" i="0" u="none" strike="noStrike" kern="0" cap="none" spc="0" normalizeH="0" noProof="0">
                  <a:ln>
                    <a:noFill/>
                  </a:ln>
                  <a:solidFill>
                    <a:srgbClr val="007CBC"/>
                  </a:solidFill>
                  <a:effectLst/>
                  <a:uLnTx/>
                  <a:uFillTx/>
                  <a:ea typeface="+mn-ea"/>
                  <a:cs typeface="+mn-cs"/>
                </a:rPr>
                <a:t> Sub-rede privada</a:t>
              </a:r>
            </a:p>
          </p:txBody>
        </p:sp>
        <p:pic>
          <p:nvPicPr>
            <p:cNvPr id="27" name="Graphic 26">
              <a:extLst>
                <a:ext uri="{FF2B5EF4-FFF2-40B4-BE49-F238E27FC236}">
                  <a16:creationId xmlns:a16="http://schemas.microsoft.com/office/drawing/2014/main" id="{9D723758-C7A5-4D5A-8DAD-FFD588A60AD9}"/>
                </a:ext>
                <a:ext uri="{C183D7F6-B498-43B3-948B-1728B52AA6E4}">
                  <adec:decorative xmlns:adec="http://schemas.microsoft.com/office/drawing/2017/decorative" xmlns="" val="1"/>
                </a:ext>
              </a:extLst>
            </p:cNvPr>
            <p:cNvPicPr>
              <a:picLocks noChangeAspect="1"/>
            </p:cNvPicPr>
            <p:nvPr/>
          </p:nvPicPr>
          <p:blipFill>
            <a:blip r:embed="rId12">
              <a:extLst>
                <a:ext uri="{96DAC541-7B7A-43D3-8B79-37D633B846F1}">
                  <asvg:svgBlip xmlns:asvg="http://schemas.microsoft.com/office/drawing/2016/SVG/main" xmlns="" r:embed="rId13"/>
                </a:ext>
              </a:extLst>
            </a:blip>
            <a:stretch>
              <a:fillRect/>
            </a:stretch>
          </p:blipFill>
          <p:spPr>
            <a:xfrm>
              <a:off x="2931176" y="4394876"/>
              <a:ext cx="457200" cy="457200"/>
            </a:xfrm>
            <a:prstGeom prst="rect">
              <a:avLst/>
            </a:prstGeom>
          </p:spPr>
        </p:pic>
        <p:sp>
          <p:nvSpPr>
            <p:cNvPr id="30" name="Rectangle 29">
              <a:extLst>
                <a:ext uri="{FF2B5EF4-FFF2-40B4-BE49-F238E27FC236}">
                  <a16:creationId xmlns:a16="http://schemas.microsoft.com/office/drawing/2014/main" id="{C678D669-20F4-4220-B68C-7E5290434F4C}"/>
                </a:ext>
              </a:extLst>
            </p:cNvPr>
            <p:cNvSpPr/>
            <p:nvPr/>
          </p:nvSpPr>
          <p:spPr>
            <a:xfrm>
              <a:off x="6386978" y="4397235"/>
              <a:ext cx="1920240" cy="1554480"/>
            </a:xfrm>
            <a:prstGeom prst="rect">
              <a:avLst/>
            </a:prstGeom>
            <a:solidFill>
              <a:srgbClr val="007CBC">
                <a:alpha val="9804"/>
              </a:srgbClr>
            </a:solidFill>
            <a:ln w="12700" cap="flat" cmpd="sng" algn="ctr">
              <a:noFill/>
              <a:prstDash val="dash"/>
              <a:miter lim="800000"/>
            </a:ln>
            <a:effectLst/>
          </p:spPr>
          <p:txBody>
            <a:bodyPr rot="0" spcFirstLastPara="0" vertOverflow="overflow" horzOverflow="overflow" vert="horz" wrap="square" lIns="41148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200" b="0" i="0" u="none" strike="noStrike" kern="0" cap="none" spc="0" normalizeH="0" noProof="0">
                  <a:ln>
                    <a:noFill/>
                  </a:ln>
                  <a:solidFill>
                    <a:srgbClr val="007CBC"/>
                  </a:solidFill>
                  <a:effectLst/>
                  <a:uLnTx/>
                  <a:uFillTx/>
                  <a:ea typeface="+mn-ea"/>
                  <a:cs typeface="+mn-cs"/>
                </a:rPr>
                <a:t> Sub-rede privada</a:t>
              </a:r>
            </a:p>
          </p:txBody>
        </p:sp>
        <p:pic>
          <p:nvPicPr>
            <p:cNvPr id="31" name="Graphic 30">
              <a:extLst>
                <a:ext uri="{FF2B5EF4-FFF2-40B4-BE49-F238E27FC236}">
                  <a16:creationId xmlns:a16="http://schemas.microsoft.com/office/drawing/2014/main" id="{6896F7EA-9F94-4E5C-B2F2-DCC2B8920F38}"/>
                </a:ext>
                <a:ext uri="{C183D7F6-B498-43B3-948B-1728B52AA6E4}">
                  <adec:decorative xmlns:adec="http://schemas.microsoft.com/office/drawing/2017/decorative" xmlns="" val="1"/>
                </a:ext>
              </a:extLst>
            </p:cNvPr>
            <p:cNvPicPr>
              <a:picLocks noChangeAspect="1"/>
            </p:cNvPicPr>
            <p:nvPr/>
          </p:nvPicPr>
          <p:blipFill>
            <a:blip r:embed="rId12">
              <a:extLst>
                <a:ext uri="{96DAC541-7B7A-43D3-8B79-37D633B846F1}">
                  <asvg:svgBlip xmlns:asvg="http://schemas.microsoft.com/office/drawing/2016/SVG/main" xmlns="" r:embed="rId13"/>
                </a:ext>
              </a:extLst>
            </a:blip>
            <a:stretch>
              <a:fillRect/>
            </a:stretch>
          </p:blipFill>
          <p:spPr>
            <a:xfrm>
              <a:off x="6386978" y="4394876"/>
              <a:ext cx="457200" cy="457200"/>
            </a:xfrm>
            <a:prstGeom prst="rect">
              <a:avLst/>
            </a:prstGeom>
          </p:spPr>
        </p:pic>
        <p:pic>
          <p:nvPicPr>
            <p:cNvPr id="82" name="Graphic 81">
              <a:extLst>
                <a:ext uri="{FF2B5EF4-FFF2-40B4-BE49-F238E27FC236}">
                  <a16:creationId xmlns:a16="http://schemas.microsoft.com/office/drawing/2014/main" id="{9D21592C-374C-4BA9-A9EE-8728A990D082}"/>
                </a:ext>
                <a:ext uri="{C183D7F6-B498-43B3-948B-1728B52AA6E4}">
                  <adec:decorative xmlns:adec="http://schemas.microsoft.com/office/drawing/2017/decorative" xmlns="" val="1"/>
                </a:ext>
              </a:extLst>
            </p:cNvPr>
            <p:cNvPicPr>
              <a:picLocks noChangeAspect="1"/>
            </p:cNvPicPr>
            <p:nvPr/>
          </p:nvPicPr>
          <p:blipFill>
            <a:blip r:embed="rId14">
              <a:extLst>
                <a:ext uri="{96DAC541-7B7A-43D3-8B79-37D633B846F1}">
                  <asvg:svgBlip xmlns:asvg="http://schemas.microsoft.com/office/drawing/2016/SVG/main" xmlns="" r:embed="rId15"/>
                </a:ext>
              </a:extLst>
            </a:blip>
            <a:stretch>
              <a:fillRect/>
            </a:stretch>
          </p:blipFill>
          <p:spPr>
            <a:xfrm>
              <a:off x="4020432" y="3307185"/>
              <a:ext cx="640080" cy="640080"/>
            </a:xfrm>
            <a:prstGeom prst="rect">
              <a:avLst/>
            </a:prstGeom>
          </p:spPr>
        </p:pic>
        <p:pic>
          <p:nvPicPr>
            <p:cNvPr id="83" name="Graphic 82">
              <a:extLst>
                <a:ext uri="{FF2B5EF4-FFF2-40B4-BE49-F238E27FC236}">
                  <a16:creationId xmlns:a16="http://schemas.microsoft.com/office/drawing/2014/main" id="{EDEF84E3-0434-49AF-B4F1-3BFC620E5933}"/>
                </a:ext>
                <a:ext uri="{C183D7F6-B498-43B3-948B-1728B52AA6E4}">
                  <adec:decorative xmlns:adec="http://schemas.microsoft.com/office/drawing/2017/decorative" xmlns="" val="1"/>
                </a:ext>
              </a:extLst>
            </p:cNvPr>
            <p:cNvPicPr>
              <a:picLocks noChangeAspect="1"/>
            </p:cNvPicPr>
            <p:nvPr/>
          </p:nvPicPr>
          <p:blipFill>
            <a:blip r:embed="rId14">
              <a:extLst>
                <a:ext uri="{96DAC541-7B7A-43D3-8B79-37D633B846F1}">
                  <asvg:svgBlip xmlns:asvg="http://schemas.microsoft.com/office/drawing/2016/SVG/main" xmlns="" r:embed="rId15"/>
                </a:ext>
              </a:extLst>
            </a:blip>
            <a:stretch>
              <a:fillRect/>
            </a:stretch>
          </p:blipFill>
          <p:spPr>
            <a:xfrm>
              <a:off x="4020432" y="4952288"/>
              <a:ext cx="640080" cy="640080"/>
            </a:xfrm>
            <a:prstGeom prst="rect">
              <a:avLst/>
            </a:prstGeom>
          </p:spPr>
        </p:pic>
        <p:pic>
          <p:nvPicPr>
            <p:cNvPr id="84" name="Graphic 83">
              <a:extLst>
                <a:ext uri="{FF2B5EF4-FFF2-40B4-BE49-F238E27FC236}">
                  <a16:creationId xmlns:a16="http://schemas.microsoft.com/office/drawing/2014/main" id="{8D1BA14D-B6DD-40BA-8B88-AB3B5D8716A4}"/>
                </a:ext>
                <a:ext uri="{C183D7F6-B498-43B3-948B-1728B52AA6E4}">
                  <adec:decorative xmlns:adec="http://schemas.microsoft.com/office/drawing/2017/decorative" xmlns="" val="1"/>
                </a:ext>
              </a:extLst>
            </p:cNvPr>
            <p:cNvPicPr>
              <a:picLocks noChangeAspect="1"/>
            </p:cNvPicPr>
            <p:nvPr/>
          </p:nvPicPr>
          <p:blipFill>
            <a:blip r:embed="rId14">
              <a:extLst>
                <a:ext uri="{96DAC541-7B7A-43D3-8B79-37D633B846F1}">
                  <asvg:svgBlip xmlns:asvg="http://schemas.microsoft.com/office/drawing/2016/SVG/main" xmlns="" r:embed="rId15"/>
                </a:ext>
              </a:extLst>
            </a:blip>
            <a:stretch>
              <a:fillRect/>
            </a:stretch>
          </p:blipFill>
          <p:spPr>
            <a:xfrm>
              <a:off x="6529756" y="3307185"/>
              <a:ext cx="640080" cy="640080"/>
            </a:xfrm>
            <a:prstGeom prst="rect">
              <a:avLst/>
            </a:prstGeom>
          </p:spPr>
        </p:pic>
        <p:pic>
          <p:nvPicPr>
            <p:cNvPr id="85" name="Graphic 84">
              <a:extLst>
                <a:ext uri="{FF2B5EF4-FFF2-40B4-BE49-F238E27FC236}">
                  <a16:creationId xmlns:a16="http://schemas.microsoft.com/office/drawing/2014/main" id="{18E1A00D-9018-444F-A6F3-D69091EBBD55}"/>
                </a:ext>
                <a:ext uri="{C183D7F6-B498-43B3-948B-1728B52AA6E4}">
                  <adec:decorative xmlns:adec="http://schemas.microsoft.com/office/drawing/2017/decorative" xmlns="" val="1"/>
                </a:ext>
              </a:extLst>
            </p:cNvPr>
            <p:cNvPicPr>
              <a:picLocks noChangeAspect="1"/>
            </p:cNvPicPr>
            <p:nvPr/>
          </p:nvPicPr>
          <p:blipFill>
            <a:blip r:embed="rId14">
              <a:extLst>
                <a:ext uri="{96DAC541-7B7A-43D3-8B79-37D633B846F1}">
                  <asvg:svgBlip xmlns:asvg="http://schemas.microsoft.com/office/drawing/2016/SVG/main" xmlns="" r:embed="rId15"/>
                </a:ext>
              </a:extLst>
            </a:blip>
            <a:stretch>
              <a:fillRect/>
            </a:stretch>
          </p:blipFill>
          <p:spPr>
            <a:xfrm>
              <a:off x="6529756" y="4952288"/>
              <a:ext cx="640080" cy="640080"/>
            </a:xfrm>
            <a:prstGeom prst="rect">
              <a:avLst/>
            </a:prstGeom>
          </p:spPr>
        </p:pic>
        <p:pic>
          <p:nvPicPr>
            <p:cNvPr id="88" name="Graphic 87">
              <a:extLst>
                <a:ext uri="{FF2B5EF4-FFF2-40B4-BE49-F238E27FC236}">
                  <a16:creationId xmlns:a16="http://schemas.microsoft.com/office/drawing/2014/main" id="{52AB7590-0EE7-49E1-9C88-AFFF519C8B4B}"/>
                </a:ext>
                <a:ext uri="{C183D7F6-B498-43B3-948B-1728B52AA6E4}">
                  <adec:decorative xmlns:adec="http://schemas.microsoft.com/office/drawing/2017/decorative" xmlns="" val="1"/>
                </a:ext>
              </a:extLst>
            </p:cNvPr>
            <p:cNvPicPr>
              <a:picLocks noChangeAspect="1"/>
            </p:cNvPicPr>
            <p:nvPr/>
          </p:nvPicPr>
          <p:blipFill>
            <a:blip r:embed="rId16">
              <a:extLst>
                <a:ext uri="{96DAC541-7B7A-43D3-8B79-37D633B846F1}">
                  <asvg:svgBlip xmlns:asvg="http://schemas.microsoft.com/office/drawing/2016/SVG/main" xmlns="" r:embed="rId17"/>
                </a:ext>
              </a:extLst>
            </a:blip>
            <a:stretch>
              <a:fillRect/>
            </a:stretch>
          </p:blipFill>
          <p:spPr>
            <a:xfrm>
              <a:off x="3294933" y="3307185"/>
              <a:ext cx="469900" cy="469900"/>
            </a:xfrm>
            <a:prstGeom prst="rect">
              <a:avLst/>
            </a:prstGeom>
          </p:spPr>
        </p:pic>
        <p:pic>
          <p:nvPicPr>
            <p:cNvPr id="89" name="Graphic 88">
              <a:extLst>
                <a:ext uri="{FF2B5EF4-FFF2-40B4-BE49-F238E27FC236}">
                  <a16:creationId xmlns:a16="http://schemas.microsoft.com/office/drawing/2014/main" id="{FA7AFC5A-C1A1-4B30-B1C4-E6CBFB9DBA31}"/>
                </a:ext>
                <a:ext uri="{C183D7F6-B498-43B3-948B-1728B52AA6E4}">
                  <adec:decorative xmlns:adec="http://schemas.microsoft.com/office/drawing/2017/decorative" xmlns="" val="1"/>
                </a:ext>
              </a:extLst>
            </p:cNvPr>
            <p:cNvPicPr>
              <a:picLocks noChangeAspect="1"/>
            </p:cNvPicPr>
            <p:nvPr/>
          </p:nvPicPr>
          <p:blipFill>
            <a:blip r:embed="rId16">
              <a:extLst>
                <a:ext uri="{96DAC541-7B7A-43D3-8B79-37D633B846F1}">
                  <asvg:svgBlip xmlns:asvg="http://schemas.microsoft.com/office/drawing/2016/SVG/main" xmlns="" r:embed="rId17"/>
                </a:ext>
              </a:extLst>
            </a:blip>
            <a:stretch>
              <a:fillRect/>
            </a:stretch>
          </p:blipFill>
          <p:spPr>
            <a:xfrm>
              <a:off x="7473432" y="3307185"/>
              <a:ext cx="469900" cy="469900"/>
            </a:xfrm>
            <a:prstGeom prst="rect">
              <a:avLst/>
            </a:prstGeom>
          </p:spPr>
        </p:pic>
        <p:pic>
          <p:nvPicPr>
            <p:cNvPr id="94" name="Graphic 93">
              <a:extLst>
                <a:ext uri="{FF2B5EF4-FFF2-40B4-BE49-F238E27FC236}">
                  <a16:creationId xmlns:a16="http://schemas.microsoft.com/office/drawing/2014/main" id="{20444485-6161-4877-8101-7BEA07BD46B4}"/>
                </a:ext>
                <a:ext uri="{C183D7F6-B498-43B3-948B-1728B52AA6E4}">
                  <adec:decorative xmlns:adec="http://schemas.microsoft.com/office/drawing/2017/decorative" xmlns="" val="1"/>
                </a:ext>
              </a:extLst>
            </p:cNvPr>
            <p:cNvPicPr>
              <a:picLocks noChangeAspect="1"/>
            </p:cNvPicPr>
            <p:nvPr/>
          </p:nvPicPr>
          <p:blipFill>
            <a:blip r:embed="rId8">
              <a:extLst>
                <a:ext uri="{96DAC541-7B7A-43D3-8B79-37D633B846F1}">
                  <asvg:svgBlip xmlns:asvg="http://schemas.microsoft.com/office/drawing/2016/SVG/main" xmlns="" r:embed="rId9"/>
                </a:ext>
              </a:extLst>
            </a:blip>
            <a:stretch>
              <a:fillRect/>
            </a:stretch>
          </p:blipFill>
          <p:spPr>
            <a:xfrm>
              <a:off x="5264236" y="4916786"/>
              <a:ext cx="711200" cy="711200"/>
            </a:xfrm>
            <a:prstGeom prst="rect">
              <a:avLst/>
            </a:prstGeom>
          </p:spPr>
        </p:pic>
        <p:sp>
          <p:nvSpPr>
            <p:cNvPr id="96" name="TextBox 95">
              <a:extLst>
                <a:ext uri="{FF2B5EF4-FFF2-40B4-BE49-F238E27FC236}">
                  <a16:creationId xmlns:a16="http://schemas.microsoft.com/office/drawing/2014/main" id="{DB5ED402-3B75-4262-AC34-321668ED701E}"/>
                </a:ext>
              </a:extLst>
            </p:cNvPr>
            <p:cNvSpPr txBox="1"/>
            <p:nvPr/>
          </p:nvSpPr>
          <p:spPr>
            <a:xfrm>
              <a:off x="4968858" y="5618852"/>
              <a:ext cx="1301958" cy="461665"/>
            </a:xfrm>
            <a:prstGeom prst="rect">
              <a:avLst/>
            </a:prstGeom>
            <a:noFill/>
          </p:spPr>
          <p:txBody>
            <a:bodyPr wrap="square" rtlCol="0">
              <a:spAutoFit/>
            </a:bodyPr>
            <a:lstStyle/>
            <a:p>
              <a:pPr algn="ctr" rtl="0"/>
              <a:r>
                <a:rPr lang="pt-BR" sz="1200">
                  <a:ea typeface="Amazon Ember Light" panose="020B0403020204020204" pitchFamily="34" charset="0"/>
                  <a:cs typeface="Amazon Ember Light" panose="020B0403020204020204" pitchFamily="34" charset="0"/>
                </a:rPr>
                <a:t>Elastic Load Balancing</a:t>
              </a:r>
              <a:endParaRPr lang="en-US" sz="1200" dirty="0">
                <a:ea typeface="Amazon Ember Light" panose="020B0403020204020204" pitchFamily="34" charset="0"/>
                <a:cs typeface="Amazon Ember Light" panose="020B0403020204020204" pitchFamily="34" charset="0"/>
              </a:endParaRPr>
            </a:p>
          </p:txBody>
        </p:sp>
        <p:cxnSp>
          <p:nvCxnSpPr>
            <p:cNvPr id="3" name="Straight Arrow Connector 2">
              <a:extLst>
                <a:ext uri="{FF2B5EF4-FFF2-40B4-BE49-F238E27FC236}">
                  <a16:creationId xmlns:a16="http://schemas.microsoft.com/office/drawing/2014/main" id="{CFE0225F-7676-4E1A-BFD7-629ACA04981C}"/>
                </a:ext>
              </a:extLst>
            </p:cNvPr>
            <p:cNvCxnSpPr>
              <a:stCxn id="94" idx="1"/>
              <a:endCxn id="83" idx="3"/>
            </p:cNvCxnSpPr>
            <p:nvPr/>
          </p:nvCxnSpPr>
          <p:spPr>
            <a:xfrm flipH="1" flipV="1">
              <a:off x="4660512" y="5272328"/>
              <a:ext cx="603724" cy="58"/>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211A32EA-F76F-49BC-963A-0239449A5475}"/>
                </a:ext>
              </a:extLst>
            </p:cNvPr>
            <p:cNvCxnSpPr>
              <a:stCxn id="94" idx="3"/>
              <a:endCxn id="85" idx="1"/>
            </p:cNvCxnSpPr>
            <p:nvPr/>
          </p:nvCxnSpPr>
          <p:spPr>
            <a:xfrm flipV="1">
              <a:off x="5975436" y="5272328"/>
              <a:ext cx="554320" cy="58"/>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249F606D-8684-47DC-A64C-95B271A9A835}"/>
                </a:ext>
              </a:extLst>
            </p:cNvPr>
            <p:cNvCxnSpPr>
              <a:cxnSpLocks/>
            </p:cNvCxnSpPr>
            <p:nvPr/>
          </p:nvCxnSpPr>
          <p:spPr>
            <a:xfrm flipH="1" flipV="1">
              <a:off x="4489261" y="3989868"/>
              <a:ext cx="773866" cy="862209"/>
            </a:xfrm>
            <a:prstGeom prst="straightConnector1">
              <a:avLst/>
            </a:prstGeom>
            <a:ln w="38100">
              <a:solidFill>
                <a:schemeClr val="accent5"/>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4EF46B83-97FE-46C5-BB9E-004095DEB989}"/>
                </a:ext>
              </a:extLst>
            </p:cNvPr>
            <p:cNvCxnSpPr>
              <a:cxnSpLocks/>
            </p:cNvCxnSpPr>
            <p:nvPr/>
          </p:nvCxnSpPr>
          <p:spPr>
            <a:xfrm flipV="1">
              <a:off x="5974797" y="3986301"/>
              <a:ext cx="1012827" cy="865776"/>
            </a:xfrm>
            <a:prstGeom prst="straightConnector1">
              <a:avLst/>
            </a:prstGeom>
            <a:ln w="38100">
              <a:solidFill>
                <a:schemeClr val="accent5"/>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pic>
          <p:nvPicPr>
            <p:cNvPr id="41" name="Graphic 40">
              <a:extLst>
                <a:ext uri="{FF2B5EF4-FFF2-40B4-BE49-F238E27FC236}">
                  <a16:creationId xmlns:a16="http://schemas.microsoft.com/office/drawing/2014/main" id="{4F35F469-C87A-455B-8DAD-6D5408DF0DE4}"/>
                </a:ext>
                <a:ext uri="{C183D7F6-B498-43B3-948B-1728B52AA6E4}">
                  <adec:decorative xmlns:adec="http://schemas.microsoft.com/office/drawing/2017/decorative" xmlns="" val="1"/>
                </a:ext>
              </a:extLst>
            </p:cNvPr>
            <p:cNvPicPr>
              <a:picLocks noChangeAspect="1"/>
            </p:cNvPicPr>
            <p:nvPr/>
          </p:nvPicPr>
          <p:blipFill>
            <a:blip r:embed="rId18">
              <a:extLst>
                <a:ext uri="{96DAC541-7B7A-43D3-8B79-37D633B846F1}">
                  <asvg:svgBlip xmlns:asvg="http://schemas.microsoft.com/office/drawing/2016/SVG/main" xmlns="" r:embed="rId19"/>
                </a:ext>
              </a:extLst>
            </a:blip>
            <a:stretch>
              <a:fillRect/>
            </a:stretch>
          </p:blipFill>
          <p:spPr>
            <a:xfrm>
              <a:off x="6525652" y="1290995"/>
              <a:ext cx="469900" cy="469900"/>
            </a:xfrm>
            <a:prstGeom prst="rect">
              <a:avLst/>
            </a:prstGeom>
          </p:spPr>
        </p:pic>
        <p:sp>
          <p:nvSpPr>
            <p:cNvPr id="42" name="TextBox 41">
              <a:extLst>
                <a:ext uri="{FF2B5EF4-FFF2-40B4-BE49-F238E27FC236}">
                  <a16:creationId xmlns:a16="http://schemas.microsoft.com/office/drawing/2014/main" id="{0C2F5A85-8151-46A0-8F73-64D5AF15627D}"/>
                </a:ext>
              </a:extLst>
            </p:cNvPr>
            <p:cNvSpPr txBox="1"/>
            <p:nvPr/>
          </p:nvSpPr>
          <p:spPr>
            <a:xfrm>
              <a:off x="7016296" y="1356498"/>
              <a:ext cx="723275" cy="276999"/>
            </a:xfrm>
            <a:prstGeom prst="rect">
              <a:avLst/>
            </a:prstGeom>
            <a:noFill/>
          </p:spPr>
          <p:txBody>
            <a:bodyPr wrap="none" rtlCol="0">
              <a:spAutoFit/>
            </a:bodyPr>
            <a:lstStyle/>
            <a:p>
              <a:pPr rtl="0"/>
              <a:r>
                <a:rPr lang="pt-BR" sz="1200">
                  <a:latin typeface="Amazon Ember Light" panose="020B0403020204020204" pitchFamily="34" charset="0"/>
                  <a:ea typeface="Amazon Ember Light" panose="020B0403020204020204" pitchFamily="34" charset="0"/>
                  <a:cs typeface="Amazon Ember Light" panose="020B0403020204020204" pitchFamily="34" charset="0"/>
                </a:rPr>
                <a:t>Internet</a:t>
              </a:r>
            </a:p>
          </p:txBody>
        </p:sp>
      </p:grpSp>
      <p:sp>
        <p:nvSpPr>
          <p:cNvPr id="40" name="TextBox 39">
            <a:extLst>
              <a:ext uri="{FF2B5EF4-FFF2-40B4-BE49-F238E27FC236}">
                <a16:creationId xmlns:a16="http://schemas.microsoft.com/office/drawing/2014/main" id="{6B014316-D850-43A9-BB03-B7E681C70EEB}"/>
              </a:ext>
            </a:extLst>
          </p:cNvPr>
          <p:cNvSpPr txBox="1"/>
          <p:nvPr/>
        </p:nvSpPr>
        <p:spPr>
          <a:xfrm>
            <a:off x="7222202" y="3753274"/>
            <a:ext cx="977418" cy="461665"/>
          </a:xfrm>
          <a:prstGeom prst="rect">
            <a:avLst/>
          </a:prstGeom>
          <a:noFill/>
        </p:spPr>
        <p:txBody>
          <a:bodyPr wrap="square" rtlCol="0">
            <a:spAutoFit/>
          </a:bodyPr>
          <a:lstStyle/>
          <a:p>
            <a:pPr algn="ctr" rtl="0"/>
            <a:r>
              <a:rPr lang="pt-BR" sz="1200" dirty="0">
                <a:latin typeface="Amazon Ember Light" panose="020B0403020204020204" pitchFamily="34" charset="0"/>
                <a:ea typeface="Amazon Ember Light" panose="020B0403020204020204" pitchFamily="34" charset="0"/>
                <a:cs typeface="Amazon Ember Light" panose="020B0403020204020204" pitchFamily="34" charset="0"/>
              </a:rPr>
              <a:t>Gateway NAT</a:t>
            </a: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43" name="TextBox 42">
            <a:extLst>
              <a:ext uri="{FF2B5EF4-FFF2-40B4-BE49-F238E27FC236}">
                <a16:creationId xmlns:a16="http://schemas.microsoft.com/office/drawing/2014/main" id="{6B014316-D850-43A9-BB03-B7E681C70EEB}"/>
              </a:ext>
            </a:extLst>
          </p:cNvPr>
          <p:cNvSpPr txBox="1"/>
          <p:nvPr/>
        </p:nvSpPr>
        <p:spPr>
          <a:xfrm>
            <a:off x="3054624" y="3777085"/>
            <a:ext cx="977418" cy="461665"/>
          </a:xfrm>
          <a:prstGeom prst="rect">
            <a:avLst/>
          </a:prstGeom>
          <a:noFill/>
        </p:spPr>
        <p:txBody>
          <a:bodyPr wrap="square" rtlCol="0">
            <a:spAutoFit/>
          </a:bodyPr>
          <a:lstStyle/>
          <a:p>
            <a:pPr algn="ctr" rtl="0"/>
            <a:r>
              <a:rPr lang="pt-BR" sz="1200" dirty="0">
                <a:latin typeface="Amazon Ember Light" panose="020B0403020204020204" pitchFamily="34" charset="0"/>
                <a:ea typeface="Amazon Ember Light" panose="020B0403020204020204" pitchFamily="34" charset="0"/>
                <a:cs typeface="Amazon Ember Light" panose="020B0403020204020204" pitchFamily="34" charset="0"/>
              </a:rPr>
              <a:t>Gateway NAT</a:t>
            </a: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44" name="TextBox 43">
            <a:extLst>
              <a:ext uri="{FF2B5EF4-FFF2-40B4-BE49-F238E27FC236}">
                <a16:creationId xmlns:a16="http://schemas.microsoft.com/office/drawing/2014/main" id="{CD27FEDB-2E3F-43C0-90E7-776AFD69A119}"/>
              </a:ext>
            </a:extLst>
          </p:cNvPr>
          <p:cNvSpPr txBox="1"/>
          <p:nvPr/>
        </p:nvSpPr>
        <p:spPr>
          <a:xfrm>
            <a:off x="4944444" y="2537751"/>
            <a:ext cx="1353622" cy="461665"/>
          </a:xfrm>
          <a:prstGeom prst="rect">
            <a:avLst/>
          </a:prstGeom>
          <a:noFill/>
        </p:spPr>
        <p:txBody>
          <a:bodyPr wrap="square" rtlCol="0">
            <a:spAutoFit/>
          </a:bodyPr>
          <a:lstStyle/>
          <a:p>
            <a:pPr algn="ctr" rtl="0"/>
            <a:r>
              <a:rPr lang="pt-BR" sz="1200" dirty="0">
                <a:latin typeface="Amazon Ember Light" panose="020B0403020204020204" pitchFamily="34" charset="0"/>
                <a:ea typeface="Amazon Ember Light" panose="020B0403020204020204" pitchFamily="34" charset="0"/>
                <a:cs typeface="Amazon Ember Light" panose="020B0403020204020204" pitchFamily="34" charset="0"/>
              </a:rPr>
              <a:t>Gateway </a:t>
            </a:r>
            <a:r>
              <a:rPr lang="pt-BR" sz="1200" dirty="0" smtClean="0">
                <a:latin typeface="Amazon Ember Light" panose="020B0403020204020204" pitchFamily="34" charset="0"/>
                <a:ea typeface="Amazon Ember Light" panose="020B0403020204020204" pitchFamily="34" charset="0"/>
                <a:cs typeface="Amazon Ember Light" panose="020B0403020204020204" pitchFamily="34" charset="0"/>
              </a:rPr>
              <a:t/>
            </a:r>
            <a:br>
              <a:rPr lang="pt-BR" sz="1200" dirty="0" smtClean="0">
                <a:latin typeface="Amazon Ember Light" panose="020B0403020204020204" pitchFamily="34" charset="0"/>
                <a:ea typeface="Amazon Ember Light" panose="020B0403020204020204" pitchFamily="34" charset="0"/>
                <a:cs typeface="Amazon Ember Light" panose="020B0403020204020204" pitchFamily="34" charset="0"/>
              </a:rPr>
            </a:br>
            <a:r>
              <a:rPr lang="pt-BR" sz="1200" dirty="0" smtClean="0">
                <a:latin typeface="Amazon Ember Light" panose="020B0403020204020204" pitchFamily="34" charset="0"/>
                <a:ea typeface="Amazon Ember Light" panose="020B0403020204020204" pitchFamily="34" charset="0"/>
                <a:cs typeface="Amazon Ember Light" panose="020B0403020204020204" pitchFamily="34" charset="0"/>
              </a:rPr>
              <a:t>da </a:t>
            </a:r>
            <a:r>
              <a:rPr lang="pt-BR" sz="1200" dirty="0">
                <a:latin typeface="Amazon Ember Light" panose="020B0403020204020204" pitchFamily="34" charset="0"/>
                <a:ea typeface="Amazon Ember Light" panose="020B0403020204020204" pitchFamily="34" charset="0"/>
                <a:cs typeface="Amazon Ember Light" panose="020B0403020204020204" pitchFamily="34" charset="0"/>
              </a:rPr>
              <a:t>Internet</a:t>
            </a: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45" name="TextBox 44">
            <a:extLst>
              <a:ext uri="{FF2B5EF4-FFF2-40B4-BE49-F238E27FC236}">
                <a16:creationId xmlns:a16="http://schemas.microsoft.com/office/drawing/2014/main" id="{0CE12E60-E21C-47E1-AC85-ED0AA959F17C}"/>
              </a:ext>
            </a:extLst>
          </p:cNvPr>
          <p:cNvSpPr txBox="1"/>
          <p:nvPr/>
        </p:nvSpPr>
        <p:spPr>
          <a:xfrm>
            <a:off x="4954684" y="3980241"/>
            <a:ext cx="1343382" cy="461665"/>
          </a:xfrm>
          <a:prstGeom prst="rect">
            <a:avLst/>
          </a:prstGeom>
          <a:noFill/>
        </p:spPr>
        <p:txBody>
          <a:bodyPr wrap="square" rtlCol="0">
            <a:spAutoFit/>
          </a:bodyPr>
          <a:lstStyle/>
          <a:p>
            <a:pPr algn="ctr" rtl="0"/>
            <a:r>
              <a:rPr lang="pt-BR" sz="1200">
                <a:latin typeface="Amazon Ember Light" panose="020B0403020204020204" pitchFamily="34" charset="0"/>
                <a:ea typeface="Amazon Ember Light" panose="020B0403020204020204" pitchFamily="34" charset="0"/>
                <a:cs typeface="Amazon Ember Light" panose="020B0403020204020204" pitchFamily="34" charset="0"/>
              </a:rPr>
              <a:t>Elastic Load Balancing</a:t>
            </a: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Tree>
    <p:custDataLst>
      <p:tags r:id="rId1"/>
    </p:custDataLst>
    <p:extLst>
      <p:ext uri="{BB962C8B-B14F-4D97-AF65-F5344CB8AC3E}">
        <p14:creationId xmlns:p14="http://schemas.microsoft.com/office/powerpoint/2010/main" val="335068045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243E490-F455-4FEC-9D5C-6C3B141733D8}"/>
              </a:ext>
            </a:extLst>
          </p:cNvPr>
          <p:cNvSpPr>
            <a:spLocks noGrp="1"/>
          </p:cNvSpPr>
          <p:nvPr>
            <p:ph type="title"/>
          </p:nvPr>
        </p:nvSpPr>
        <p:spPr/>
        <p:txBody>
          <a:bodyPr rtlCol="0"/>
          <a:lstStyle/>
          <a:p>
            <a:pPr rtl="0"/>
            <a:r>
              <a:rPr lang="pt-BR" sz="3200"/>
              <a:t>Exemplo de uma arquitetura altamente disponível (3 de 3)</a:t>
            </a:r>
          </a:p>
        </p:txBody>
      </p:sp>
      <p:grpSp>
        <p:nvGrpSpPr>
          <p:cNvPr id="2" name="Group 1" descr="It’s a best practice to have NAT gateways in both Availability Zones in case resources in one availability zone lose internet access.">
            <a:extLst>
              <a:ext uri="{FF2B5EF4-FFF2-40B4-BE49-F238E27FC236}">
                <a16:creationId xmlns:a16="http://schemas.microsoft.com/office/drawing/2014/main" id="{94C976C5-355B-47B6-B218-B4279D5903B6}"/>
              </a:ext>
            </a:extLst>
          </p:cNvPr>
          <p:cNvGrpSpPr/>
          <p:nvPr/>
        </p:nvGrpSpPr>
        <p:grpSpPr>
          <a:xfrm>
            <a:off x="573087" y="1290995"/>
            <a:ext cx="8014988" cy="5074392"/>
            <a:chOff x="573087" y="1290995"/>
            <a:chExt cx="8014988" cy="5074392"/>
          </a:xfrm>
        </p:grpSpPr>
        <p:sp>
          <p:nvSpPr>
            <p:cNvPr id="79" name="TextBox 78">
              <a:extLst>
                <a:ext uri="{FF2B5EF4-FFF2-40B4-BE49-F238E27FC236}">
                  <a16:creationId xmlns:a16="http://schemas.microsoft.com/office/drawing/2014/main" id="{10FEDD21-A615-46A8-B59D-0C5DE922B748}"/>
                </a:ext>
              </a:extLst>
            </p:cNvPr>
            <p:cNvSpPr txBox="1"/>
            <p:nvPr/>
          </p:nvSpPr>
          <p:spPr>
            <a:xfrm>
              <a:off x="573087" y="3939932"/>
              <a:ext cx="1535034" cy="461665"/>
            </a:xfrm>
            <a:prstGeom prst="rect">
              <a:avLst/>
            </a:prstGeom>
            <a:noFill/>
            <a:ln w="38100">
              <a:solidFill>
                <a:schemeClr val="accent4"/>
              </a:solidFill>
            </a:ln>
          </p:spPr>
          <p:txBody>
            <a:bodyPr wrap="square" rtlCol="0">
              <a:spAutoFit/>
            </a:bodyPr>
            <a:lstStyle/>
            <a:p>
              <a:pPr algn="ctr" rtl="0"/>
              <a:r>
                <a:rPr lang="pt-BR" sz="1200" dirty="0">
                  <a:latin typeface="Amazon Ember Light" panose="020B0403020204020204" pitchFamily="34" charset="0"/>
                  <a:ea typeface="Amazon Ember Light" panose="020B0403020204020204" pitchFamily="34" charset="0"/>
                  <a:cs typeface="Amazon Ember Light" panose="020B0403020204020204" pitchFamily="34" charset="0"/>
                </a:rPr>
                <a:t>Tráfego privado </a:t>
              </a:r>
              <a:r>
                <a:rPr lang="pt-BR" sz="1200" dirty="0" smtClean="0">
                  <a:latin typeface="Amazon Ember Light" panose="020B0403020204020204" pitchFamily="34" charset="0"/>
                  <a:ea typeface="Amazon Ember Light" panose="020B0403020204020204" pitchFamily="34" charset="0"/>
                  <a:cs typeface="Amazon Ember Light" panose="020B0403020204020204" pitchFamily="34" charset="0"/>
                </a:rPr>
                <a:t/>
              </a:r>
              <a:br>
                <a:rPr lang="pt-BR" sz="1200" dirty="0" smtClean="0">
                  <a:latin typeface="Amazon Ember Light" panose="020B0403020204020204" pitchFamily="34" charset="0"/>
                  <a:ea typeface="Amazon Ember Light" panose="020B0403020204020204" pitchFamily="34" charset="0"/>
                  <a:cs typeface="Amazon Ember Light" panose="020B0403020204020204" pitchFamily="34" charset="0"/>
                </a:rPr>
              </a:br>
              <a:r>
                <a:rPr lang="pt-BR" sz="1200" dirty="0" smtClean="0">
                  <a:latin typeface="Amazon Ember Light" panose="020B0403020204020204" pitchFamily="34" charset="0"/>
                  <a:ea typeface="Amazon Ember Light" panose="020B0403020204020204" pitchFamily="34" charset="0"/>
                  <a:cs typeface="Amazon Ember Light" panose="020B0403020204020204" pitchFamily="34" charset="0"/>
                </a:rPr>
                <a:t>de </a:t>
              </a:r>
              <a:r>
                <a:rPr lang="pt-BR" sz="1200" dirty="0">
                  <a:latin typeface="Amazon Ember Light" panose="020B0403020204020204" pitchFamily="34" charset="0"/>
                  <a:ea typeface="Amazon Ember Light" panose="020B0403020204020204" pitchFamily="34" charset="0"/>
                  <a:cs typeface="Amazon Ember Light" panose="020B0403020204020204" pitchFamily="34" charset="0"/>
                </a:rPr>
                <a:t>saída</a:t>
              </a:r>
            </a:p>
          </p:txBody>
        </p:sp>
        <p:cxnSp>
          <p:nvCxnSpPr>
            <p:cNvPr id="81" name="Straight Connector 80">
              <a:extLst>
                <a:ext uri="{FF2B5EF4-FFF2-40B4-BE49-F238E27FC236}">
                  <a16:creationId xmlns:a16="http://schemas.microsoft.com/office/drawing/2014/main" id="{775BF331-D8BB-44C9-B4E5-30B8CE55F3EC}"/>
                </a:ext>
                <a:ext uri="{C183D7F6-B498-43B3-948B-1728B52AA6E4}">
                  <adec:decorative xmlns:adec="http://schemas.microsoft.com/office/drawing/2017/decorative" xmlns="" val="1"/>
                </a:ext>
              </a:extLst>
            </p:cNvPr>
            <p:cNvCxnSpPr>
              <a:cxnSpLocks/>
              <a:stCxn id="88" idx="0"/>
              <a:endCxn id="79" idx="0"/>
            </p:cNvCxnSpPr>
            <p:nvPr/>
          </p:nvCxnSpPr>
          <p:spPr>
            <a:xfrm flipH="1">
              <a:off x="1340604" y="3307185"/>
              <a:ext cx="2197207" cy="632747"/>
            </a:xfrm>
            <a:prstGeom prst="line">
              <a:avLst/>
            </a:prstGeom>
            <a:ln>
              <a:solidFill>
                <a:schemeClr val="accent4"/>
              </a:solidFill>
              <a:prstDash val="lgDash"/>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11B9D038-BB33-4DF7-BB73-391F9EFB5E52}"/>
                </a:ext>
              </a:extLst>
            </p:cNvPr>
            <p:cNvSpPr/>
            <p:nvPr/>
          </p:nvSpPr>
          <p:spPr>
            <a:xfrm>
              <a:off x="6394906" y="2763642"/>
              <a:ext cx="1920240" cy="1554480"/>
            </a:xfrm>
            <a:prstGeom prst="rect">
              <a:avLst/>
            </a:prstGeom>
            <a:solidFill>
              <a:srgbClr val="1D8900">
                <a:alpha val="9804"/>
              </a:srgbClr>
            </a:solidFill>
            <a:ln w="12700" cap="flat" cmpd="sng" algn="ctr">
              <a:noFill/>
              <a:prstDash val="dash"/>
              <a:miter lim="800000"/>
            </a:ln>
            <a:effectLst/>
          </p:spPr>
          <p:txBody>
            <a:bodyPr rot="0" spcFirstLastPara="0" vertOverflow="overflow" horzOverflow="overflow" vert="horz" wrap="square" lIns="41148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200" b="0" i="0" u="none" strike="noStrike" kern="0" cap="none" spc="0" normalizeH="0" noProof="0">
                  <a:ln>
                    <a:noFill/>
                  </a:ln>
                  <a:solidFill>
                    <a:srgbClr val="1D89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Sub-rede pública</a:t>
              </a:r>
            </a:p>
          </p:txBody>
        </p:sp>
        <p:pic>
          <p:nvPicPr>
            <p:cNvPr id="39" name="Graphic 38">
              <a:extLst>
                <a:ext uri="{FF2B5EF4-FFF2-40B4-BE49-F238E27FC236}">
                  <a16:creationId xmlns:a16="http://schemas.microsoft.com/office/drawing/2014/main" id="{ECA3FDBC-F99A-4044-9CF1-18D8D7A6D9EF}"/>
                </a:ext>
                <a:ext uri="{C183D7F6-B498-43B3-948B-1728B52AA6E4}">
                  <adec:decorative xmlns:adec="http://schemas.microsoft.com/office/drawing/2017/decorative" xmlns="" val="1"/>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6394906" y="2761283"/>
              <a:ext cx="457200" cy="457200"/>
            </a:xfrm>
            <a:prstGeom prst="rect">
              <a:avLst/>
            </a:prstGeom>
          </p:spPr>
        </p:pic>
        <p:sp>
          <p:nvSpPr>
            <p:cNvPr id="7" name="Rectangle 6">
              <a:extLst>
                <a:ext uri="{FF2B5EF4-FFF2-40B4-BE49-F238E27FC236}">
                  <a16:creationId xmlns:a16="http://schemas.microsoft.com/office/drawing/2014/main" id="{B8CD3AAC-942A-4B95-B288-1BF15829EB3E}"/>
                </a:ext>
              </a:extLst>
            </p:cNvPr>
            <p:cNvSpPr/>
            <p:nvPr/>
          </p:nvSpPr>
          <p:spPr>
            <a:xfrm>
              <a:off x="1866566" y="2381753"/>
              <a:ext cx="6721509" cy="3863723"/>
            </a:xfrm>
            <a:prstGeom prst="rect">
              <a:avLst/>
            </a:prstGeom>
            <a:noFill/>
            <a:ln w="12700" cap="flat" cmpd="sng" algn="ctr">
              <a:solidFill>
                <a:srgbClr val="1D8900"/>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pt-BR" sz="1200" b="0" i="0" u="none" strike="noStrike" kern="0" cap="none" spc="0" normalizeH="0" noProof="0">
                  <a:ln w="0"/>
                  <a:solidFill>
                    <a:srgbClr val="1D89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VPC</a:t>
              </a:r>
              <a:endParaRPr kumimoji="0" lang="en-US" sz="1050" b="0" i="0" u="none" strike="noStrike" kern="0" cap="none" spc="0" normalizeH="0" baseline="0" noProof="0" dirty="0">
                <a:ln w="0"/>
                <a:solidFill>
                  <a:srgbClr val="1D89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pic>
          <p:nvPicPr>
            <p:cNvPr id="8" name="Graphic 7">
              <a:extLst>
                <a:ext uri="{FF2B5EF4-FFF2-40B4-BE49-F238E27FC236}">
                  <a16:creationId xmlns:a16="http://schemas.microsoft.com/office/drawing/2014/main" id="{54BC6548-FBC9-471D-9DC1-59630B96DA40}"/>
                </a:ext>
                <a:ext uri="{C183D7F6-B498-43B3-948B-1728B52AA6E4}">
                  <adec:decorative xmlns:adec="http://schemas.microsoft.com/office/drawing/2017/decorative" xmlns="" val="1"/>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1866567" y="2381753"/>
              <a:ext cx="457200" cy="457200"/>
            </a:xfrm>
            <a:prstGeom prst="rect">
              <a:avLst/>
            </a:prstGeom>
          </p:spPr>
        </p:pic>
        <p:pic>
          <p:nvPicPr>
            <p:cNvPr id="9" name="Graphic 8">
              <a:extLst>
                <a:ext uri="{FF2B5EF4-FFF2-40B4-BE49-F238E27FC236}">
                  <a16:creationId xmlns:a16="http://schemas.microsoft.com/office/drawing/2014/main" id="{A1444235-BAB3-488A-8043-25F0471AE33F}"/>
                </a:ext>
                <a:ext uri="{C183D7F6-B498-43B3-948B-1728B52AA6E4}">
                  <adec:decorative xmlns:adec="http://schemas.microsoft.com/office/drawing/2017/decorative" xmlns="" val="1"/>
                </a:ext>
              </a:extLst>
            </p:cNvPr>
            <p:cNvPicPr>
              <a:picLocks noChangeAspect="1"/>
            </p:cNvPicPr>
            <p:nvPr/>
          </p:nvPicPr>
          <p:blipFill>
            <a:blip r:embed="rId8">
              <a:extLst>
                <a:ext uri="{96DAC541-7B7A-43D3-8B79-37D633B846F1}">
                  <asvg:svgBlip xmlns:asvg="http://schemas.microsoft.com/office/drawing/2016/SVG/main" xmlns="" r:embed="rId9"/>
                </a:ext>
              </a:extLst>
            </a:blip>
            <a:stretch>
              <a:fillRect/>
            </a:stretch>
          </p:blipFill>
          <p:spPr>
            <a:xfrm>
              <a:off x="6525652" y="1290995"/>
              <a:ext cx="469900" cy="469900"/>
            </a:xfrm>
            <a:prstGeom prst="rect">
              <a:avLst/>
            </a:prstGeom>
          </p:spPr>
        </p:pic>
        <p:sp>
          <p:nvSpPr>
            <p:cNvPr id="10" name="Rectangle 9">
              <a:extLst>
                <a:ext uri="{FF2B5EF4-FFF2-40B4-BE49-F238E27FC236}">
                  <a16:creationId xmlns:a16="http://schemas.microsoft.com/office/drawing/2014/main" id="{83D8FDE8-8AF3-4E0A-8115-C19D6242A9B1}"/>
                </a:ext>
              </a:extLst>
            </p:cNvPr>
            <p:cNvSpPr/>
            <p:nvPr/>
          </p:nvSpPr>
          <p:spPr>
            <a:xfrm>
              <a:off x="6303466" y="1976695"/>
              <a:ext cx="2103120" cy="4388691"/>
            </a:xfrm>
            <a:prstGeom prst="rect">
              <a:avLst/>
            </a:prstGeom>
            <a:noFill/>
            <a:ln w="12700" cap="flat" cmpd="sng" algn="ctr">
              <a:solidFill>
                <a:srgbClr val="007CBC"/>
              </a:solidFill>
              <a:prstDash val="dash"/>
              <a:miter lim="800000"/>
            </a:ln>
            <a:effectLst/>
          </p:spPr>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200" b="0" i="0" u="none" strike="noStrike" kern="0" cap="none" spc="0" normalizeH="0" noProof="0">
                  <a:ln>
                    <a:noFill/>
                  </a:ln>
                  <a:solidFill>
                    <a:srgbClr val="007CBC"/>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Zona de disponibilidade B</a:t>
              </a:r>
            </a:p>
          </p:txBody>
        </p:sp>
        <p:sp>
          <p:nvSpPr>
            <p:cNvPr id="11" name="Rectangle 10">
              <a:extLst>
                <a:ext uri="{FF2B5EF4-FFF2-40B4-BE49-F238E27FC236}">
                  <a16:creationId xmlns:a16="http://schemas.microsoft.com/office/drawing/2014/main" id="{FC8A1ADE-D99C-42AB-BB91-9AAC9B34149C}"/>
                </a:ext>
              </a:extLst>
            </p:cNvPr>
            <p:cNvSpPr/>
            <p:nvPr/>
          </p:nvSpPr>
          <p:spPr>
            <a:xfrm>
              <a:off x="2847664" y="1976697"/>
              <a:ext cx="2103120" cy="4388690"/>
            </a:xfrm>
            <a:prstGeom prst="rect">
              <a:avLst/>
            </a:prstGeom>
            <a:noFill/>
            <a:ln w="12700" cap="flat" cmpd="sng" algn="ctr">
              <a:solidFill>
                <a:srgbClr val="007CBC"/>
              </a:solidFill>
              <a:prstDash val="dash"/>
              <a:miter lim="800000"/>
            </a:ln>
            <a:effectLst/>
          </p:spPr>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200" b="0" i="0" u="none" strike="noStrike" kern="0" cap="none" spc="0" normalizeH="0" noProof="0">
                  <a:ln>
                    <a:noFill/>
                  </a:ln>
                  <a:solidFill>
                    <a:srgbClr val="007CBC"/>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Zona de disponibilidade A</a:t>
              </a:r>
            </a:p>
          </p:txBody>
        </p:sp>
        <p:pic>
          <p:nvPicPr>
            <p:cNvPr id="12" name="Graphic 11">
              <a:extLst>
                <a:ext uri="{FF2B5EF4-FFF2-40B4-BE49-F238E27FC236}">
                  <a16:creationId xmlns:a16="http://schemas.microsoft.com/office/drawing/2014/main" id="{6A187967-2FFB-4FB6-A162-AD4986C3C75C}"/>
                </a:ext>
                <a:ext uri="{C183D7F6-B498-43B3-948B-1728B52AA6E4}">
                  <adec:decorative xmlns:adec="http://schemas.microsoft.com/office/drawing/2017/decorative" xmlns="" val="1"/>
                </a:ext>
              </a:extLst>
            </p:cNvPr>
            <p:cNvPicPr>
              <a:picLocks noChangeAspect="1"/>
            </p:cNvPicPr>
            <p:nvPr/>
          </p:nvPicPr>
          <p:blipFill>
            <a:blip r:embed="rId10">
              <a:extLst>
                <a:ext uri="{96DAC541-7B7A-43D3-8B79-37D633B846F1}">
                  <asvg:svgBlip xmlns:asvg="http://schemas.microsoft.com/office/drawing/2016/SVG/main" xmlns="" r:embed="rId11"/>
                </a:ext>
              </a:extLst>
            </a:blip>
            <a:stretch>
              <a:fillRect/>
            </a:stretch>
          </p:blipFill>
          <p:spPr>
            <a:xfrm>
              <a:off x="5271525" y="3275101"/>
              <a:ext cx="711200" cy="711200"/>
            </a:xfrm>
            <a:prstGeom prst="rect">
              <a:avLst/>
            </a:prstGeom>
          </p:spPr>
        </p:pic>
        <p:pic>
          <p:nvPicPr>
            <p:cNvPr id="13" name="Graphic 12">
              <a:extLst>
                <a:ext uri="{FF2B5EF4-FFF2-40B4-BE49-F238E27FC236}">
                  <a16:creationId xmlns:a16="http://schemas.microsoft.com/office/drawing/2014/main" id="{EA55C655-424B-4A9C-B58F-8DC7AC30C2EB}"/>
                </a:ext>
                <a:ext uri="{C183D7F6-B498-43B3-948B-1728B52AA6E4}">
                  <adec:decorative xmlns:adec="http://schemas.microsoft.com/office/drawing/2017/decorative" xmlns="" val="1"/>
                </a:ext>
              </a:extLst>
            </p:cNvPr>
            <p:cNvPicPr>
              <a:picLocks noChangeAspect="1"/>
            </p:cNvPicPr>
            <p:nvPr/>
          </p:nvPicPr>
          <p:blipFill>
            <a:blip r:embed="rId12">
              <a:extLst>
                <a:ext uri="{96DAC541-7B7A-43D3-8B79-37D633B846F1}">
                  <asvg:svgBlip xmlns:asvg="http://schemas.microsoft.com/office/drawing/2016/SVG/main" xmlns="" r:embed="rId13"/>
                </a:ext>
              </a:extLst>
            </a:blip>
            <a:stretch>
              <a:fillRect/>
            </a:stretch>
          </p:blipFill>
          <p:spPr>
            <a:xfrm>
              <a:off x="5392175" y="2134213"/>
              <a:ext cx="469900" cy="469900"/>
            </a:xfrm>
            <a:prstGeom prst="rect">
              <a:avLst/>
            </a:prstGeom>
          </p:spPr>
        </p:pic>
        <p:sp>
          <p:nvSpPr>
            <p:cNvPr id="15" name="Rectangle 14">
              <a:extLst>
                <a:ext uri="{FF2B5EF4-FFF2-40B4-BE49-F238E27FC236}">
                  <a16:creationId xmlns:a16="http://schemas.microsoft.com/office/drawing/2014/main" id="{6B1C4503-9F25-4B19-996B-389551EB0CBE}"/>
                </a:ext>
              </a:extLst>
            </p:cNvPr>
            <p:cNvSpPr/>
            <p:nvPr/>
          </p:nvSpPr>
          <p:spPr>
            <a:xfrm>
              <a:off x="2939104" y="2763642"/>
              <a:ext cx="1920240" cy="1554480"/>
            </a:xfrm>
            <a:prstGeom prst="rect">
              <a:avLst/>
            </a:prstGeom>
            <a:solidFill>
              <a:srgbClr val="1D8900">
                <a:alpha val="9804"/>
              </a:srgbClr>
            </a:solidFill>
            <a:ln w="12700" cap="flat" cmpd="sng" algn="ctr">
              <a:noFill/>
              <a:prstDash val="dash"/>
              <a:miter lim="800000"/>
            </a:ln>
            <a:effectLst/>
          </p:spPr>
          <p:txBody>
            <a:bodyPr rot="0" spcFirstLastPara="0" vertOverflow="overflow" horzOverflow="overflow" vert="horz" wrap="square" lIns="41148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200" b="0" i="0" u="none" strike="noStrike" kern="0" cap="none" spc="0" normalizeH="0" noProof="0">
                  <a:ln>
                    <a:noFill/>
                  </a:ln>
                  <a:solidFill>
                    <a:srgbClr val="1D89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Sub-rede pública</a:t>
              </a:r>
            </a:p>
          </p:txBody>
        </p:sp>
        <p:pic>
          <p:nvPicPr>
            <p:cNvPr id="17" name="Graphic 16">
              <a:extLst>
                <a:ext uri="{FF2B5EF4-FFF2-40B4-BE49-F238E27FC236}">
                  <a16:creationId xmlns:a16="http://schemas.microsoft.com/office/drawing/2014/main" id="{D1BA923B-2D01-48C1-840D-9AEEDBFB548E}"/>
                </a:ext>
                <a:ext uri="{C183D7F6-B498-43B3-948B-1728B52AA6E4}">
                  <adec:decorative xmlns:adec="http://schemas.microsoft.com/office/drawing/2017/decorative" xmlns="" val="1"/>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2939104" y="2761283"/>
              <a:ext cx="457200" cy="457200"/>
            </a:xfrm>
            <a:prstGeom prst="rect">
              <a:avLst/>
            </a:prstGeom>
          </p:spPr>
        </p:pic>
        <p:sp>
          <p:nvSpPr>
            <p:cNvPr id="26" name="Rectangle 25">
              <a:extLst>
                <a:ext uri="{FF2B5EF4-FFF2-40B4-BE49-F238E27FC236}">
                  <a16:creationId xmlns:a16="http://schemas.microsoft.com/office/drawing/2014/main" id="{C1A04978-61E7-44C5-A619-A3ABB5EE5598}"/>
                </a:ext>
              </a:extLst>
            </p:cNvPr>
            <p:cNvSpPr/>
            <p:nvPr/>
          </p:nvSpPr>
          <p:spPr>
            <a:xfrm>
              <a:off x="2939104" y="4397235"/>
              <a:ext cx="1920240" cy="1554480"/>
            </a:xfrm>
            <a:prstGeom prst="rect">
              <a:avLst/>
            </a:prstGeom>
            <a:solidFill>
              <a:srgbClr val="007CBC">
                <a:alpha val="9804"/>
              </a:srgbClr>
            </a:solidFill>
            <a:ln w="12700" cap="flat" cmpd="sng" algn="ctr">
              <a:noFill/>
              <a:prstDash val="dash"/>
              <a:miter lim="800000"/>
            </a:ln>
            <a:effectLst/>
          </p:spPr>
          <p:txBody>
            <a:bodyPr rot="0" spcFirstLastPara="0" vertOverflow="overflow" horzOverflow="overflow" vert="horz" wrap="square" lIns="41148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200" b="0" i="0" u="none" strike="noStrike" kern="0" cap="none" spc="0" normalizeH="0" noProof="0">
                  <a:ln>
                    <a:noFill/>
                  </a:ln>
                  <a:solidFill>
                    <a:srgbClr val="007CBC"/>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Sub-rede privada</a:t>
              </a:r>
            </a:p>
          </p:txBody>
        </p:sp>
        <p:pic>
          <p:nvPicPr>
            <p:cNvPr id="27" name="Graphic 26">
              <a:extLst>
                <a:ext uri="{FF2B5EF4-FFF2-40B4-BE49-F238E27FC236}">
                  <a16:creationId xmlns:a16="http://schemas.microsoft.com/office/drawing/2014/main" id="{9D723758-C7A5-4D5A-8DAD-FFD588A60AD9}"/>
                </a:ext>
                <a:ext uri="{C183D7F6-B498-43B3-948B-1728B52AA6E4}">
                  <adec:decorative xmlns:adec="http://schemas.microsoft.com/office/drawing/2017/decorative" xmlns="" val="1"/>
                </a:ext>
              </a:extLst>
            </p:cNvPr>
            <p:cNvPicPr>
              <a:picLocks noChangeAspect="1"/>
            </p:cNvPicPr>
            <p:nvPr/>
          </p:nvPicPr>
          <p:blipFill>
            <a:blip r:embed="rId14">
              <a:extLst>
                <a:ext uri="{96DAC541-7B7A-43D3-8B79-37D633B846F1}">
                  <asvg:svgBlip xmlns:asvg="http://schemas.microsoft.com/office/drawing/2016/SVG/main" xmlns="" r:embed="rId15"/>
                </a:ext>
              </a:extLst>
            </a:blip>
            <a:stretch>
              <a:fillRect/>
            </a:stretch>
          </p:blipFill>
          <p:spPr>
            <a:xfrm>
              <a:off x="2939104" y="4394876"/>
              <a:ext cx="457200" cy="457200"/>
            </a:xfrm>
            <a:prstGeom prst="rect">
              <a:avLst/>
            </a:prstGeom>
          </p:spPr>
        </p:pic>
        <p:sp>
          <p:nvSpPr>
            <p:cNvPr id="30" name="Rectangle 29">
              <a:extLst>
                <a:ext uri="{FF2B5EF4-FFF2-40B4-BE49-F238E27FC236}">
                  <a16:creationId xmlns:a16="http://schemas.microsoft.com/office/drawing/2014/main" id="{C678D669-20F4-4220-B68C-7E5290434F4C}"/>
                </a:ext>
              </a:extLst>
            </p:cNvPr>
            <p:cNvSpPr/>
            <p:nvPr/>
          </p:nvSpPr>
          <p:spPr>
            <a:xfrm>
              <a:off x="6394906" y="4397235"/>
              <a:ext cx="1920240" cy="1554480"/>
            </a:xfrm>
            <a:prstGeom prst="rect">
              <a:avLst/>
            </a:prstGeom>
            <a:solidFill>
              <a:srgbClr val="007CBC">
                <a:alpha val="9804"/>
              </a:srgbClr>
            </a:solidFill>
            <a:ln w="12700" cap="flat" cmpd="sng" algn="ctr">
              <a:noFill/>
              <a:prstDash val="dash"/>
              <a:miter lim="800000"/>
            </a:ln>
            <a:effectLst/>
          </p:spPr>
          <p:txBody>
            <a:bodyPr rot="0" spcFirstLastPara="0" vertOverflow="overflow" horzOverflow="overflow" vert="horz" wrap="square" lIns="41148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200" b="0" i="0" u="none" strike="noStrike" kern="0" cap="none" spc="0" normalizeH="0" noProof="0">
                  <a:ln>
                    <a:noFill/>
                  </a:ln>
                  <a:solidFill>
                    <a:srgbClr val="007CBC"/>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Sub-rede privada</a:t>
              </a:r>
            </a:p>
          </p:txBody>
        </p:sp>
        <p:pic>
          <p:nvPicPr>
            <p:cNvPr id="31" name="Graphic 30">
              <a:extLst>
                <a:ext uri="{FF2B5EF4-FFF2-40B4-BE49-F238E27FC236}">
                  <a16:creationId xmlns:a16="http://schemas.microsoft.com/office/drawing/2014/main" id="{6896F7EA-9F94-4E5C-B2F2-DCC2B8920F38}"/>
                </a:ext>
                <a:ext uri="{C183D7F6-B498-43B3-948B-1728B52AA6E4}">
                  <adec:decorative xmlns:adec="http://schemas.microsoft.com/office/drawing/2017/decorative" xmlns="" val="1"/>
                </a:ext>
              </a:extLst>
            </p:cNvPr>
            <p:cNvPicPr>
              <a:picLocks noChangeAspect="1"/>
            </p:cNvPicPr>
            <p:nvPr/>
          </p:nvPicPr>
          <p:blipFill>
            <a:blip r:embed="rId14">
              <a:extLst>
                <a:ext uri="{96DAC541-7B7A-43D3-8B79-37D633B846F1}">
                  <asvg:svgBlip xmlns:asvg="http://schemas.microsoft.com/office/drawing/2016/SVG/main" xmlns="" r:embed="rId15"/>
                </a:ext>
              </a:extLst>
            </a:blip>
            <a:stretch>
              <a:fillRect/>
            </a:stretch>
          </p:blipFill>
          <p:spPr>
            <a:xfrm>
              <a:off x="6394906" y="4394876"/>
              <a:ext cx="457200" cy="457200"/>
            </a:xfrm>
            <a:prstGeom prst="rect">
              <a:avLst/>
            </a:prstGeom>
          </p:spPr>
        </p:pic>
        <p:pic>
          <p:nvPicPr>
            <p:cNvPr id="82" name="Graphic 81">
              <a:extLst>
                <a:ext uri="{FF2B5EF4-FFF2-40B4-BE49-F238E27FC236}">
                  <a16:creationId xmlns:a16="http://schemas.microsoft.com/office/drawing/2014/main" id="{9D21592C-374C-4BA9-A9EE-8728A990D082}"/>
                </a:ext>
                <a:ext uri="{C183D7F6-B498-43B3-948B-1728B52AA6E4}">
                  <adec:decorative xmlns:adec="http://schemas.microsoft.com/office/drawing/2017/decorative" xmlns="" val="1"/>
                </a:ext>
              </a:extLst>
            </p:cNvPr>
            <p:cNvPicPr>
              <a:picLocks noChangeAspect="1"/>
            </p:cNvPicPr>
            <p:nvPr/>
          </p:nvPicPr>
          <p:blipFill>
            <a:blip r:embed="rId16">
              <a:extLst>
                <a:ext uri="{96DAC541-7B7A-43D3-8B79-37D633B846F1}">
                  <asvg:svgBlip xmlns:asvg="http://schemas.microsoft.com/office/drawing/2016/SVG/main" xmlns="" r:embed="rId17"/>
                </a:ext>
              </a:extLst>
            </a:blip>
            <a:stretch>
              <a:fillRect/>
            </a:stretch>
          </p:blipFill>
          <p:spPr>
            <a:xfrm>
              <a:off x="4028360" y="3307185"/>
              <a:ext cx="640080" cy="640080"/>
            </a:xfrm>
            <a:prstGeom prst="rect">
              <a:avLst/>
            </a:prstGeom>
          </p:spPr>
        </p:pic>
        <p:pic>
          <p:nvPicPr>
            <p:cNvPr id="83" name="Graphic 82">
              <a:extLst>
                <a:ext uri="{FF2B5EF4-FFF2-40B4-BE49-F238E27FC236}">
                  <a16:creationId xmlns:a16="http://schemas.microsoft.com/office/drawing/2014/main" id="{EDEF84E3-0434-49AF-B4F1-3BFC620E5933}"/>
                </a:ext>
                <a:ext uri="{C183D7F6-B498-43B3-948B-1728B52AA6E4}">
                  <adec:decorative xmlns:adec="http://schemas.microsoft.com/office/drawing/2017/decorative" xmlns="" val="1"/>
                </a:ext>
              </a:extLst>
            </p:cNvPr>
            <p:cNvPicPr>
              <a:picLocks noChangeAspect="1"/>
            </p:cNvPicPr>
            <p:nvPr/>
          </p:nvPicPr>
          <p:blipFill>
            <a:blip r:embed="rId16">
              <a:extLst>
                <a:ext uri="{96DAC541-7B7A-43D3-8B79-37D633B846F1}">
                  <asvg:svgBlip xmlns:asvg="http://schemas.microsoft.com/office/drawing/2016/SVG/main" xmlns="" r:embed="rId17"/>
                </a:ext>
              </a:extLst>
            </a:blip>
            <a:stretch>
              <a:fillRect/>
            </a:stretch>
          </p:blipFill>
          <p:spPr>
            <a:xfrm>
              <a:off x="4028360" y="4952288"/>
              <a:ext cx="640080" cy="640080"/>
            </a:xfrm>
            <a:prstGeom prst="rect">
              <a:avLst/>
            </a:prstGeom>
          </p:spPr>
        </p:pic>
        <p:pic>
          <p:nvPicPr>
            <p:cNvPr id="84" name="Graphic 83">
              <a:extLst>
                <a:ext uri="{FF2B5EF4-FFF2-40B4-BE49-F238E27FC236}">
                  <a16:creationId xmlns:a16="http://schemas.microsoft.com/office/drawing/2014/main" id="{8D1BA14D-B6DD-40BA-8B88-AB3B5D8716A4}"/>
                </a:ext>
                <a:ext uri="{C183D7F6-B498-43B3-948B-1728B52AA6E4}">
                  <adec:decorative xmlns:adec="http://schemas.microsoft.com/office/drawing/2017/decorative" xmlns="" val="1"/>
                </a:ext>
              </a:extLst>
            </p:cNvPr>
            <p:cNvPicPr>
              <a:picLocks noChangeAspect="1"/>
            </p:cNvPicPr>
            <p:nvPr/>
          </p:nvPicPr>
          <p:blipFill>
            <a:blip r:embed="rId16">
              <a:extLst>
                <a:ext uri="{96DAC541-7B7A-43D3-8B79-37D633B846F1}">
                  <asvg:svgBlip xmlns:asvg="http://schemas.microsoft.com/office/drawing/2016/SVG/main" xmlns="" r:embed="rId17"/>
                </a:ext>
              </a:extLst>
            </a:blip>
            <a:stretch>
              <a:fillRect/>
            </a:stretch>
          </p:blipFill>
          <p:spPr>
            <a:xfrm>
              <a:off x="6537684" y="3307185"/>
              <a:ext cx="640080" cy="640080"/>
            </a:xfrm>
            <a:prstGeom prst="rect">
              <a:avLst/>
            </a:prstGeom>
          </p:spPr>
        </p:pic>
        <p:pic>
          <p:nvPicPr>
            <p:cNvPr id="85" name="Graphic 84">
              <a:extLst>
                <a:ext uri="{FF2B5EF4-FFF2-40B4-BE49-F238E27FC236}">
                  <a16:creationId xmlns:a16="http://schemas.microsoft.com/office/drawing/2014/main" id="{18E1A00D-9018-444F-A6F3-D69091EBBD55}"/>
                </a:ext>
                <a:ext uri="{C183D7F6-B498-43B3-948B-1728B52AA6E4}">
                  <adec:decorative xmlns:adec="http://schemas.microsoft.com/office/drawing/2017/decorative" xmlns="" val="1"/>
                </a:ext>
              </a:extLst>
            </p:cNvPr>
            <p:cNvPicPr>
              <a:picLocks noChangeAspect="1"/>
            </p:cNvPicPr>
            <p:nvPr/>
          </p:nvPicPr>
          <p:blipFill>
            <a:blip r:embed="rId16">
              <a:extLst>
                <a:ext uri="{96DAC541-7B7A-43D3-8B79-37D633B846F1}">
                  <asvg:svgBlip xmlns:asvg="http://schemas.microsoft.com/office/drawing/2016/SVG/main" xmlns="" r:embed="rId17"/>
                </a:ext>
              </a:extLst>
            </a:blip>
            <a:stretch>
              <a:fillRect/>
            </a:stretch>
          </p:blipFill>
          <p:spPr>
            <a:xfrm>
              <a:off x="6537684" y="4952288"/>
              <a:ext cx="640080" cy="640080"/>
            </a:xfrm>
            <a:prstGeom prst="rect">
              <a:avLst/>
            </a:prstGeom>
          </p:spPr>
        </p:pic>
        <p:pic>
          <p:nvPicPr>
            <p:cNvPr id="88" name="Graphic 87">
              <a:extLst>
                <a:ext uri="{FF2B5EF4-FFF2-40B4-BE49-F238E27FC236}">
                  <a16:creationId xmlns:a16="http://schemas.microsoft.com/office/drawing/2014/main" id="{52AB7590-0EE7-49E1-9C88-AFFF519C8B4B}"/>
                </a:ext>
                <a:ext uri="{C183D7F6-B498-43B3-948B-1728B52AA6E4}">
                  <adec:decorative xmlns:adec="http://schemas.microsoft.com/office/drawing/2017/decorative" xmlns="" val="1"/>
                </a:ext>
              </a:extLst>
            </p:cNvPr>
            <p:cNvPicPr>
              <a:picLocks noChangeAspect="1"/>
            </p:cNvPicPr>
            <p:nvPr/>
          </p:nvPicPr>
          <p:blipFill>
            <a:blip r:embed="rId18">
              <a:extLst>
                <a:ext uri="{96DAC541-7B7A-43D3-8B79-37D633B846F1}">
                  <asvg:svgBlip xmlns:asvg="http://schemas.microsoft.com/office/drawing/2016/SVG/main" xmlns="" r:embed="rId19"/>
                </a:ext>
              </a:extLst>
            </a:blip>
            <a:stretch>
              <a:fillRect/>
            </a:stretch>
          </p:blipFill>
          <p:spPr>
            <a:xfrm>
              <a:off x="3302861" y="3307185"/>
              <a:ext cx="469900" cy="469900"/>
            </a:xfrm>
            <a:prstGeom prst="rect">
              <a:avLst/>
            </a:prstGeom>
          </p:spPr>
        </p:pic>
        <p:pic>
          <p:nvPicPr>
            <p:cNvPr id="89" name="Graphic 88">
              <a:extLst>
                <a:ext uri="{FF2B5EF4-FFF2-40B4-BE49-F238E27FC236}">
                  <a16:creationId xmlns:a16="http://schemas.microsoft.com/office/drawing/2014/main" id="{FA7AFC5A-C1A1-4B30-B1C4-E6CBFB9DBA31}"/>
                </a:ext>
                <a:ext uri="{C183D7F6-B498-43B3-948B-1728B52AA6E4}">
                  <adec:decorative xmlns:adec="http://schemas.microsoft.com/office/drawing/2017/decorative" xmlns="" val="1"/>
                </a:ext>
              </a:extLst>
            </p:cNvPr>
            <p:cNvPicPr>
              <a:picLocks noChangeAspect="1"/>
            </p:cNvPicPr>
            <p:nvPr/>
          </p:nvPicPr>
          <p:blipFill>
            <a:blip r:embed="rId18">
              <a:extLst>
                <a:ext uri="{96DAC541-7B7A-43D3-8B79-37D633B846F1}">
                  <asvg:svgBlip xmlns:asvg="http://schemas.microsoft.com/office/drawing/2016/SVG/main" xmlns="" r:embed="rId19"/>
                </a:ext>
              </a:extLst>
            </a:blip>
            <a:stretch>
              <a:fillRect/>
            </a:stretch>
          </p:blipFill>
          <p:spPr>
            <a:xfrm>
              <a:off x="7481360" y="3307185"/>
              <a:ext cx="469900" cy="469900"/>
            </a:xfrm>
            <a:prstGeom prst="rect">
              <a:avLst/>
            </a:prstGeom>
          </p:spPr>
        </p:pic>
        <p:pic>
          <p:nvPicPr>
            <p:cNvPr id="94" name="Graphic 93">
              <a:extLst>
                <a:ext uri="{FF2B5EF4-FFF2-40B4-BE49-F238E27FC236}">
                  <a16:creationId xmlns:a16="http://schemas.microsoft.com/office/drawing/2014/main" id="{20444485-6161-4877-8101-7BEA07BD46B4}"/>
                </a:ext>
                <a:ext uri="{C183D7F6-B498-43B3-948B-1728B52AA6E4}">
                  <adec:decorative xmlns:adec="http://schemas.microsoft.com/office/drawing/2017/decorative" xmlns="" val="1"/>
                </a:ext>
              </a:extLst>
            </p:cNvPr>
            <p:cNvPicPr>
              <a:picLocks noChangeAspect="1"/>
            </p:cNvPicPr>
            <p:nvPr/>
          </p:nvPicPr>
          <p:blipFill>
            <a:blip r:embed="rId10">
              <a:extLst>
                <a:ext uri="{96DAC541-7B7A-43D3-8B79-37D633B846F1}">
                  <asvg:svgBlip xmlns:asvg="http://schemas.microsoft.com/office/drawing/2016/SVG/main" xmlns="" r:embed="rId11"/>
                </a:ext>
              </a:extLst>
            </a:blip>
            <a:stretch>
              <a:fillRect/>
            </a:stretch>
          </p:blipFill>
          <p:spPr>
            <a:xfrm>
              <a:off x="5271054" y="4916786"/>
              <a:ext cx="711200" cy="711200"/>
            </a:xfrm>
            <a:prstGeom prst="rect">
              <a:avLst/>
            </a:prstGeom>
          </p:spPr>
        </p:pic>
        <p:sp>
          <p:nvSpPr>
            <p:cNvPr id="96" name="TextBox 95">
              <a:extLst>
                <a:ext uri="{FF2B5EF4-FFF2-40B4-BE49-F238E27FC236}">
                  <a16:creationId xmlns:a16="http://schemas.microsoft.com/office/drawing/2014/main" id="{DB5ED402-3B75-4262-AC34-321668ED701E}"/>
                </a:ext>
              </a:extLst>
            </p:cNvPr>
            <p:cNvSpPr txBox="1"/>
            <p:nvPr/>
          </p:nvSpPr>
          <p:spPr>
            <a:xfrm>
              <a:off x="4891315" y="5620976"/>
              <a:ext cx="1464880" cy="461665"/>
            </a:xfrm>
            <a:prstGeom prst="rect">
              <a:avLst/>
            </a:prstGeom>
            <a:noFill/>
          </p:spPr>
          <p:txBody>
            <a:bodyPr wrap="square" rtlCol="0">
              <a:spAutoFit/>
            </a:bodyPr>
            <a:lstStyle/>
            <a:p>
              <a:pPr algn="ctr" rtl="0"/>
              <a:r>
                <a:rPr lang="pt-BR" sz="1200">
                  <a:latin typeface="Amazon Ember Light" panose="020B0403020204020204" pitchFamily="34" charset="0"/>
                  <a:ea typeface="Amazon Ember Light" panose="020B0403020204020204" pitchFamily="34" charset="0"/>
                  <a:cs typeface="Amazon Ember Light" panose="020B0403020204020204" pitchFamily="34" charset="0"/>
                </a:rPr>
                <a:t>Elastic Load Balancing</a:t>
              </a: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05" name="TextBox 104">
              <a:extLst>
                <a:ext uri="{FF2B5EF4-FFF2-40B4-BE49-F238E27FC236}">
                  <a16:creationId xmlns:a16="http://schemas.microsoft.com/office/drawing/2014/main" id="{02301828-40B6-4C6A-AF20-6DDB60E72912}"/>
                </a:ext>
              </a:extLst>
            </p:cNvPr>
            <p:cNvSpPr txBox="1"/>
            <p:nvPr/>
          </p:nvSpPr>
          <p:spPr>
            <a:xfrm>
              <a:off x="7016296" y="1356498"/>
              <a:ext cx="723275" cy="276999"/>
            </a:xfrm>
            <a:prstGeom prst="rect">
              <a:avLst/>
            </a:prstGeom>
            <a:noFill/>
          </p:spPr>
          <p:txBody>
            <a:bodyPr wrap="none" rtlCol="0">
              <a:spAutoFit/>
            </a:bodyPr>
            <a:lstStyle/>
            <a:p>
              <a:pPr rtl="0"/>
              <a:r>
                <a:rPr lang="pt-BR" sz="1200">
                  <a:latin typeface="Amazon Ember Light" panose="020B0403020204020204" pitchFamily="34" charset="0"/>
                  <a:ea typeface="Amazon Ember Light" panose="020B0403020204020204" pitchFamily="34" charset="0"/>
                  <a:cs typeface="Amazon Ember Light" panose="020B0403020204020204" pitchFamily="34" charset="0"/>
                </a:rPr>
                <a:t>Internet</a:t>
              </a:r>
            </a:p>
          </p:txBody>
        </p:sp>
        <p:cxnSp>
          <p:nvCxnSpPr>
            <p:cNvPr id="21" name="Connector: Elbow 20">
              <a:extLst>
                <a:ext uri="{FF2B5EF4-FFF2-40B4-BE49-F238E27FC236}">
                  <a16:creationId xmlns:a16="http://schemas.microsoft.com/office/drawing/2014/main" id="{1518BD98-93C5-4DEC-8AE6-2D163B4D6607}"/>
                </a:ext>
              </a:extLst>
            </p:cNvPr>
            <p:cNvCxnSpPr>
              <a:stCxn id="83" idx="1"/>
              <a:endCxn id="88" idx="2"/>
            </p:cNvCxnSpPr>
            <p:nvPr/>
          </p:nvCxnSpPr>
          <p:spPr>
            <a:xfrm rot="10800000">
              <a:off x="3537812" y="3777086"/>
              <a:ext cx="490549" cy="1495243"/>
            </a:xfrm>
            <a:prstGeom prst="bentConnector2">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3" name="Connector: Elbow 32">
              <a:extLst>
                <a:ext uri="{FF2B5EF4-FFF2-40B4-BE49-F238E27FC236}">
                  <a16:creationId xmlns:a16="http://schemas.microsoft.com/office/drawing/2014/main" id="{9FD97AC8-0E92-4B77-8737-4915392F6DAC}"/>
                </a:ext>
              </a:extLst>
            </p:cNvPr>
            <p:cNvCxnSpPr>
              <a:cxnSpLocks/>
              <a:stCxn id="88" idx="0"/>
              <a:endCxn id="13" idx="2"/>
            </p:cNvCxnSpPr>
            <p:nvPr/>
          </p:nvCxnSpPr>
          <p:spPr>
            <a:xfrm rot="5400000" flipH="1" flipV="1">
              <a:off x="4230932" y="1910992"/>
              <a:ext cx="703072" cy="2089314"/>
            </a:xfrm>
            <a:prstGeom prst="bentConnector3">
              <a:avLst>
                <a:gd name="adj1" fmla="val 2490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grpSp>
      <p:sp>
        <p:nvSpPr>
          <p:cNvPr id="38" name="TextBox 37">
            <a:extLst>
              <a:ext uri="{FF2B5EF4-FFF2-40B4-BE49-F238E27FC236}">
                <a16:creationId xmlns:a16="http://schemas.microsoft.com/office/drawing/2014/main" id="{6B014316-D850-43A9-BB03-B7E681C70EEB}"/>
              </a:ext>
            </a:extLst>
          </p:cNvPr>
          <p:cNvSpPr txBox="1"/>
          <p:nvPr/>
        </p:nvSpPr>
        <p:spPr>
          <a:xfrm>
            <a:off x="7222202" y="3753274"/>
            <a:ext cx="977418" cy="461665"/>
          </a:xfrm>
          <a:prstGeom prst="rect">
            <a:avLst/>
          </a:prstGeom>
          <a:noFill/>
        </p:spPr>
        <p:txBody>
          <a:bodyPr wrap="square" rtlCol="0">
            <a:spAutoFit/>
          </a:bodyPr>
          <a:lstStyle/>
          <a:p>
            <a:pPr algn="ctr" rtl="0"/>
            <a:r>
              <a:rPr lang="pt-BR" sz="1200" dirty="0">
                <a:latin typeface="Amazon Ember Light" panose="020B0403020204020204" pitchFamily="34" charset="0"/>
                <a:ea typeface="Amazon Ember Light" panose="020B0403020204020204" pitchFamily="34" charset="0"/>
                <a:cs typeface="Amazon Ember Light" panose="020B0403020204020204" pitchFamily="34" charset="0"/>
              </a:rPr>
              <a:t>Gateway NAT</a:t>
            </a: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40" name="TextBox 39">
            <a:extLst>
              <a:ext uri="{FF2B5EF4-FFF2-40B4-BE49-F238E27FC236}">
                <a16:creationId xmlns:a16="http://schemas.microsoft.com/office/drawing/2014/main" id="{6B014316-D850-43A9-BB03-B7E681C70EEB}"/>
              </a:ext>
            </a:extLst>
          </p:cNvPr>
          <p:cNvSpPr txBox="1"/>
          <p:nvPr/>
        </p:nvSpPr>
        <p:spPr>
          <a:xfrm>
            <a:off x="3054624" y="3777085"/>
            <a:ext cx="977418" cy="461665"/>
          </a:xfrm>
          <a:prstGeom prst="rect">
            <a:avLst/>
          </a:prstGeom>
          <a:noFill/>
        </p:spPr>
        <p:txBody>
          <a:bodyPr wrap="square" rtlCol="0">
            <a:spAutoFit/>
          </a:bodyPr>
          <a:lstStyle/>
          <a:p>
            <a:pPr algn="ctr" rtl="0"/>
            <a:r>
              <a:rPr lang="pt-BR" sz="1200" dirty="0">
                <a:latin typeface="Amazon Ember Light" panose="020B0403020204020204" pitchFamily="34" charset="0"/>
                <a:ea typeface="Amazon Ember Light" panose="020B0403020204020204" pitchFamily="34" charset="0"/>
                <a:cs typeface="Amazon Ember Light" panose="020B0403020204020204" pitchFamily="34" charset="0"/>
              </a:rPr>
              <a:t>Gateway NAT</a:t>
            </a: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41" name="TextBox 40">
            <a:extLst>
              <a:ext uri="{FF2B5EF4-FFF2-40B4-BE49-F238E27FC236}">
                <a16:creationId xmlns:a16="http://schemas.microsoft.com/office/drawing/2014/main" id="{CD27FEDB-2E3F-43C0-90E7-776AFD69A119}"/>
              </a:ext>
            </a:extLst>
          </p:cNvPr>
          <p:cNvSpPr txBox="1"/>
          <p:nvPr/>
        </p:nvSpPr>
        <p:spPr>
          <a:xfrm>
            <a:off x="4944444" y="2537751"/>
            <a:ext cx="1353622" cy="461665"/>
          </a:xfrm>
          <a:prstGeom prst="rect">
            <a:avLst/>
          </a:prstGeom>
          <a:noFill/>
        </p:spPr>
        <p:txBody>
          <a:bodyPr wrap="square" rtlCol="0">
            <a:spAutoFit/>
          </a:bodyPr>
          <a:lstStyle/>
          <a:p>
            <a:pPr algn="ctr" rtl="0"/>
            <a:r>
              <a:rPr lang="pt-BR" sz="1200" dirty="0">
                <a:latin typeface="Amazon Ember Light" panose="020B0403020204020204" pitchFamily="34" charset="0"/>
                <a:ea typeface="Amazon Ember Light" panose="020B0403020204020204" pitchFamily="34" charset="0"/>
                <a:cs typeface="Amazon Ember Light" panose="020B0403020204020204" pitchFamily="34" charset="0"/>
              </a:rPr>
              <a:t>Gateway </a:t>
            </a:r>
            <a:r>
              <a:rPr lang="pt-BR" sz="1200" dirty="0" smtClean="0">
                <a:latin typeface="Amazon Ember Light" panose="020B0403020204020204" pitchFamily="34" charset="0"/>
                <a:ea typeface="Amazon Ember Light" panose="020B0403020204020204" pitchFamily="34" charset="0"/>
                <a:cs typeface="Amazon Ember Light" panose="020B0403020204020204" pitchFamily="34" charset="0"/>
              </a:rPr>
              <a:t/>
            </a:r>
            <a:br>
              <a:rPr lang="pt-BR" sz="1200" dirty="0" smtClean="0">
                <a:latin typeface="Amazon Ember Light" panose="020B0403020204020204" pitchFamily="34" charset="0"/>
                <a:ea typeface="Amazon Ember Light" panose="020B0403020204020204" pitchFamily="34" charset="0"/>
                <a:cs typeface="Amazon Ember Light" panose="020B0403020204020204" pitchFamily="34" charset="0"/>
              </a:rPr>
            </a:br>
            <a:r>
              <a:rPr lang="pt-BR" sz="1200" dirty="0" smtClean="0">
                <a:latin typeface="Amazon Ember Light" panose="020B0403020204020204" pitchFamily="34" charset="0"/>
                <a:ea typeface="Amazon Ember Light" panose="020B0403020204020204" pitchFamily="34" charset="0"/>
                <a:cs typeface="Amazon Ember Light" panose="020B0403020204020204" pitchFamily="34" charset="0"/>
              </a:rPr>
              <a:t>da </a:t>
            </a:r>
            <a:r>
              <a:rPr lang="pt-BR" sz="1200" dirty="0">
                <a:latin typeface="Amazon Ember Light" panose="020B0403020204020204" pitchFamily="34" charset="0"/>
                <a:ea typeface="Amazon Ember Light" panose="020B0403020204020204" pitchFamily="34" charset="0"/>
                <a:cs typeface="Amazon Ember Light" panose="020B0403020204020204" pitchFamily="34" charset="0"/>
              </a:rPr>
              <a:t>Internet</a:t>
            </a: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42" name="TextBox 41">
            <a:extLst>
              <a:ext uri="{FF2B5EF4-FFF2-40B4-BE49-F238E27FC236}">
                <a16:creationId xmlns:a16="http://schemas.microsoft.com/office/drawing/2014/main" id="{0CE12E60-E21C-47E1-AC85-ED0AA959F17C}"/>
              </a:ext>
            </a:extLst>
          </p:cNvPr>
          <p:cNvSpPr txBox="1"/>
          <p:nvPr/>
        </p:nvSpPr>
        <p:spPr>
          <a:xfrm>
            <a:off x="4954684" y="3980241"/>
            <a:ext cx="1343382" cy="461665"/>
          </a:xfrm>
          <a:prstGeom prst="rect">
            <a:avLst/>
          </a:prstGeom>
          <a:noFill/>
        </p:spPr>
        <p:txBody>
          <a:bodyPr wrap="square" rtlCol="0">
            <a:spAutoFit/>
          </a:bodyPr>
          <a:lstStyle/>
          <a:p>
            <a:pPr algn="ctr" rtl="0"/>
            <a:r>
              <a:rPr lang="pt-BR" sz="1200">
                <a:latin typeface="Amazon Ember Light" panose="020B0403020204020204" pitchFamily="34" charset="0"/>
                <a:ea typeface="Amazon Ember Light" panose="020B0403020204020204" pitchFamily="34" charset="0"/>
                <a:cs typeface="Amazon Ember Light" panose="020B0403020204020204" pitchFamily="34" charset="0"/>
              </a:rPr>
              <a:t>Elastic Load Balancing</a:t>
            </a: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Tree>
    <p:custDataLst>
      <p:tags r:id="rId1"/>
    </p:custDataLst>
    <p:extLst>
      <p:ext uri="{BB962C8B-B14F-4D97-AF65-F5344CB8AC3E}">
        <p14:creationId xmlns:p14="http://schemas.microsoft.com/office/powerpoint/2010/main" val="143159925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07AAC1-0E69-4413-AFCF-A362C93723DA}"/>
              </a:ext>
            </a:extLst>
          </p:cNvPr>
          <p:cNvSpPr>
            <a:spLocks noGrp="1"/>
          </p:cNvSpPr>
          <p:nvPr>
            <p:ph type="title"/>
          </p:nvPr>
        </p:nvSpPr>
        <p:spPr>
          <a:xfrm>
            <a:off x="419100" y="1923581"/>
            <a:ext cx="4268647" cy="2063588"/>
          </a:xfrm>
        </p:spPr>
        <p:txBody>
          <a:bodyPr rtlCol="0">
            <a:normAutofit fontScale="90000"/>
          </a:bodyPr>
          <a:lstStyle/>
          <a:p>
            <a:pPr rtl="0"/>
            <a:r>
              <a:rPr lang="pt-BR" dirty="0"/>
              <a:t>Demonstração: </a:t>
            </a:r>
            <a:r>
              <a:rPr lang="pt-BR" dirty="0" smtClean="0"/>
              <a:t/>
            </a:r>
            <a:br>
              <a:rPr lang="pt-BR" dirty="0" smtClean="0"/>
            </a:br>
            <a:r>
              <a:rPr lang="pt-BR" dirty="0" smtClean="0"/>
              <a:t>Criar </a:t>
            </a:r>
            <a:r>
              <a:rPr lang="pt-BR" dirty="0"/>
              <a:t>uma aplicação Web altamente disponível</a:t>
            </a:r>
          </a:p>
        </p:txBody>
      </p:sp>
      <p:pic>
        <p:nvPicPr>
          <p:cNvPr id="6" name="Picture 5">
            <a:extLst>
              <a:ext uri="{FF2B5EF4-FFF2-40B4-BE49-F238E27FC236}">
                <a16:creationId xmlns:a16="http://schemas.microsoft.com/office/drawing/2014/main" id="{9F167E62-CB6C-406C-995D-EB88A1D0D333}"/>
              </a:ext>
              <a:ext uri="{C183D7F6-B498-43B3-948B-1728B52AA6E4}">
                <adec:decorative xmlns:adec="http://schemas.microsoft.com/office/drawing/2017/decorative" xmlns="" val="1"/>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732762" y="1923581"/>
            <a:ext cx="5853289" cy="3292475"/>
          </a:xfrm>
          <a:prstGeom prst="rect">
            <a:avLst/>
          </a:prstGeom>
        </p:spPr>
      </p:pic>
    </p:spTree>
    <p:custDataLst>
      <p:tags r:id="rId1"/>
    </p:custDataLst>
    <p:extLst>
      <p:ext uri="{BB962C8B-B14F-4D97-AF65-F5344CB8AC3E}">
        <p14:creationId xmlns:p14="http://schemas.microsoft.com/office/powerpoint/2010/main" val="113668397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6CF0BA-43DE-AB47-9E3C-292DE583DF9A}"/>
              </a:ext>
            </a:extLst>
          </p:cNvPr>
          <p:cNvSpPr>
            <a:spLocks noGrp="1"/>
          </p:cNvSpPr>
          <p:nvPr>
            <p:ph type="title"/>
          </p:nvPr>
        </p:nvSpPr>
        <p:spPr/>
        <p:txBody>
          <a:bodyPr rtlCol="0"/>
          <a:lstStyle/>
          <a:p>
            <a:pPr rtl="0"/>
            <a:r>
              <a:rPr lang="pt-BR" sz="3200"/>
              <a:t>Arquitetura de demonstração</a:t>
            </a:r>
          </a:p>
        </p:txBody>
      </p:sp>
      <p:grpSp>
        <p:nvGrpSpPr>
          <p:cNvPr id="14" name="Group 13" descr="architecture diagram of a vpc where an application load balancer distributes traffic to instances distributed across two availability zones.">
            <a:extLst>
              <a:ext uri="{FF2B5EF4-FFF2-40B4-BE49-F238E27FC236}">
                <a16:creationId xmlns:a16="http://schemas.microsoft.com/office/drawing/2014/main" id="{3F30D894-2A18-4DC5-8E5A-4EABC8B5D1E9}"/>
              </a:ext>
            </a:extLst>
          </p:cNvPr>
          <p:cNvGrpSpPr/>
          <p:nvPr/>
        </p:nvGrpSpPr>
        <p:grpSpPr>
          <a:xfrm>
            <a:off x="2804160" y="1433504"/>
            <a:ext cx="6583680" cy="4799678"/>
            <a:chOff x="3722914" y="1542362"/>
            <a:chExt cx="6583680" cy="4799678"/>
          </a:xfrm>
        </p:grpSpPr>
        <p:sp>
          <p:nvSpPr>
            <p:cNvPr id="51" name="Rectangle 50">
              <a:extLst>
                <a:ext uri="{FF2B5EF4-FFF2-40B4-BE49-F238E27FC236}">
                  <a16:creationId xmlns:a16="http://schemas.microsoft.com/office/drawing/2014/main" id="{D141E3C1-DF4D-4F1C-AD46-65D564DD8DB2}"/>
                </a:ext>
              </a:extLst>
            </p:cNvPr>
            <p:cNvSpPr/>
            <p:nvPr/>
          </p:nvSpPr>
          <p:spPr>
            <a:xfrm>
              <a:off x="3722914" y="1770040"/>
              <a:ext cx="6583680" cy="4572000"/>
            </a:xfrm>
            <a:prstGeom prst="rect">
              <a:avLst/>
            </a:prstGeom>
            <a:noFill/>
            <a:ln w="12700" cap="flat" cmpd="sng" algn="ctr">
              <a:solidFill>
                <a:srgbClr val="1D8900"/>
              </a:solidFill>
              <a:prstDash val="solid"/>
              <a:miter lim="800000"/>
            </a:ln>
            <a:effectLst/>
          </p:spPr>
          <p:txBody>
            <a:bodyPr rot="0" spcFirstLastPara="0" vertOverflow="overflow" horzOverflow="overflow" vert="horz" wrap="square" lIns="548640" tIns="91440" rIns="91440" bIns="45720" numCol="1" spcCol="0" rtlCol="0" fromWordArt="0" anchor="t" anchorCtr="0" forceAA="0" compatLnSpc="1">
              <a:prstTxWarp prst="textNoShape">
                <a:avLst/>
              </a:prstTxWarp>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pt-BR" sz="1200" b="0" i="0" u="none" strike="noStrike" kern="0" cap="none" spc="0" normalizeH="0" noProof="0">
                  <a:ln w="0"/>
                  <a:solidFill>
                    <a:srgbClr val="1D8900"/>
                  </a:solidFill>
                  <a:effectLst/>
                  <a:uLnTx/>
                  <a:uFillTx/>
                  <a:ea typeface="+mn-ea"/>
                  <a:cs typeface="+mn-cs"/>
                </a:rPr>
                <a:t>VPC padrão</a:t>
              </a:r>
            </a:p>
          </p:txBody>
        </p:sp>
        <p:sp>
          <p:nvSpPr>
            <p:cNvPr id="53" name="Rectangle 52">
              <a:extLst>
                <a:ext uri="{FF2B5EF4-FFF2-40B4-BE49-F238E27FC236}">
                  <a16:creationId xmlns:a16="http://schemas.microsoft.com/office/drawing/2014/main" id="{067392AE-D772-45F9-83C8-57E13FF23F0B}"/>
                </a:ext>
              </a:extLst>
            </p:cNvPr>
            <p:cNvSpPr/>
            <p:nvPr/>
          </p:nvSpPr>
          <p:spPr>
            <a:xfrm>
              <a:off x="4189911" y="4200556"/>
              <a:ext cx="5649686" cy="1280160"/>
            </a:xfrm>
            <a:prstGeom prst="rect">
              <a:avLst/>
            </a:prstGeom>
            <a:noFill/>
            <a:ln w="12700" cap="flat" cmpd="sng" algn="ctr">
              <a:solidFill>
                <a:srgbClr val="D86613"/>
              </a:solidFill>
              <a:prstDash val="dash"/>
              <a:miter lim="800000"/>
            </a:ln>
            <a:effectLst/>
          </p:spPr>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srgbClr val="D86613"/>
                </a:solidFill>
                <a:effectLst/>
                <a:uLnTx/>
                <a:uFillTx/>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srgbClr val="D86613"/>
                </a:solidFill>
                <a:effectLst/>
                <a:uLnTx/>
                <a:uFillTx/>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pt-BR" sz="1200" b="0" i="0" u="none" strike="noStrike" kern="0" cap="none" spc="0" normalizeH="0" noProof="0">
                  <a:ln>
                    <a:noFill/>
                  </a:ln>
                  <a:solidFill>
                    <a:srgbClr val="D86613"/>
                  </a:solidFill>
                  <a:effectLst/>
                  <a:uLnTx/>
                  <a:uFillTx/>
                  <a:ea typeface="+mn-ea"/>
                  <a:cs typeface="+mn-cs"/>
                </a:rPr>
                <a:t>Grupo de Auto Scaling</a:t>
              </a:r>
            </a:p>
          </p:txBody>
        </p:sp>
        <p:pic>
          <p:nvPicPr>
            <p:cNvPr id="54" name="Graphic 53">
              <a:extLst>
                <a:ext uri="{FF2B5EF4-FFF2-40B4-BE49-F238E27FC236}">
                  <a16:creationId xmlns:a16="http://schemas.microsoft.com/office/drawing/2014/main" id="{E85B5236-431D-4798-B296-E32D668CFFF9}"/>
                </a:ext>
                <a:ext uri="{C183D7F6-B498-43B3-948B-1728B52AA6E4}">
                  <adec:decorative xmlns:adec="http://schemas.microsoft.com/office/drawing/2017/decorative" xmlns="" val="1"/>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6849654" y="4200556"/>
              <a:ext cx="330200" cy="330200"/>
            </a:xfrm>
            <a:prstGeom prst="rect">
              <a:avLst/>
            </a:prstGeom>
          </p:spPr>
        </p:pic>
        <p:pic>
          <p:nvPicPr>
            <p:cNvPr id="55" name="Graphic 54">
              <a:extLst>
                <a:ext uri="{FF2B5EF4-FFF2-40B4-BE49-F238E27FC236}">
                  <a16:creationId xmlns:a16="http://schemas.microsoft.com/office/drawing/2014/main" id="{49D7C91A-AC1B-49D8-A70F-C111C5DDCCF8}"/>
                </a:ext>
                <a:ext uri="{C183D7F6-B498-43B3-948B-1728B52AA6E4}">
                  <adec:decorative xmlns:adec="http://schemas.microsoft.com/office/drawing/2017/decorative" xmlns="" val="1"/>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3722914" y="1770040"/>
              <a:ext cx="457200" cy="457200"/>
            </a:xfrm>
            <a:prstGeom prst="rect">
              <a:avLst/>
            </a:prstGeom>
          </p:spPr>
        </p:pic>
        <p:pic>
          <p:nvPicPr>
            <p:cNvPr id="59" name="Graphic 58">
              <a:extLst>
                <a:ext uri="{FF2B5EF4-FFF2-40B4-BE49-F238E27FC236}">
                  <a16:creationId xmlns:a16="http://schemas.microsoft.com/office/drawing/2014/main" id="{4B8FED87-A21E-44A4-8E35-8B3856538A2D}"/>
                </a:ext>
                <a:ext uri="{C183D7F6-B498-43B3-948B-1728B52AA6E4}">
                  <adec:decorative xmlns:adec="http://schemas.microsoft.com/office/drawing/2017/decorative" xmlns="" val="1"/>
                </a:ext>
              </a:extLst>
            </p:cNvPr>
            <p:cNvPicPr>
              <a:picLocks noChangeAspect="1"/>
            </p:cNvPicPr>
            <p:nvPr/>
          </p:nvPicPr>
          <p:blipFill>
            <a:blip r:embed="rId8">
              <a:extLst>
                <a:ext uri="{96DAC541-7B7A-43D3-8B79-37D633B846F1}">
                  <asvg:svgBlip xmlns:asvg="http://schemas.microsoft.com/office/drawing/2016/SVG/main" xmlns="" r:embed="rId9"/>
                </a:ext>
              </a:extLst>
            </a:blip>
            <a:stretch>
              <a:fillRect/>
            </a:stretch>
          </p:blipFill>
          <p:spPr>
            <a:xfrm>
              <a:off x="6779804" y="1542362"/>
              <a:ext cx="469900" cy="469900"/>
            </a:xfrm>
            <a:prstGeom prst="rect">
              <a:avLst/>
            </a:prstGeom>
          </p:spPr>
        </p:pic>
        <p:sp>
          <p:nvSpPr>
            <p:cNvPr id="58" name="Rectangle 57">
              <a:extLst>
                <a:ext uri="{FF2B5EF4-FFF2-40B4-BE49-F238E27FC236}">
                  <a16:creationId xmlns:a16="http://schemas.microsoft.com/office/drawing/2014/main" id="{2AC33115-4599-4908-A70C-56A2B8219C51}"/>
                </a:ext>
              </a:extLst>
            </p:cNvPr>
            <p:cNvSpPr/>
            <p:nvPr/>
          </p:nvSpPr>
          <p:spPr>
            <a:xfrm>
              <a:off x="3911833" y="2599916"/>
              <a:ext cx="2743200" cy="3657600"/>
            </a:xfrm>
            <a:prstGeom prst="rect">
              <a:avLst/>
            </a:prstGeom>
            <a:noFill/>
            <a:ln w="12700" cap="flat" cmpd="sng" algn="ctr">
              <a:solidFill>
                <a:srgbClr val="007CBC"/>
              </a:solidFill>
              <a:prstDash val="dash"/>
              <a:miter lim="800000"/>
            </a:ln>
            <a:effectLst/>
          </p:spPr>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200" b="0" i="0" u="none" strike="noStrike" kern="0" cap="none" spc="0" normalizeH="0" noProof="0">
                  <a:ln>
                    <a:noFill/>
                  </a:ln>
                  <a:solidFill>
                    <a:srgbClr val="007CBC"/>
                  </a:solidFill>
                  <a:effectLst/>
                  <a:uLnTx/>
                  <a:uFillTx/>
                  <a:ea typeface="+mn-ea"/>
                  <a:cs typeface="+mn-cs"/>
                </a:rPr>
                <a:t>Zona de disponibilidade A</a:t>
              </a:r>
            </a:p>
          </p:txBody>
        </p:sp>
        <p:sp>
          <p:nvSpPr>
            <p:cNvPr id="60" name="Rectangle 59">
              <a:extLst>
                <a:ext uri="{FF2B5EF4-FFF2-40B4-BE49-F238E27FC236}">
                  <a16:creationId xmlns:a16="http://schemas.microsoft.com/office/drawing/2014/main" id="{6595772B-78E7-4D0C-8D35-05550797E601}"/>
                </a:ext>
              </a:extLst>
            </p:cNvPr>
            <p:cNvSpPr/>
            <p:nvPr/>
          </p:nvSpPr>
          <p:spPr>
            <a:xfrm>
              <a:off x="7374476" y="2599916"/>
              <a:ext cx="2743200" cy="3657600"/>
            </a:xfrm>
            <a:prstGeom prst="rect">
              <a:avLst/>
            </a:prstGeom>
            <a:noFill/>
            <a:ln w="12700" cap="flat" cmpd="sng" algn="ctr">
              <a:solidFill>
                <a:srgbClr val="007CBC"/>
              </a:solidFill>
              <a:prstDash val="dash"/>
              <a:miter lim="800000"/>
            </a:ln>
            <a:effectLst/>
          </p:spPr>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200" b="0" i="0" u="none" strike="noStrike" kern="0" cap="none" spc="0" normalizeH="0" noProof="0">
                  <a:ln>
                    <a:noFill/>
                  </a:ln>
                  <a:solidFill>
                    <a:srgbClr val="007CBC"/>
                  </a:solidFill>
                  <a:effectLst/>
                  <a:uLnTx/>
                  <a:uFillTx/>
                  <a:ea typeface="+mn-ea"/>
                  <a:cs typeface="+mn-cs"/>
                </a:rPr>
                <a:t>Zona de disponibilidade B</a:t>
              </a:r>
            </a:p>
          </p:txBody>
        </p:sp>
        <p:cxnSp>
          <p:nvCxnSpPr>
            <p:cNvPr id="65" name="Connector: Elbow 64">
              <a:extLst>
                <a:ext uri="{FF2B5EF4-FFF2-40B4-BE49-F238E27FC236}">
                  <a16:creationId xmlns:a16="http://schemas.microsoft.com/office/drawing/2014/main" id="{C39CC27B-8BDA-46AA-9641-6337D18F81A6}"/>
                </a:ext>
              </a:extLst>
            </p:cNvPr>
            <p:cNvCxnSpPr>
              <a:cxnSpLocks/>
              <a:stCxn id="35" idx="2"/>
              <a:endCxn id="73" idx="0"/>
            </p:cNvCxnSpPr>
            <p:nvPr/>
          </p:nvCxnSpPr>
          <p:spPr>
            <a:xfrm rot="5400000">
              <a:off x="5205943" y="3093939"/>
              <a:ext cx="1886302" cy="1731321"/>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66" name="Connector: Elbow 65">
              <a:extLst>
                <a:ext uri="{FF2B5EF4-FFF2-40B4-BE49-F238E27FC236}">
                  <a16:creationId xmlns:a16="http://schemas.microsoft.com/office/drawing/2014/main" id="{303BBAD0-0F96-4810-A345-4AE76C448116}"/>
                </a:ext>
              </a:extLst>
            </p:cNvPr>
            <p:cNvCxnSpPr>
              <a:cxnSpLocks/>
              <a:stCxn id="75" idx="0"/>
              <a:endCxn id="35" idx="2"/>
            </p:cNvCxnSpPr>
            <p:nvPr/>
          </p:nvCxnSpPr>
          <p:spPr>
            <a:xfrm rot="16200000" flipV="1">
              <a:off x="6937264" y="3093938"/>
              <a:ext cx="1886302" cy="1731322"/>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099BCA20-BBA5-4BD1-A0A7-4D7F81EC7E3E}"/>
                </a:ext>
              </a:extLst>
            </p:cNvPr>
            <p:cNvSpPr txBox="1"/>
            <p:nvPr/>
          </p:nvSpPr>
          <p:spPr>
            <a:xfrm>
              <a:off x="6236336" y="2012547"/>
              <a:ext cx="1556836" cy="276999"/>
            </a:xfrm>
            <a:prstGeom prst="rect">
              <a:avLst/>
            </a:prstGeom>
            <a:solidFill>
              <a:schemeClr val="bg1"/>
            </a:solidFill>
          </p:spPr>
          <p:txBody>
            <a:bodyPr wrap="none" rtlCol="0">
              <a:spAutoFit/>
            </a:bodyPr>
            <a:lstStyle/>
            <a:p>
              <a:pPr algn="ctr" rtl="0"/>
              <a:r>
                <a:rPr lang="pt-BR" sz="1200">
                  <a:ea typeface="Amazon Ember Light" panose="020B0403020204020204" pitchFamily="34" charset="0"/>
                  <a:cs typeface="Amazon Ember Light" panose="020B0403020204020204" pitchFamily="34" charset="0"/>
                </a:rPr>
                <a:t>Gateway da Internet</a:t>
              </a:r>
            </a:p>
          </p:txBody>
        </p:sp>
        <p:sp>
          <p:nvSpPr>
            <p:cNvPr id="69" name="TextBox 68">
              <a:extLst>
                <a:ext uri="{FF2B5EF4-FFF2-40B4-BE49-F238E27FC236}">
                  <a16:creationId xmlns:a16="http://schemas.microsoft.com/office/drawing/2014/main" id="{A4834B36-6C03-4636-A099-36EF133D720B}"/>
                </a:ext>
              </a:extLst>
            </p:cNvPr>
            <p:cNvSpPr txBox="1"/>
            <p:nvPr/>
          </p:nvSpPr>
          <p:spPr>
            <a:xfrm>
              <a:off x="6002877" y="3053874"/>
              <a:ext cx="2023756" cy="276999"/>
            </a:xfrm>
            <a:prstGeom prst="rect">
              <a:avLst/>
            </a:prstGeom>
            <a:solidFill>
              <a:schemeClr val="bg1"/>
            </a:solidFill>
          </p:spPr>
          <p:txBody>
            <a:bodyPr wrap="square" rtlCol="0">
              <a:spAutoFit/>
            </a:bodyPr>
            <a:lstStyle/>
            <a:p>
              <a:pPr algn="ctr" rtl="0"/>
              <a:r>
                <a:rPr lang="pt-BR" sz="1200">
                  <a:ea typeface="Amazon Ember Light" panose="020B0403020204020204" pitchFamily="34" charset="0"/>
                  <a:cs typeface="Amazon Ember Light" panose="020B0403020204020204" pitchFamily="34" charset="0"/>
                </a:rPr>
                <a:t>Application Load Balancer</a:t>
              </a:r>
              <a:endParaRPr lang="en-US" sz="1200" dirty="0">
                <a:ea typeface="Amazon Ember Light" panose="020B0403020204020204" pitchFamily="34" charset="0"/>
                <a:cs typeface="Amazon Ember Light" panose="020B0403020204020204" pitchFamily="34" charset="0"/>
              </a:endParaRPr>
            </a:p>
          </p:txBody>
        </p:sp>
        <p:pic>
          <p:nvPicPr>
            <p:cNvPr id="73" name="Graphic 72">
              <a:extLst>
                <a:ext uri="{FF2B5EF4-FFF2-40B4-BE49-F238E27FC236}">
                  <a16:creationId xmlns:a16="http://schemas.microsoft.com/office/drawing/2014/main" id="{1E8837CE-24D7-4303-ABEA-B3DDAD9566C0}"/>
                </a:ext>
                <a:ext uri="{C183D7F6-B498-43B3-948B-1728B52AA6E4}">
                  <adec:decorative xmlns:adec="http://schemas.microsoft.com/office/drawing/2017/decorative" xmlns="" val="1"/>
                </a:ext>
              </a:extLst>
            </p:cNvPr>
            <p:cNvPicPr>
              <a:picLocks noChangeAspect="1"/>
            </p:cNvPicPr>
            <p:nvPr/>
          </p:nvPicPr>
          <p:blipFill>
            <a:blip r:embed="rId10">
              <a:extLst>
                <a:ext uri="{96DAC541-7B7A-43D3-8B79-37D633B846F1}">
                  <asvg:svgBlip xmlns:asvg="http://schemas.microsoft.com/office/drawing/2016/SVG/main" xmlns="" r:embed="rId11"/>
                </a:ext>
              </a:extLst>
            </a:blip>
            <a:stretch>
              <a:fillRect/>
            </a:stretch>
          </p:blipFill>
          <p:spPr>
            <a:xfrm>
              <a:off x="5048483" y="4902750"/>
              <a:ext cx="469900" cy="469900"/>
            </a:xfrm>
            <a:prstGeom prst="rect">
              <a:avLst/>
            </a:prstGeom>
          </p:spPr>
        </p:pic>
        <p:pic>
          <p:nvPicPr>
            <p:cNvPr id="75" name="Graphic 74">
              <a:extLst>
                <a:ext uri="{FF2B5EF4-FFF2-40B4-BE49-F238E27FC236}">
                  <a16:creationId xmlns:a16="http://schemas.microsoft.com/office/drawing/2014/main" id="{D558033A-8A73-4108-821D-DFB2D12DBD0A}"/>
                </a:ext>
                <a:ext uri="{C183D7F6-B498-43B3-948B-1728B52AA6E4}">
                  <adec:decorative xmlns:adec="http://schemas.microsoft.com/office/drawing/2017/decorative" xmlns="" val="1"/>
                </a:ext>
              </a:extLst>
            </p:cNvPr>
            <p:cNvPicPr>
              <a:picLocks noChangeAspect="1"/>
            </p:cNvPicPr>
            <p:nvPr/>
          </p:nvPicPr>
          <p:blipFill>
            <a:blip r:embed="rId10">
              <a:extLst>
                <a:ext uri="{96DAC541-7B7A-43D3-8B79-37D633B846F1}">
                  <asvg:svgBlip xmlns:asvg="http://schemas.microsoft.com/office/drawing/2016/SVG/main" xmlns="" r:embed="rId11"/>
                </a:ext>
              </a:extLst>
            </a:blip>
            <a:stretch>
              <a:fillRect/>
            </a:stretch>
          </p:blipFill>
          <p:spPr>
            <a:xfrm>
              <a:off x="8511126" y="4902750"/>
              <a:ext cx="469900" cy="469900"/>
            </a:xfrm>
            <a:prstGeom prst="rect">
              <a:avLst/>
            </a:prstGeom>
          </p:spPr>
        </p:pic>
        <p:pic>
          <p:nvPicPr>
            <p:cNvPr id="35" name="Graphic 34">
              <a:extLst>
                <a:ext uri="{FF2B5EF4-FFF2-40B4-BE49-F238E27FC236}">
                  <a16:creationId xmlns:a16="http://schemas.microsoft.com/office/drawing/2014/main" id="{D8B4E829-AAB1-43FF-8FAB-E8C38E6E36AF}"/>
                </a:ext>
                <a:ext uri="{C183D7F6-B498-43B3-948B-1728B52AA6E4}">
                  <adec:decorative xmlns:adec="http://schemas.microsoft.com/office/drawing/2017/decorative" xmlns="" val="1"/>
                </a:ext>
              </a:extLst>
            </p:cNvPr>
            <p:cNvPicPr>
              <a:picLocks noChangeAspect="1"/>
            </p:cNvPicPr>
            <p:nvPr/>
          </p:nvPicPr>
          <p:blipFill>
            <a:blip r:embed="rId12">
              <a:extLst>
                <a:ext uri="{96DAC541-7B7A-43D3-8B79-37D633B846F1}">
                  <asvg:svgBlip xmlns:asvg="http://schemas.microsoft.com/office/drawing/2016/SVG/main" xmlns="" r:embed="rId13"/>
                </a:ext>
              </a:extLst>
            </a:blip>
            <a:stretch>
              <a:fillRect/>
            </a:stretch>
          </p:blipFill>
          <p:spPr>
            <a:xfrm>
              <a:off x="6779804" y="2546548"/>
              <a:ext cx="469900" cy="469900"/>
            </a:xfrm>
            <a:prstGeom prst="rect">
              <a:avLst/>
            </a:prstGeom>
          </p:spPr>
        </p:pic>
        <p:cxnSp>
          <p:nvCxnSpPr>
            <p:cNvPr id="13" name="Straight Connector 12">
              <a:extLst>
                <a:ext uri="{FF2B5EF4-FFF2-40B4-BE49-F238E27FC236}">
                  <a16:creationId xmlns:a16="http://schemas.microsoft.com/office/drawing/2014/main" id="{AF7D9013-A98B-4DED-AA9F-8E2BD3787E32}"/>
                </a:ext>
              </a:extLst>
            </p:cNvPr>
            <p:cNvCxnSpPr>
              <a:stCxn id="59" idx="2"/>
              <a:endCxn id="35" idx="0"/>
            </p:cNvCxnSpPr>
            <p:nvPr/>
          </p:nvCxnSpPr>
          <p:spPr>
            <a:xfrm>
              <a:off x="7014754" y="2012262"/>
              <a:ext cx="0" cy="534286"/>
            </a:xfrm>
            <a:prstGeom prst="line">
              <a:avLst/>
            </a:prstGeom>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22063714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FBFE6-E402-A540-8C9F-B5B3EFFE9154}"/>
              </a:ext>
            </a:extLst>
          </p:cNvPr>
          <p:cNvSpPr>
            <a:spLocks noGrp="1"/>
          </p:cNvSpPr>
          <p:nvPr>
            <p:ph type="title"/>
          </p:nvPr>
        </p:nvSpPr>
        <p:spPr/>
        <p:txBody>
          <a:bodyPr rtlCol="0"/>
          <a:lstStyle/>
          <a:p>
            <a:pPr rtl="0"/>
            <a:r>
              <a:rPr lang="pt-BR"/>
              <a:t>Amazon Route 53</a:t>
            </a:r>
          </a:p>
        </p:txBody>
      </p:sp>
      <p:grpSp>
        <p:nvGrpSpPr>
          <p:cNvPr id="8" name="Group 7">
            <a:extLst>
              <a:ext uri="{FF2B5EF4-FFF2-40B4-BE49-F238E27FC236}">
                <a16:creationId xmlns:a16="http://schemas.microsoft.com/office/drawing/2014/main" id="{B04F002D-E802-4F44-9804-53E25568CAB0}"/>
              </a:ext>
              <a:ext uri="{C183D7F6-B498-43B3-948B-1728B52AA6E4}">
                <adec:decorative xmlns:adec="http://schemas.microsoft.com/office/drawing/2017/decorative" xmlns="" val="1"/>
              </a:ext>
            </a:extLst>
          </p:cNvPr>
          <p:cNvGrpSpPr/>
          <p:nvPr/>
        </p:nvGrpSpPr>
        <p:grpSpPr>
          <a:xfrm>
            <a:off x="677252" y="1916492"/>
            <a:ext cx="2885749" cy="4045058"/>
            <a:chOff x="677252" y="1916492"/>
            <a:chExt cx="2885749" cy="4045058"/>
          </a:xfrm>
        </p:grpSpPr>
        <p:pic>
          <p:nvPicPr>
            <p:cNvPr id="12" name="Graphic 11">
              <a:extLst>
                <a:ext uri="{FF2B5EF4-FFF2-40B4-BE49-F238E27FC236}">
                  <a16:creationId xmlns:a16="http://schemas.microsoft.com/office/drawing/2014/main" id="{8D747BEA-CF97-4DA8-9BC3-9A4C0C024ADF}"/>
                </a:ext>
                <a:ext uri="{C183D7F6-B498-43B3-948B-1728B52AA6E4}">
                  <adec:decorative xmlns:adec="http://schemas.microsoft.com/office/drawing/2017/decorative" xmlns="" val="1"/>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1475693" y="2788920"/>
              <a:ext cx="1280160" cy="1280160"/>
            </a:xfrm>
            <a:prstGeom prst="rect">
              <a:avLst/>
            </a:prstGeom>
          </p:spPr>
        </p:pic>
        <p:grpSp>
          <p:nvGrpSpPr>
            <p:cNvPr id="3" name="Group 2">
              <a:extLst>
                <a:ext uri="{FF2B5EF4-FFF2-40B4-BE49-F238E27FC236}">
                  <a16:creationId xmlns:a16="http://schemas.microsoft.com/office/drawing/2014/main" id="{01EB2922-CCCC-48EB-8A05-1CEF43198AAA}"/>
                </a:ext>
                <a:ext uri="{C183D7F6-B498-43B3-948B-1728B52AA6E4}">
                  <adec:decorative xmlns:adec="http://schemas.microsoft.com/office/drawing/2017/decorative" xmlns="" val="1"/>
                </a:ext>
              </a:extLst>
            </p:cNvPr>
            <p:cNvGrpSpPr/>
            <p:nvPr/>
          </p:nvGrpSpPr>
          <p:grpSpPr>
            <a:xfrm>
              <a:off x="677252" y="1916492"/>
              <a:ext cx="2885749" cy="4045058"/>
              <a:chOff x="677252" y="1916492"/>
              <a:chExt cx="2885749" cy="4045058"/>
            </a:xfrm>
          </p:grpSpPr>
          <p:sp>
            <p:nvSpPr>
              <p:cNvPr id="5" name="TextBox 4">
                <a:extLst>
                  <a:ext uri="{FF2B5EF4-FFF2-40B4-BE49-F238E27FC236}">
                    <a16:creationId xmlns:a16="http://schemas.microsoft.com/office/drawing/2014/main" id="{398CEB94-71F2-3940-9D4C-342D633AB0D6}"/>
                  </a:ext>
                </a:extLst>
              </p:cNvPr>
              <p:cNvSpPr txBox="1"/>
              <p:nvPr/>
            </p:nvSpPr>
            <p:spPr>
              <a:xfrm>
                <a:off x="990812" y="4555163"/>
                <a:ext cx="2249922" cy="892552"/>
              </a:xfrm>
              <a:prstGeom prst="rect">
                <a:avLst/>
              </a:prstGeom>
              <a:noFill/>
              <a:ln>
                <a:noFill/>
              </a:ln>
            </p:spPr>
            <p:txBody>
              <a:bodyPr wrap="square" rtlCol="0">
                <a:spAutoFit/>
              </a:bodyPr>
              <a:lstStyle/>
              <a:p>
                <a:pPr algn="ctr" rtl="0"/>
                <a:r>
                  <a:rPr lang="pt-BR" sz="2600">
                    <a:solidFill>
                      <a:schemeClr val="tx1">
                        <a:lumMod val="85000"/>
                        <a:lumOff val="15000"/>
                      </a:schemeClr>
                    </a:solidFill>
                    <a:latin typeface="Amazon Ember" panose="020B0603020204020204" pitchFamily="34" charset="0"/>
                    <a:ea typeface="Amazon Ember" panose="020B0603020204020204" pitchFamily="34" charset="0"/>
                    <a:cs typeface="Amazon Ember" panose="020B0603020204020204" pitchFamily="34" charset="0"/>
                  </a:rPr>
                  <a:t>Amazon Route 53</a:t>
                </a:r>
              </a:p>
            </p:txBody>
          </p:sp>
          <p:sp>
            <p:nvSpPr>
              <p:cNvPr id="6" name="Rectangle 5">
                <a:extLst>
                  <a:ext uri="{FF2B5EF4-FFF2-40B4-BE49-F238E27FC236}">
                    <a16:creationId xmlns:a16="http://schemas.microsoft.com/office/drawing/2014/main" id="{3D676BB0-E8A6-564E-9DFA-83C231ABDDFD}"/>
                  </a:ext>
                </a:extLst>
              </p:cNvPr>
              <p:cNvSpPr/>
              <p:nvPr/>
            </p:nvSpPr>
            <p:spPr>
              <a:xfrm>
                <a:off x="677252" y="1916492"/>
                <a:ext cx="2885749" cy="4045058"/>
              </a:xfrm>
              <a:prstGeom prst="rect">
                <a:avLst/>
              </a:prstGeom>
              <a:noFill/>
              <a:ln w="508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grpSp>
      </p:grpSp>
      <p:sp>
        <p:nvSpPr>
          <p:cNvPr id="10" name="Rectangle 9">
            <a:extLst>
              <a:ext uri="{FF2B5EF4-FFF2-40B4-BE49-F238E27FC236}">
                <a16:creationId xmlns:a16="http://schemas.microsoft.com/office/drawing/2014/main" id="{00BF26BF-B1CD-8444-A0A1-90F1766BCB68}"/>
              </a:ext>
            </a:extLst>
          </p:cNvPr>
          <p:cNvSpPr/>
          <p:nvPr/>
        </p:nvSpPr>
        <p:spPr>
          <a:xfrm>
            <a:off x="3916037" y="1916492"/>
            <a:ext cx="7585826" cy="830997"/>
          </a:xfrm>
          <a:prstGeom prst="rect">
            <a:avLst/>
          </a:prstGeom>
        </p:spPr>
        <p:txBody>
          <a:bodyPr wrap="square" rtlCol="0">
            <a:spAutoFit/>
          </a:bodyPr>
          <a:lstStyle/>
          <a:p>
            <a:pPr algn="ctr" rtl="0">
              <a:buClr>
                <a:schemeClr val="accent2"/>
              </a:buClr>
            </a:pPr>
            <a:r>
              <a:rPr lang="pt-BR" sz="2400" dirty="0">
                <a:solidFill>
                  <a:schemeClr val="accent5"/>
                </a:solidFill>
                <a:latin typeface="Amazon Ember" panose="02000000000000000000" pitchFamily="2" charset="0"/>
                <a:ea typeface="Amazon Ember" panose="02000000000000000000" pitchFamily="2" charset="0"/>
                <a:cs typeface="Amazon Ember" panose="020B0603020204020204" pitchFamily="34" charset="0"/>
              </a:rPr>
              <a:t>O </a:t>
            </a:r>
            <a:r>
              <a:rPr lang="pt-BR" sz="2400" dirty="0" err="1">
                <a:solidFill>
                  <a:schemeClr val="accent5"/>
                </a:solidFill>
                <a:latin typeface="Amazon Ember" panose="02000000000000000000" pitchFamily="2" charset="0"/>
                <a:ea typeface="Amazon Ember" panose="02000000000000000000" pitchFamily="2" charset="0"/>
                <a:cs typeface="Amazon Ember" panose="020B0603020204020204" pitchFamily="34" charset="0"/>
              </a:rPr>
              <a:t>Amazon</a:t>
            </a:r>
            <a:r>
              <a:rPr lang="pt-BR" sz="2400" dirty="0">
                <a:solidFill>
                  <a:schemeClr val="accent5"/>
                </a:solidFill>
                <a:latin typeface="Amazon Ember" panose="02000000000000000000" pitchFamily="2" charset="0"/>
                <a:ea typeface="Amazon Ember" panose="02000000000000000000" pitchFamily="2" charset="0"/>
                <a:cs typeface="Amazon Ember" panose="020B0603020204020204" pitchFamily="34" charset="0"/>
              </a:rPr>
              <a:t> </a:t>
            </a:r>
            <a:r>
              <a:rPr lang="pt-BR" sz="2400" dirty="0" err="1">
                <a:solidFill>
                  <a:schemeClr val="accent5"/>
                </a:solidFill>
                <a:latin typeface="Amazon Ember" panose="02000000000000000000" pitchFamily="2" charset="0"/>
                <a:ea typeface="Amazon Ember" panose="02000000000000000000" pitchFamily="2" charset="0"/>
                <a:cs typeface="Amazon Ember" panose="020B0603020204020204" pitchFamily="34" charset="0"/>
              </a:rPr>
              <a:t>Route</a:t>
            </a:r>
            <a:r>
              <a:rPr lang="pt-BR" sz="2400" dirty="0">
                <a:solidFill>
                  <a:schemeClr val="accent5"/>
                </a:solidFill>
                <a:latin typeface="Amazon Ember" panose="02000000000000000000" pitchFamily="2" charset="0"/>
                <a:ea typeface="Amazon Ember" panose="02000000000000000000" pitchFamily="2" charset="0"/>
                <a:cs typeface="Amazon Ember" panose="020B0603020204020204" pitchFamily="34" charset="0"/>
              </a:rPr>
              <a:t> 53 </a:t>
            </a:r>
            <a:r>
              <a:rPr lang="pt-BR" sz="2400" dirty="0">
                <a:solidFill>
                  <a:schemeClr val="tx1">
                    <a:lumMod val="85000"/>
                    <a:lumOff val="15000"/>
                  </a:schemeClr>
                </a:solidFill>
                <a:latin typeface="Amazon Ember" panose="02000000000000000000" pitchFamily="2" charset="0"/>
                <a:ea typeface="Amazon Ember" panose="02000000000000000000" pitchFamily="2" charset="0"/>
                <a:cs typeface="Amazon Ember" panose="020B0603020204020204" pitchFamily="34" charset="0"/>
              </a:rPr>
              <a:t>é um serviço de DNS </a:t>
            </a:r>
            <a:r>
              <a:rPr lang="pt-BR" sz="2400" dirty="0" smtClean="0">
                <a:solidFill>
                  <a:schemeClr val="tx1">
                    <a:lumMod val="85000"/>
                    <a:lumOff val="15000"/>
                  </a:schemeClr>
                </a:solidFill>
                <a:latin typeface="Amazon Ember" panose="02000000000000000000" pitchFamily="2" charset="0"/>
                <a:ea typeface="Amazon Ember" panose="02000000000000000000" pitchFamily="2" charset="0"/>
                <a:cs typeface="Amazon Ember" panose="020B0603020204020204" pitchFamily="34" charset="0"/>
              </a:rPr>
              <a:t/>
            </a:r>
            <a:br>
              <a:rPr lang="pt-BR" sz="2400" dirty="0" smtClean="0">
                <a:solidFill>
                  <a:schemeClr val="tx1">
                    <a:lumMod val="85000"/>
                    <a:lumOff val="15000"/>
                  </a:schemeClr>
                </a:solidFill>
                <a:latin typeface="Amazon Ember" panose="02000000000000000000" pitchFamily="2" charset="0"/>
                <a:ea typeface="Amazon Ember" panose="02000000000000000000" pitchFamily="2" charset="0"/>
                <a:cs typeface="Amazon Ember" panose="020B0603020204020204" pitchFamily="34" charset="0"/>
              </a:rPr>
            </a:br>
            <a:r>
              <a:rPr lang="pt-BR" sz="2400" dirty="0" smtClean="0">
                <a:solidFill>
                  <a:schemeClr val="tx1">
                    <a:lumMod val="85000"/>
                    <a:lumOff val="15000"/>
                  </a:schemeClr>
                </a:solidFill>
                <a:latin typeface="Amazon Ember" panose="02000000000000000000" pitchFamily="2" charset="0"/>
                <a:ea typeface="Amazon Ember" panose="02000000000000000000" pitchFamily="2" charset="0"/>
                <a:cs typeface="Amazon Ember" panose="020B0603020204020204" pitchFamily="34" charset="0"/>
              </a:rPr>
              <a:t>na </a:t>
            </a:r>
            <a:r>
              <a:rPr lang="pt-BR" sz="2400" dirty="0" smtClean="0">
                <a:latin typeface="Amazon Ember" panose="02000000000000000000" pitchFamily="2" charset="0"/>
                <a:ea typeface="Amazon Ember" panose="02000000000000000000" pitchFamily="2" charset="0"/>
                <a:cs typeface="Amazon Ember" panose="020B0603020204020204" pitchFamily="34" charset="0"/>
              </a:rPr>
              <a:t>nuvem</a:t>
            </a:r>
            <a:r>
              <a:rPr lang="pt-BR" sz="2400" dirty="0" smtClean="0">
                <a:solidFill>
                  <a:schemeClr val="accent5"/>
                </a:solidFill>
                <a:latin typeface="Amazon Ember" panose="02000000000000000000" pitchFamily="2" charset="0"/>
                <a:ea typeface="Amazon Ember" panose="02000000000000000000" pitchFamily="2" charset="0"/>
                <a:cs typeface="Amazon Ember" panose="020B0603020204020204" pitchFamily="34" charset="0"/>
              </a:rPr>
              <a:t> </a:t>
            </a:r>
            <a:r>
              <a:rPr lang="pt-BR" sz="2400" dirty="0">
                <a:solidFill>
                  <a:schemeClr val="accent5"/>
                </a:solidFill>
                <a:latin typeface="Amazon Ember" panose="02000000000000000000" pitchFamily="2" charset="0"/>
                <a:ea typeface="Amazon Ember" panose="02000000000000000000" pitchFamily="2" charset="0"/>
                <a:cs typeface="Amazon Ember" panose="020B0603020204020204" pitchFamily="34" charset="0"/>
              </a:rPr>
              <a:t>altamente disponível e escalável</a:t>
            </a:r>
            <a:r>
              <a:rPr lang="pt-BR" sz="2400" dirty="0">
                <a:latin typeface="Amazon Ember" panose="02000000000000000000" pitchFamily="2" charset="0"/>
                <a:ea typeface="Amazon Ember" panose="02000000000000000000" pitchFamily="2" charset="0"/>
                <a:cs typeface="Amazon Ember" panose="020B0603020204020204" pitchFamily="34" charset="0"/>
              </a:rPr>
              <a:t>.</a:t>
            </a:r>
          </a:p>
        </p:txBody>
      </p:sp>
      <p:sp>
        <p:nvSpPr>
          <p:cNvPr id="13" name="Content Placeholder 12">
            <a:extLst>
              <a:ext uri="{FF2B5EF4-FFF2-40B4-BE49-F238E27FC236}">
                <a16:creationId xmlns:a16="http://schemas.microsoft.com/office/drawing/2014/main" id="{2B29CFF8-EBA9-44BF-BF90-F26504BFEC76}"/>
              </a:ext>
            </a:extLst>
          </p:cNvPr>
          <p:cNvSpPr>
            <a:spLocks noGrp="1"/>
          </p:cNvSpPr>
          <p:nvPr>
            <p:ph idx="13"/>
          </p:nvPr>
        </p:nvSpPr>
        <p:spPr>
          <a:xfrm>
            <a:off x="4165174" y="2798234"/>
            <a:ext cx="7585826" cy="3168649"/>
          </a:xfrm>
        </p:spPr>
        <p:txBody>
          <a:bodyPr rtlCol="0"/>
          <a:lstStyle/>
          <a:p>
            <a:pPr rtl="0"/>
            <a:r>
              <a:rPr lang="pt-BR" sz="2000"/>
              <a:t>Converte nomes de domínio em endereços IP</a:t>
            </a:r>
          </a:p>
          <a:p>
            <a:pPr rtl="0"/>
            <a:r>
              <a:rPr lang="pt-BR" sz="2000"/>
              <a:t>Conecta solicitações de usuários à infraestrutura executada dentro e fora da AWS</a:t>
            </a:r>
          </a:p>
          <a:p>
            <a:pPr rtl="0"/>
            <a:r>
              <a:rPr lang="pt-BR" sz="2000"/>
              <a:t>Pode ser configurado para encaminhar o tráfego para endpoints saudáveis ou para monitorar a integridade da aplicação e os endpoints dela</a:t>
            </a:r>
          </a:p>
          <a:p>
            <a:pPr rtl="0"/>
            <a:r>
              <a:rPr lang="pt-BR" sz="2000"/>
              <a:t>Oferece registro de nomes de domínio</a:t>
            </a:r>
          </a:p>
          <a:p>
            <a:pPr rtl="0"/>
            <a:r>
              <a:rPr lang="pt-BR" sz="2000"/>
              <a:t>Tem várias opções de roteamento</a:t>
            </a:r>
            <a:endParaRPr lang="en-US" sz="2400" dirty="0"/>
          </a:p>
        </p:txBody>
      </p:sp>
    </p:spTree>
    <p:custDataLst>
      <p:tags r:id="rId1"/>
    </p:custDataLst>
    <p:extLst>
      <p:ext uri="{BB962C8B-B14F-4D97-AF65-F5344CB8AC3E}">
        <p14:creationId xmlns:p14="http://schemas.microsoft.com/office/powerpoint/2010/main" val="482296248"/>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pt-BR" sz="3600" dirty="0"/>
              <a:t>Roteamento compatível com </a:t>
            </a:r>
            <a:r>
              <a:rPr lang="pt-BR" sz="3600" dirty="0" smtClean="0"/>
              <a:t/>
            </a:r>
            <a:br>
              <a:rPr lang="pt-BR" sz="3600" dirty="0" smtClean="0"/>
            </a:br>
            <a:r>
              <a:rPr lang="pt-BR" sz="3600" dirty="0" smtClean="0"/>
              <a:t>o </a:t>
            </a:r>
            <a:r>
              <a:rPr lang="pt-BR" sz="3600" dirty="0" err="1"/>
              <a:t>Amazon</a:t>
            </a:r>
            <a:r>
              <a:rPr lang="pt-BR" sz="3600" dirty="0"/>
              <a:t> </a:t>
            </a:r>
            <a:r>
              <a:rPr lang="pt-BR" sz="3600" dirty="0" err="1"/>
              <a:t>Route</a:t>
            </a:r>
            <a:r>
              <a:rPr lang="pt-BR" sz="3600" dirty="0"/>
              <a:t> 53</a:t>
            </a:r>
          </a:p>
        </p:txBody>
      </p:sp>
      <p:sp>
        <p:nvSpPr>
          <p:cNvPr id="5" name="Content Placeholder 4">
            <a:extLst>
              <a:ext uri="{FF2B5EF4-FFF2-40B4-BE49-F238E27FC236}">
                <a16:creationId xmlns:a16="http://schemas.microsoft.com/office/drawing/2014/main" id="{1522239B-86C9-486E-BF8C-9C1CF5BD3C35}"/>
              </a:ext>
            </a:extLst>
          </p:cNvPr>
          <p:cNvSpPr>
            <a:spLocks noGrp="1"/>
          </p:cNvSpPr>
          <p:nvPr>
            <p:ph idx="1"/>
          </p:nvPr>
        </p:nvSpPr>
        <p:spPr/>
        <p:txBody>
          <a:bodyPr rtlCol="0"/>
          <a:lstStyle/>
          <a:p>
            <a:pPr rtl="0"/>
            <a:r>
              <a:rPr lang="pt-BR" sz="2400" dirty="0"/>
              <a:t>Roteamento simples</a:t>
            </a:r>
          </a:p>
          <a:p>
            <a:pPr rtl="0"/>
            <a:r>
              <a:rPr lang="pt-BR" sz="2400" dirty="0"/>
              <a:t>Roteamento round </a:t>
            </a:r>
            <a:r>
              <a:rPr lang="pt-BR" sz="2400" dirty="0" err="1"/>
              <a:t>robin</a:t>
            </a:r>
            <a:r>
              <a:rPr lang="pt-BR" sz="2400" dirty="0"/>
              <a:t> ponderado</a:t>
            </a:r>
          </a:p>
          <a:p>
            <a:pPr rtl="0"/>
            <a:r>
              <a:rPr lang="pt-BR" sz="2400" dirty="0"/>
              <a:t>Roteamento baseado em latência</a:t>
            </a:r>
          </a:p>
          <a:p>
            <a:pPr rtl="0"/>
            <a:r>
              <a:rPr lang="pt-BR" sz="2400" dirty="0"/>
              <a:t>Roteamento por </a:t>
            </a:r>
            <a:r>
              <a:rPr lang="pt-BR" sz="2400" dirty="0" err="1"/>
              <a:t>geolocalização</a:t>
            </a:r>
            <a:endParaRPr lang="pt-BR" sz="2400" dirty="0"/>
          </a:p>
          <a:p>
            <a:pPr rtl="0"/>
            <a:r>
              <a:rPr lang="pt-BR" sz="2400" dirty="0"/>
              <a:t>Roteamento de </a:t>
            </a:r>
            <a:r>
              <a:rPr lang="pt-BR" sz="2400" dirty="0" err="1"/>
              <a:t>geoproximidade</a:t>
            </a:r>
            <a:endParaRPr lang="pt-BR" sz="2400" dirty="0"/>
          </a:p>
          <a:p>
            <a:pPr rtl="0"/>
            <a:r>
              <a:rPr lang="pt-BR" sz="2400" dirty="0"/>
              <a:t>Roteamento de </a:t>
            </a:r>
            <a:r>
              <a:rPr lang="pt-BR" sz="2400" dirty="0" err="1"/>
              <a:t>failover</a:t>
            </a:r>
            <a:endParaRPr lang="pt-BR" sz="2400" dirty="0"/>
          </a:p>
          <a:p>
            <a:pPr rtl="0"/>
            <a:r>
              <a:rPr lang="pt-BR" sz="2400" dirty="0"/>
              <a:t>Roteamento de resposta com </a:t>
            </a:r>
            <a:r>
              <a:rPr lang="pt-BR" sz="2400" dirty="0" smtClean="0"/>
              <a:t/>
            </a:r>
            <a:br>
              <a:rPr lang="pt-BR" sz="2400" dirty="0" smtClean="0"/>
            </a:br>
            <a:r>
              <a:rPr lang="pt-BR" sz="2400" dirty="0" smtClean="0"/>
              <a:t>vários </a:t>
            </a:r>
            <a:r>
              <a:rPr lang="pt-BR" sz="2400" dirty="0"/>
              <a:t>valores</a:t>
            </a:r>
          </a:p>
          <a:p>
            <a:pPr rtl="0"/>
            <a:endParaRPr lang="en-US" sz="2400" dirty="0"/>
          </a:p>
        </p:txBody>
      </p:sp>
      <p:grpSp>
        <p:nvGrpSpPr>
          <p:cNvPr id="7" name="Group 6" descr="geolocation routing lets you choose the resources that serve traffic based on the geographic location of your users.">
            <a:extLst>
              <a:ext uri="{FF2B5EF4-FFF2-40B4-BE49-F238E27FC236}">
                <a16:creationId xmlns:a16="http://schemas.microsoft.com/office/drawing/2014/main" id="{4DDC32B1-98B4-471E-904E-DF6DE2FCAD1E}"/>
              </a:ext>
            </a:extLst>
          </p:cNvPr>
          <p:cNvGrpSpPr/>
          <p:nvPr/>
        </p:nvGrpSpPr>
        <p:grpSpPr>
          <a:xfrm>
            <a:off x="5121059" y="2031466"/>
            <a:ext cx="6354079" cy="3619981"/>
            <a:chOff x="5121059" y="2031466"/>
            <a:chExt cx="6354079" cy="3619981"/>
          </a:xfrm>
        </p:grpSpPr>
        <p:pic>
          <p:nvPicPr>
            <p:cNvPr id="15" name="Picture 14">
              <a:extLst>
                <a:ext uri="{FF2B5EF4-FFF2-40B4-BE49-F238E27FC236}">
                  <a16:creationId xmlns:a16="http://schemas.microsoft.com/office/drawing/2014/main" id="{3A8AD67A-C226-4496-BFF2-212806EE0F07}"/>
                </a:ext>
                <a:ext uri="{C183D7F6-B498-43B3-948B-1728B52AA6E4}">
                  <adec:decorative xmlns:adec="http://schemas.microsoft.com/office/drawing/2017/decorative" xmlns="" val="1"/>
                </a:ext>
              </a:extLst>
            </p:cNvPr>
            <p:cNvPicPr>
              <a:picLocks noChangeAspect="1"/>
            </p:cNvPicPr>
            <p:nvPr/>
          </p:nvPicPr>
          <p:blipFill>
            <a:blip r:embed="rId4"/>
            <a:stretch>
              <a:fillRect/>
            </a:stretch>
          </p:blipFill>
          <p:spPr>
            <a:xfrm>
              <a:off x="5121059" y="2031466"/>
              <a:ext cx="6354079" cy="3619981"/>
            </a:xfrm>
            <a:prstGeom prst="rect">
              <a:avLst/>
            </a:prstGeom>
          </p:spPr>
        </p:pic>
        <p:cxnSp>
          <p:nvCxnSpPr>
            <p:cNvPr id="16" name="Straight Connector 15">
              <a:extLst>
                <a:ext uri="{FF2B5EF4-FFF2-40B4-BE49-F238E27FC236}">
                  <a16:creationId xmlns:a16="http://schemas.microsoft.com/office/drawing/2014/main" id="{198ADEF9-1D5C-41AE-B526-23DC660CCB65}"/>
                </a:ext>
              </a:extLst>
            </p:cNvPr>
            <p:cNvCxnSpPr/>
            <p:nvPr/>
          </p:nvCxnSpPr>
          <p:spPr>
            <a:xfrm flipH="1" flipV="1">
              <a:off x="6209970" y="3572339"/>
              <a:ext cx="484511" cy="161639"/>
            </a:xfrm>
            <a:prstGeom prst="line">
              <a:avLst/>
            </a:prstGeom>
            <a:ln>
              <a:solidFill>
                <a:schemeClr val="accent4"/>
              </a:solidFill>
            </a:ln>
          </p:spPr>
          <p:style>
            <a:lnRef idx="2">
              <a:schemeClr val="accent1"/>
            </a:lnRef>
            <a:fillRef idx="0">
              <a:schemeClr val="accent1"/>
            </a:fillRef>
            <a:effectRef idx="1">
              <a:schemeClr val="accent1"/>
            </a:effectRef>
            <a:fontRef idx="minor">
              <a:schemeClr val="tx1"/>
            </a:fontRef>
          </p:style>
        </p:cxnSp>
        <p:sp>
          <p:nvSpPr>
            <p:cNvPr id="17" name="Oval 16">
              <a:extLst>
                <a:ext uri="{FF2B5EF4-FFF2-40B4-BE49-F238E27FC236}">
                  <a16:creationId xmlns:a16="http://schemas.microsoft.com/office/drawing/2014/main" id="{198A6D54-02D8-449C-90FB-C81684CA2006}"/>
                </a:ext>
              </a:extLst>
            </p:cNvPr>
            <p:cNvSpPr/>
            <p:nvPr/>
          </p:nvSpPr>
          <p:spPr>
            <a:xfrm>
              <a:off x="6131363" y="3457874"/>
              <a:ext cx="168348" cy="166259"/>
            </a:xfrm>
            <a:prstGeom prst="ellipse">
              <a:avLst/>
            </a:prstGeom>
            <a:solidFill>
              <a:schemeClr val="accent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rtl="0"/>
              <a:endParaRPr lang="en-US" sz="2000" dirty="0">
                <a:latin typeface="Amazon Ember" panose="020B0603020204020204" pitchFamily="34" charset="0"/>
                <a:ea typeface="Amazon Ember" panose="020B0603020204020204" pitchFamily="34" charset="0"/>
                <a:cs typeface="Amazon Ember" panose="020B0603020204020204" pitchFamily="34" charset="0"/>
              </a:endParaRPr>
            </a:p>
          </p:txBody>
        </p:sp>
        <p:cxnSp>
          <p:nvCxnSpPr>
            <p:cNvPr id="18" name="Straight Connector 17">
              <a:extLst>
                <a:ext uri="{FF2B5EF4-FFF2-40B4-BE49-F238E27FC236}">
                  <a16:creationId xmlns:a16="http://schemas.microsoft.com/office/drawing/2014/main" id="{0BC2B6FA-87BB-4902-AB7C-4E2709349CF2}"/>
                </a:ext>
              </a:extLst>
            </p:cNvPr>
            <p:cNvCxnSpPr/>
            <p:nvPr/>
          </p:nvCxnSpPr>
          <p:spPr>
            <a:xfrm>
              <a:off x="6722981" y="3733978"/>
              <a:ext cx="4109383" cy="1259240"/>
            </a:xfrm>
            <a:prstGeom prst="line">
              <a:avLst/>
            </a:prstGeom>
            <a:ln>
              <a:solidFill>
                <a:schemeClr val="accent5"/>
              </a:solidFill>
              <a:prstDash val="dash"/>
            </a:ln>
          </p:spPr>
          <p:style>
            <a:lnRef idx="2">
              <a:schemeClr val="accent1"/>
            </a:lnRef>
            <a:fillRef idx="0">
              <a:schemeClr val="accent1"/>
            </a:fillRef>
            <a:effectRef idx="1">
              <a:schemeClr val="accent1"/>
            </a:effectRef>
            <a:fontRef idx="minor">
              <a:schemeClr val="tx1"/>
            </a:fontRef>
          </p:style>
        </p:cxnSp>
        <p:sp>
          <p:nvSpPr>
            <p:cNvPr id="19" name="Oval 18">
              <a:extLst>
                <a:ext uri="{FF2B5EF4-FFF2-40B4-BE49-F238E27FC236}">
                  <a16:creationId xmlns:a16="http://schemas.microsoft.com/office/drawing/2014/main" id="{7F7BBC5B-A6B3-471A-A4B3-00A41A003690}"/>
                </a:ext>
              </a:extLst>
            </p:cNvPr>
            <p:cNvSpPr/>
            <p:nvPr/>
          </p:nvSpPr>
          <p:spPr>
            <a:xfrm>
              <a:off x="10692516" y="4905158"/>
              <a:ext cx="168348" cy="166259"/>
            </a:xfrm>
            <a:prstGeom prst="ellipse">
              <a:avLst/>
            </a:prstGeom>
            <a:solidFill>
              <a:schemeClr val="accent5"/>
            </a:solidFill>
            <a:ln>
              <a:solidFill>
                <a:schemeClr val="accent5"/>
              </a:solidFill>
            </a:ln>
          </p:spPr>
          <p:style>
            <a:lnRef idx="1">
              <a:schemeClr val="accent1"/>
            </a:lnRef>
            <a:fillRef idx="3">
              <a:schemeClr val="accent1"/>
            </a:fillRef>
            <a:effectRef idx="2">
              <a:schemeClr val="accent1"/>
            </a:effectRef>
            <a:fontRef idx="minor">
              <a:schemeClr val="lt1"/>
            </a:fontRef>
          </p:style>
          <p:txBody>
            <a:bodyPr rtlCol="0" anchor="ctr"/>
            <a:lstStyle/>
            <a:p>
              <a:pPr algn="ctr" rtl="0"/>
              <a:endParaRPr lang="en-US" sz="20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0" name="TextBox 19">
              <a:extLst>
                <a:ext uri="{FF2B5EF4-FFF2-40B4-BE49-F238E27FC236}">
                  <a16:creationId xmlns:a16="http://schemas.microsoft.com/office/drawing/2014/main" id="{9D972F1B-8D02-4908-83F8-B34BDBA40A90}"/>
                </a:ext>
              </a:extLst>
            </p:cNvPr>
            <p:cNvSpPr txBox="1"/>
            <p:nvPr/>
          </p:nvSpPr>
          <p:spPr>
            <a:xfrm>
              <a:off x="6064516" y="3771443"/>
              <a:ext cx="933184" cy="307777"/>
            </a:xfrm>
            <a:prstGeom prst="rect">
              <a:avLst/>
            </a:prstGeom>
            <a:noFill/>
          </p:spPr>
          <p:txBody>
            <a:bodyPr wrap="square" rtlCol="0">
              <a:spAutoFit/>
            </a:bodyPr>
            <a:lstStyle/>
            <a:p>
              <a:pPr algn="ctr" rtl="0"/>
              <a:r>
                <a:rPr lang="pt-BR" sz="1400" dirty="0">
                  <a:solidFill>
                    <a:schemeClr val="tx1">
                      <a:lumMod val="85000"/>
                      <a:lumOff val="15000"/>
                    </a:schemeClr>
                  </a:solidFill>
                  <a:latin typeface="Amazon Ember" panose="020B0603020204020204" pitchFamily="34" charset="0"/>
                  <a:ea typeface="Amazon Ember" panose="020B0603020204020204" pitchFamily="34" charset="0"/>
                  <a:cs typeface="Amazon Ember" panose="020B0603020204020204" pitchFamily="34" charset="0"/>
                </a:rPr>
                <a:t>Usuário</a:t>
              </a:r>
            </a:p>
          </p:txBody>
        </p:sp>
        <p:pic>
          <p:nvPicPr>
            <p:cNvPr id="24" name="Graphic 23">
              <a:extLst>
                <a:ext uri="{FF2B5EF4-FFF2-40B4-BE49-F238E27FC236}">
                  <a16:creationId xmlns:a16="http://schemas.microsoft.com/office/drawing/2014/main" id="{F3F3A54B-9096-4F4B-9F4C-D79123483C57}"/>
                </a:ext>
                <a:ext uri="{C183D7F6-B498-43B3-948B-1728B52AA6E4}">
                  <adec:decorative xmlns:adec="http://schemas.microsoft.com/office/drawing/2017/decorative" xmlns="" val="1"/>
                </a:ext>
              </a:extLst>
            </p:cNvPr>
            <p:cNvPicPr>
              <a:picLocks noChangeAspect="1"/>
            </p:cNvPicPr>
            <p:nvPr/>
          </p:nvPicPr>
          <p:blipFill>
            <a:blip r:embed="rId5">
              <a:extLst>
                <a:ext uri="{96DAC541-7B7A-43D3-8B79-37D633B846F1}">
                  <asvg:svgBlip xmlns:asvg="http://schemas.microsoft.com/office/drawing/2016/SVG/main" xmlns="" r:embed="rId6"/>
                </a:ext>
              </a:extLst>
            </a:blip>
            <a:stretch>
              <a:fillRect/>
            </a:stretch>
          </p:blipFill>
          <p:spPr>
            <a:xfrm>
              <a:off x="5469531" y="3312402"/>
              <a:ext cx="457200" cy="457200"/>
            </a:xfrm>
            <a:prstGeom prst="rect">
              <a:avLst/>
            </a:prstGeom>
          </p:spPr>
        </p:pic>
        <p:pic>
          <p:nvPicPr>
            <p:cNvPr id="26" name="Graphic 25">
              <a:extLst>
                <a:ext uri="{FF2B5EF4-FFF2-40B4-BE49-F238E27FC236}">
                  <a16:creationId xmlns:a16="http://schemas.microsoft.com/office/drawing/2014/main" id="{8A60BA49-19FF-46A4-9325-BC9C368274CB}"/>
                </a:ext>
                <a:ext uri="{C183D7F6-B498-43B3-948B-1728B52AA6E4}">
                  <adec:decorative xmlns:adec="http://schemas.microsoft.com/office/drawing/2017/decorative" xmlns="" val="1"/>
                </a:ext>
              </a:extLst>
            </p:cNvPr>
            <p:cNvPicPr>
              <a:picLocks noChangeAspect="1"/>
            </p:cNvPicPr>
            <p:nvPr/>
          </p:nvPicPr>
          <p:blipFill>
            <a:blip r:embed="rId5">
              <a:extLst>
                <a:ext uri="{96DAC541-7B7A-43D3-8B79-37D633B846F1}">
                  <asvg:svgBlip xmlns:asvg="http://schemas.microsoft.com/office/drawing/2016/SVG/main" xmlns="" r:embed="rId6"/>
                </a:ext>
              </a:extLst>
            </a:blip>
            <a:stretch>
              <a:fillRect/>
            </a:stretch>
          </p:blipFill>
          <p:spPr>
            <a:xfrm>
              <a:off x="10968140" y="4768080"/>
              <a:ext cx="457200" cy="457200"/>
            </a:xfrm>
            <a:prstGeom prst="rect">
              <a:avLst/>
            </a:prstGeom>
          </p:spPr>
        </p:pic>
        <p:grpSp>
          <p:nvGrpSpPr>
            <p:cNvPr id="4" name="Group 3">
              <a:extLst>
                <a:ext uri="{FF2B5EF4-FFF2-40B4-BE49-F238E27FC236}">
                  <a16:creationId xmlns:a16="http://schemas.microsoft.com/office/drawing/2014/main" id="{96EE0CC0-95DD-4EF6-9657-D754D8599D67}"/>
                </a:ext>
              </a:extLst>
            </p:cNvPr>
            <p:cNvGrpSpPr/>
            <p:nvPr/>
          </p:nvGrpSpPr>
          <p:grpSpPr>
            <a:xfrm>
              <a:off x="6353037" y="3502905"/>
              <a:ext cx="335541" cy="338554"/>
              <a:chOff x="5618534" y="4436958"/>
              <a:chExt cx="469900" cy="474119"/>
            </a:xfrm>
          </p:grpSpPr>
          <p:sp>
            <p:nvSpPr>
              <p:cNvPr id="3" name="Rectangle 2">
                <a:extLst>
                  <a:ext uri="{FF2B5EF4-FFF2-40B4-BE49-F238E27FC236}">
                    <a16:creationId xmlns:a16="http://schemas.microsoft.com/office/drawing/2014/main" id="{04AA646E-DAD3-4C91-930A-83F8D2EF7D10}"/>
                  </a:ext>
                </a:extLst>
              </p:cNvPr>
              <p:cNvSpPr/>
              <p:nvPr/>
            </p:nvSpPr>
            <p:spPr>
              <a:xfrm>
                <a:off x="5626100" y="4436958"/>
                <a:ext cx="454767" cy="4741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sz="1600"/>
              </a:p>
            </p:txBody>
          </p:sp>
          <p:pic>
            <p:nvPicPr>
              <p:cNvPr id="22" name="Graphic 21">
                <a:extLst>
                  <a:ext uri="{FF2B5EF4-FFF2-40B4-BE49-F238E27FC236}">
                    <a16:creationId xmlns:a16="http://schemas.microsoft.com/office/drawing/2014/main" id="{E03B0505-C441-46BE-8755-0BDD0ACC90DC}"/>
                  </a:ext>
                  <a:ext uri="{C183D7F6-B498-43B3-948B-1728B52AA6E4}">
                    <adec:decorative xmlns:adec="http://schemas.microsoft.com/office/drawing/2017/decorative" xmlns="" val="1"/>
                  </a:ext>
                </a:extLst>
              </p:cNvPr>
              <p:cNvPicPr>
                <a:picLocks noChangeAspect="1"/>
              </p:cNvPicPr>
              <p:nvPr/>
            </p:nvPicPr>
            <p:blipFill>
              <a:blip r:embed="rId7">
                <a:extLst>
                  <a:ext uri="{96DAC541-7B7A-43D3-8B79-37D633B846F1}">
                    <asvg:svgBlip xmlns:asvg="http://schemas.microsoft.com/office/drawing/2016/SVG/main" xmlns="" r:embed="rId8"/>
                  </a:ext>
                </a:extLst>
              </a:blip>
              <a:stretch>
                <a:fillRect/>
              </a:stretch>
            </p:blipFill>
            <p:spPr>
              <a:xfrm>
                <a:off x="5618534" y="4439063"/>
                <a:ext cx="469900" cy="469900"/>
              </a:xfrm>
              <a:prstGeom prst="rect">
                <a:avLst/>
              </a:prstGeom>
            </p:spPr>
          </p:pic>
        </p:grpSp>
      </p:grpSp>
    </p:spTree>
    <p:custDataLst>
      <p:tags r:id="rId1"/>
    </p:custDataLst>
    <p:extLst>
      <p:ext uri="{BB962C8B-B14F-4D97-AF65-F5344CB8AC3E}">
        <p14:creationId xmlns:p14="http://schemas.microsoft.com/office/powerpoint/2010/main" val="122535729"/>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266F67-5EA4-4F1E-8EA1-23C2D12BC492}"/>
              </a:ext>
            </a:extLst>
          </p:cNvPr>
          <p:cNvSpPr>
            <a:spLocks noGrp="1"/>
          </p:cNvSpPr>
          <p:nvPr>
            <p:ph type="title"/>
          </p:nvPr>
        </p:nvSpPr>
        <p:spPr/>
        <p:txBody>
          <a:bodyPr rtlCol="0"/>
          <a:lstStyle/>
          <a:p>
            <a:pPr rtl="0"/>
            <a:r>
              <a:rPr lang="pt-BR" sz="3600"/>
              <a:t>DNS e alta disponibilidade multirregional</a:t>
            </a:r>
          </a:p>
        </p:txBody>
      </p:sp>
      <p:grpSp>
        <p:nvGrpSpPr>
          <p:cNvPr id="16" name="Group 15" descr="dns failover routing can be used to implement high availability across multiple aws regions.">
            <a:extLst>
              <a:ext uri="{FF2B5EF4-FFF2-40B4-BE49-F238E27FC236}">
                <a16:creationId xmlns:a16="http://schemas.microsoft.com/office/drawing/2014/main" id="{440D410E-3A0B-4BB9-A2EA-8285F1D5FBB3}"/>
              </a:ext>
            </a:extLst>
          </p:cNvPr>
          <p:cNvGrpSpPr/>
          <p:nvPr/>
        </p:nvGrpSpPr>
        <p:grpSpPr>
          <a:xfrm>
            <a:off x="497302" y="1594424"/>
            <a:ext cx="11329071" cy="4575978"/>
            <a:chOff x="497302" y="1788394"/>
            <a:chExt cx="11329071" cy="4575978"/>
          </a:xfrm>
        </p:grpSpPr>
        <p:pic>
          <p:nvPicPr>
            <p:cNvPr id="6" name="Graphic 5">
              <a:extLst>
                <a:ext uri="{FF2B5EF4-FFF2-40B4-BE49-F238E27FC236}">
                  <a16:creationId xmlns:a16="http://schemas.microsoft.com/office/drawing/2014/main" id="{1A7B0076-5564-4B0D-BD93-C906A3F775B7}"/>
                </a:ext>
                <a:ext uri="{C183D7F6-B498-43B3-948B-1728B52AA6E4}">
                  <adec:decorative xmlns:adec="http://schemas.microsoft.com/office/drawing/2017/decorative" xmlns="" val="1"/>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3246851" y="2864142"/>
              <a:ext cx="711200" cy="711200"/>
            </a:xfrm>
            <a:prstGeom prst="rect">
              <a:avLst/>
            </a:prstGeom>
          </p:spPr>
        </p:pic>
        <p:cxnSp>
          <p:nvCxnSpPr>
            <p:cNvPr id="31" name="Straight Arrow Connector 30">
              <a:extLst>
                <a:ext uri="{FF2B5EF4-FFF2-40B4-BE49-F238E27FC236}">
                  <a16:creationId xmlns:a16="http://schemas.microsoft.com/office/drawing/2014/main" id="{6231A037-29C8-44C8-ACCF-9AA65B455CED}"/>
                </a:ext>
              </a:extLst>
            </p:cNvPr>
            <p:cNvCxnSpPr>
              <a:cxnSpLocks/>
              <a:stCxn id="5" idx="2"/>
              <a:endCxn id="6" idx="0"/>
            </p:cNvCxnSpPr>
            <p:nvPr/>
          </p:nvCxnSpPr>
          <p:spPr>
            <a:xfrm>
              <a:off x="3602451" y="2499594"/>
              <a:ext cx="0" cy="3645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5" name="Graphic 4">
              <a:extLst>
                <a:ext uri="{FF2B5EF4-FFF2-40B4-BE49-F238E27FC236}">
                  <a16:creationId xmlns:a16="http://schemas.microsoft.com/office/drawing/2014/main" id="{612954F2-6E37-45FF-A5A4-5073191A24F4}"/>
                </a:ext>
                <a:ext uri="{C183D7F6-B498-43B3-948B-1728B52AA6E4}">
                  <adec:decorative xmlns:adec="http://schemas.microsoft.com/office/drawing/2017/decorative" xmlns="" val="1"/>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3246851" y="1788394"/>
              <a:ext cx="711200" cy="711200"/>
            </a:xfrm>
            <a:prstGeom prst="rect">
              <a:avLst/>
            </a:prstGeom>
          </p:spPr>
        </p:pic>
        <p:sp>
          <p:nvSpPr>
            <p:cNvPr id="7" name="Rectangle 6">
              <a:extLst>
                <a:ext uri="{FF2B5EF4-FFF2-40B4-BE49-F238E27FC236}">
                  <a16:creationId xmlns:a16="http://schemas.microsoft.com/office/drawing/2014/main" id="{267E9F2E-3B98-4226-9D5C-B780071568D2}"/>
                </a:ext>
              </a:extLst>
            </p:cNvPr>
            <p:cNvSpPr/>
            <p:nvPr/>
          </p:nvSpPr>
          <p:spPr>
            <a:xfrm>
              <a:off x="635012" y="4544102"/>
              <a:ext cx="5043889" cy="1526039"/>
            </a:xfrm>
            <a:prstGeom prst="rect">
              <a:avLst/>
            </a:prstGeom>
            <a:noFill/>
            <a:ln w="12700" cap="flat" cmpd="sng" algn="ctr">
              <a:solidFill>
                <a:srgbClr val="1D8900"/>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pt-BR" sz="1400" b="0" i="0" u="none" strike="noStrike" kern="0" cap="none" spc="0" normalizeH="0" noProof="0">
                  <a:ln w="0"/>
                  <a:solidFill>
                    <a:srgbClr val="1D8900"/>
                  </a:solidFill>
                  <a:effectLst/>
                  <a:uLnTx/>
                  <a:uFillTx/>
                  <a:ea typeface="+mn-ea"/>
                  <a:cs typeface="+mn-cs"/>
                </a:rPr>
                <a:t> VPC</a:t>
              </a:r>
              <a:endParaRPr kumimoji="0" lang="en-US" sz="1100" b="0" i="0" u="none" strike="noStrike" kern="0" cap="none" spc="0" normalizeH="0" baseline="0" noProof="0" dirty="0">
                <a:ln w="0"/>
                <a:solidFill>
                  <a:srgbClr val="1D8900"/>
                </a:solidFill>
                <a:effectLst/>
                <a:uLnTx/>
                <a:uFillTx/>
                <a:ea typeface="+mn-ea"/>
                <a:cs typeface="+mn-cs"/>
              </a:endParaRPr>
            </a:p>
          </p:txBody>
        </p:sp>
        <p:sp>
          <p:nvSpPr>
            <p:cNvPr id="8" name="Rectangle 7">
              <a:extLst>
                <a:ext uri="{FF2B5EF4-FFF2-40B4-BE49-F238E27FC236}">
                  <a16:creationId xmlns:a16="http://schemas.microsoft.com/office/drawing/2014/main" id="{B8AA4580-A7F6-494C-8291-F22B3FC488ED}"/>
                </a:ext>
              </a:extLst>
            </p:cNvPr>
            <p:cNvSpPr/>
            <p:nvPr/>
          </p:nvSpPr>
          <p:spPr>
            <a:xfrm>
              <a:off x="497302" y="2776764"/>
              <a:ext cx="5321300" cy="3579586"/>
            </a:xfrm>
            <a:prstGeom prst="rect">
              <a:avLst/>
            </a:prstGeom>
            <a:noFill/>
            <a:ln w="12700" cap="flat" cmpd="sng" algn="ctr">
              <a:solidFill>
                <a:srgbClr val="007CBC"/>
              </a:solidFill>
              <a:prstDash val="sysDash"/>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pt-BR" sz="1400" b="0" i="0" u="none" strike="noStrike" kern="0" cap="none" spc="0" normalizeH="0" noProof="0">
                  <a:ln>
                    <a:noFill/>
                  </a:ln>
                  <a:solidFill>
                    <a:srgbClr val="007CBC"/>
                  </a:solidFill>
                  <a:effectLst/>
                  <a:uLnTx/>
                  <a:uFillTx/>
                  <a:ea typeface="+mn-ea"/>
                  <a:cs typeface="+mn-cs"/>
                </a:rPr>
                <a:t> Região A</a:t>
              </a:r>
              <a:endParaRPr kumimoji="0" lang="en-US" sz="1100" b="0" i="0" u="none" strike="noStrike" kern="0" cap="none" spc="0" normalizeH="0" baseline="0" noProof="0" dirty="0">
                <a:ln>
                  <a:noFill/>
                </a:ln>
                <a:solidFill>
                  <a:srgbClr val="007CBC"/>
                </a:solidFill>
                <a:effectLst/>
                <a:uLnTx/>
                <a:uFillTx/>
                <a:ea typeface="+mn-ea"/>
                <a:cs typeface="+mn-cs"/>
              </a:endParaRPr>
            </a:p>
          </p:txBody>
        </p:sp>
        <p:sp>
          <p:nvSpPr>
            <p:cNvPr id="9" name="Rectangle 8">
              <a:extLst>
                <a:ext uri="{FF2B5EF4-FFF2-40B4-BE49-F238E27FC236}">
                  <a16:creationId xmlns:a16="http://schemas.microsoft.com/office/drawing/2014/main" id="{5802EEB6-E70D-4461-9D65-6303D8F70389}"/>
                </a:ext>
              </a:extLst>
            </p:cNvPr>
            <p:cNvSpPr/>
            <p:nvPr/>
          </p:nvSpPr>
          <p:spPr>
            <a:xfrm>
              <a:off x="1609268" y="3662717"/>
              <a:ext cx="1920240" cy="2560320"/>
            </a:xfrm>
            <a:prstGeom prst="rect">
              <a:avLst/>
            </a:prstGeom>
            <a:noFill/>
            <a:ln w="12700" cap="flat" cmpd="sng" algn="ctr">
              <a:solidFill>
                <a:srgbClr val="007CBC"/>
              </a:solidFill>
              <a:prstDash val="dash"/>
              <a:miter lim="800000"/>
            </a:ln>
            <a:effectLst/>
          </p:spPr>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400" b="0" i="0" u="none" strike="noStrike" kern="0" cap="none" spc="0" normalizeH="0" noProof="0">
                  <a:ln>
                    <a:noFill/>
                  </a:ln>
                  <a:solidFill>
                    <a:srgbClr val="007CBC"/>
                  </a:solidFill>
                  <a:effectLst/>
                  <a:uLnTx/>
                  <a:uFillTx/>
                  <a:ea typeface="+mn-ea"/>
                  <a:cs typeface="+mn-cs"/>
                </a:rPr>
                <a:t>Zona de disponibilidade A</a:t>
              </a:r>
            </a:p>
          </p:txBody>
        </p:sp>
        <p:pic>
          <p:nvPicPr>
            <p:cNvPr id="10" name="Graphic 9">
              <a:extLst>
                <a:ext uri="{FF2B5EF4-FFF2-40B4-BE49-F238E27FC236}">
                  <a16:creationId xmlns:a16="http://schemas.microsoft.com/office/drawing/2014/main" id="{8FCAA51A-308F-4894-AE52-E562C5C53E80}"/>
                </a:ext>
                <a:ext uri="{C183D7F6-B498-43B3-948B-1728B52AA6E4}">
                  <adec:decorative xmlns:adec="http://schemas.microsoft.com/office/drawing/2017/decorative" xmlns="" val="1"/>
                </a:ext>
              </a:extLst>
            </p:cNvPr>
            <p:cNvPicPr>
              <a:picLocks noChangeAspect="1"/>
            </p:cNvPicPr>
            <p:nvPr/>
          </p:nvPicPr>
          <p:blipFill>
            <a:blip r:embed="rId8">
              <a:extLst>
                <a:ext uri="{96DAC541-7B7A-43D3-8B79-37D633B846F1}">
                  <asvg:svgBlip xmlns:asvg="http://schemas.microsoft.com/office/drawing/2016/SVG/main" xmlns="" r:embed="rId9"/>
                </a:ext>
              </a:extLst>
            </a:blip>
            <a:stretch>
              <a:fillRect/>
            </a:stretch>
          </p:blipFill>
          <p:spPr>
            <a:xfrm>
              <a:off x="497302" y="2776764"/>
              <a:ext cx="457200" cy="457200"/>
            </a:xfrm>
            <a:prstGeom prst="rect">
              <a:avLst/>
            </a:prstGeom>
          </p:spPr>
        </p:pic>
        <p:pic>
          <p:nvPicPr>
            <p:cNvPr id="11" name="Graphic 10">
              <a:extLst>
                <a:ext uri="{FF2B5EF4-FFF2-40B4-BE49-F238E27FC236}">
                  <a16:creationId xmlns:a16="http://schemas.microsoft.com/office/drawing/2014/main" id="{64C11DAD-26EF-4B32-BA4C-3FC59A0899D4}"/>
                </a:ext>
                <a:ext uri="{C183D7F6-B498-43B3-948B-1728B52AA6E4}">
                  <adec:decorative xmlns:adec="http://schemas.microsoft.com/office/drawing/2017/decorative" xmlns="" val="1"/>
                </a:ext>
              </a:extLst>
            </p:cNvPr>
            <p:cNvPicPr>
              <a:picLocks noChangeAspect="1"/>
            </p:cNvPicPr>
            <p:nvPr/>
          </p:nvPicPr>
          <p:blipFill>
            <a:blip r:embed="rId10">
              <a:extLst>
                <a:ext uri="{96DAC541-7B7A-43D3-8B79-37D633B846F1}">
                  <asvg:svgBlip xmlns:asvg="http://schemas.microsoft.com/office/drawing/2016/SVG/main" xmlns="" r:embed="rId11"/>
                </a:ext>
              </a:extLst>
            </a:blip>
            <a:stretch>
              <a:fillRect/>
            </a:stretch>
          </p:blipFill>
          <p:spPr>
            <a:xfrm>
              <a:off x="635013" y="4544103"/>
              <a:ext cx="457200" cy="457200"/>
            </a:xfrm>
            <a:prstGeom prst="rect">
              <a:avLst/>
            </a:prstGeom>
          </p:spPr>
        </p:pic>
        <p:sp>
          <p:nvSpPr>
            <p:cNvPr id="12" name="Rectangle 11">
              <a:extLst>
                <a:ext uri="{FF2B5EF4-FFF2-40B4-BE49-F238E27FC236}">
                  <a16:creationId xmlns:a16="http://schemas.microsoft.com/office/drawing/2014/main" id="{6858CC26-66CD-41ED-8B4C-CB0EB8E4EFDC}"/>
                </a:ext>
              </a:extLst>
            </p:cNvPr>
            <p:cNvSpPr/>
            <p:nvPr/>
          </p:nvSpPr>
          <p:spPr>
            <a:xfrm>
              <a:off x="3666668" y="3650586"/>
              <a:ext cx="1920240" cy="2560320"/>
            </a:xfrm>
            <a:prstGeom prst="rect">
              <a:avLst/>
            </a:prstGeom>
            <a:noFill/>
            <a:ln w="12700" cap="flat" cmpd="sng" algn="ctr">
              <a:solidFill>
                <a:srgbClr val="007CBC"/>
              </a:solidFill>
              <a:prstDash val="dash"/>
              <a:miter lim="800000"/>
            </a:ln>
            <a:effectLst/>
          </p:spPr>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400" b="0" i="0" u="none" strike="noStrike" kern="0" cap="none" spc="0" normalizeH="0" noProof="0">
                  <a:ln>
                    <a:noFill/>
                  </a:ln>
                  <a:solidFill>
                    <a:srgbClr val="007CBC"/>
                  </a:solidFill>
                  <a:effectLst/>
                  <a:uLnTx/>
                  <a:uFillTx/>
                  <a:ea typeface="+mn-ea"/>
                  <a:cs typeface="+mn-cs"/>
                </a:rPr>
                <a:t>Zona de disponibilidade B</a:t>
              </a:r>
            </a:p>
          </p:txBody>
        </p:sp>
        <p:grpSp>
          <p:nvGrpSpPr>
            <p:cNvPr id="20" name="Group 19">
              <a:extLst>
                <a:ext uri="{FF2B5EF4-FFF2-40B4-BE49-F238E27FC236}">
                  <a16:creationId xmlns:a16="http://schemas.microsoft.com/office/drawing/2014/main" id="{0EB33963-238A-4A08-8060-2D7F423A2E31}"/>
                </a:ext>
              </a:extLst>
            </p:cNvPr>
            <p:cNvGrpSpPr/>
            <p:nvPr/>
          </p:nvGrpSpPr>
          <p:grpSpPr>
            <a:xfrm>
              <a:off x="1659352" y="4747619"/>
              <a:ext cx="1828800" cy="1145359"/>
              <a:chOff x="1250950" y="4341219"/>
              <a:chExt cx="1828800" cy="1145359"/>
            </a:xfrm>
          </p:grpSpPr>
          <p:sp>
            <p:nvSpPr>
              <p:cNvPr id="17" name="Rectangle 16">
                <a:extLst>
                  <a:ext uri="{FF2B5EF4-FFF2-40B4-BE49-F238E27FC236}">
                    <a16:creationId xmlns:a16="http://schemas.microsoft.com/office/drawing/2014/main" id="{EFBC5477-308D-43F9-8DC2-22EBDD26CD8F}"/>
                  </a:ext>
                </a:extLst>
              </p:cNvPr>
              <p:cNvSpPr/>
              <p:nvPr/>
            </p:nvSpPr>
            <p:spPr>
              <a:xfrm>
                <a:off x="1250950" y="4343578"/>
                <a:ext cx="1828800" cy="1143000"/>
              </a:xfrm>
              <a:prstGeom prst="rect">
                <a:avLst/>
              </a:prstGeom>
              <a:solidFill>
                <a:srgbClr val="1D8900">
                  <a:alpha val="9804"/>
                </a:srgbClr>
              </a:solidFill>
              <a:ln w="12700" cap="flat" cmpd="sng" algn="ctr">
                <a:noFill/>
                <a:prstDash val="dash"/>
                <a:miter lim="800000"/>
              </a:ln>
              <a:effectLst/>
            </p:spPr>
            <p:txBody>
              <a:bodyPr rot="0" spcFirstLastPara="0" vertOverflow="overflow" horzOverflow="overflow" vert="horz" wrap="square" lIns="45720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400" b="0" i="0" u="none" strike="noStrike" kern="0" cap="none" spc="0" normalizeH="0" noProof="0">
                    <a:ln>
                      <a:noFill/>
                    </a:ln>
                    <a:solidFill>
                      <a:srgbClr val="1D8900"/>
                    </a:solidFill>
                    <a:effectLst/>
                    <a:uLnTx/>
                    <a:uFillTx/>
                    <a:ea typeface="+mn-ea"/>
                    <a:cs typeface="+mn-cs"/>
                  </a:rPr>
                  <a:t>Sub-rede pública</a:t>
                </a:r>
              </a:p>
            </p:txBody>
          </p:sp>
          <p:grpSp>
            <p:nvGrpSpPr>
              <p:cNvPr id="19" name="Group 18">
                <a:extLst>
                  <a:ext uri="{FF2B5EF4-FFF2-40B4-BE49-F238E27FC236}">
                    <a16:creationId xmlns:a16="http://schemas.microsoft.com/office/drawing/2014/main" id="{E2140BF9-A16C-4E6B-B80D-82C88DF62423}"/>
                  </a:ext>
                </a:extLst>
              </p:cNvPr>
              <p:cNvGrpSpPr/>
              <p:nvPr/>
            </p:nvGrpSpPr>
            <p:grpSpPr>
              <a:xfrm>
                <a:off x="1546639" y="4912403"/>
                <a:ext cx="1237422" cy="469900"/>
                <a:chOff x="1302578" y="4645703"/>
                <a:chExt cx="1237422" cy="469900"/>
              </a:xfrm>
            </p:grpSpPr>
            <p:pic>
              <p:nvPicPr>
                <p:cNvPr id="13" name="Graphic 12">
                  <a:extLst>
                    <a:ext uri="{FF2B5EF4-FFF2-40B4-BE49-F238E27FC236}">
                      <a16:creationId xmlns:a16="http://schemas.microsoft.com/office/drawing/2014/main" id="{CED52633-A5E6-4EE0-A12C-1AB8F23D84C5}"/>
                    </a:ext>
                    <a:ext uri="{C183D7F6-B498-43B3-948B-1728B52AA6E4}">
                      <adec:decorative xmlns:adec="http://schemas.microsoft.com/office/drawing/2017/decorative" xmlns="" val="1"/>
                    </a:ext>
                  </a:extLst>
                </p:cNvPr>
                <p:cNvPicPr>
                  <a:picLocks noChangeAspect="1"/>
                </p:cNvPicPr>
                <p:nvPr/>
              </p:nvPicPr>
              <p:blipFill>
                <a:blip r:embed="rId12">
                  <a:extLst>
                    <a:ext uri="{96DAC541-7B7A-43D3-8B79-37D633B846F1}">
                      <asvg:svgBlip xmlns:asvg="http://schemas.microsoft.com/office/drawing/2016/SVG/main" xmlns="" r:embed="rId13"/>
                    </a:ext>
                  </a:extLst>
                </a:blip>
                <a:stretch>
                  <a:fillRect/>
                </a:stretch>
              </p:blipFill>
              <p:spPr>
                <a:xfrm>
                  <a:off x="1302578" y="4645703"/>
                  <a:ext cx="469900" cy="469900"/>
                </a:xfrm>
                <a:prstGeom prst="rect">
                  <a:avLst/>
                </a:prstGeom>
              </p:spPr>
            </p:pic>
            <p:pic>
              <p:nvPicPr>
                <p:cNvPr id="14" name="Graphic 13">
                  <a:extLst>
                    <a:ext uri="{FF2B5EF4-FFF2-40B4-BE49-F238E27FC236}">
                      <a16:creationId xmlns:a16="http://schemas.microsoft.com/office/drawing/2014/main" id="{78D47946-97D3-400A-B034-CA5EF3C4B26D}"/>
                    </a:ext>
                    <a:ext uri="{C183D7F6-B498-43B3-948B-1728B52AA6E4}">
                      <adec:decorative xmlns:adec="http://schemas.microsoft.com/office/drawing/2017/decorative" xmlns="" val="1"/>
                    </a:ext>
                  </a:extLst>
                </p:cNvPr>
                <p:cNvPicPr>
                  <a:picLocks noChangeAspect="1"/>
                </p:cNvPicPr>
                <p:nvPr/>
              </p:nvPicPr>
              <p:blipFill>
                <a:blip r:embed="rId12">
                  <a:extLst>
                    <a:ext uri="{96DAC541-7B7A-43D3-8B79-37D633B846F1}">
                      <asvg:svgBlip xmlns:asvg="http://schemas.microsoft.com/office/drawing/2016/SVG/main" xmlns="" r:embed="rId13"/>
                    </a:ext>
                  </a:extLst>
                </a:blip>
                <a:stretch>
                  <a:fillRect/>
                </a:stretch>
              </p:blipFill>
              <p:spPr>
                <a:xfrm>
                  <a:off x="2070100" y="4645703"/>
                  <a:ext cx="469900" cy="469900"/>
                </a:xfrm>
                <a:prstGeom prst="rect">
                  <a:avLst/>
                </a:prstGeom>
              </p:spPr>
            </p:pic>
          </p:grpSp>
          <p:pic>
            <p:nvPicPr>
              <p:cNvPr id="18" name="Graphic 17">
                <a:extLst>
                  <a:ext uri="{FF2B5EF4-FFF2-40B4-BE49-F238E27FC236}">
                    <a16:creationId xmlns:a16="http://schemas.microsoft.com/office/drawing/2014/main" id="{D8B46375-B4E3-4B76-89D8-0FF55A665DBA}"/>
                  </a:ext>
                  <a:ext uri="{C183D7F6-B498-43B3-948B-1728B52AA6E4}">
                    <adec:decorative xmlns:adec="http://schemas.microsoft.com/office/drawing/2017/decorative" xmlns="" val="1"/>
                  </a:ext>
                </a:extLst>
              </p:cNvPr>
              <p:cNvPicPr>
                <a:picLocks noChangeAspect="1"/>
              </p:cNvPicPr>
              <p:nvPr/>
            </p:nvPicPr>
            <p:blipFill>
              <a:blip r:embed="rId14">
                <a:extLst>
                  <a:ext uri="{96DAC541-7B7A-43D3-8B79-37D633B846F1}">
                    <asvg:svgBlip xmlns:asvg="http://schemas.microsoft.com/office/drawing/2016/SVG/main" xmlns="" r:embed="rId15"/>
                  </a:ext>
                </a:extLst>
              </a:blip>
              <a:stretch>
                <a:fillRect/>
              </a:stretch>
            </p:blipFill>
            <p:spPr>
              <a:xfrm>
                <a:off x="1250950" y="4341219"/>
                <a:ext cx="457200" cy="457200"/>
              </a:xfrm>
              <a:prstGeom prst="rect">
                <a:avLst/>
              </a:prstGeom>
            </p:spPr>
          </p:pic>
        </p:grpSp>
        <p:grpSp>
          <p:nvGrpSpPr>
            <p:cNvPr id="21" name="Group 20">
              <a:extLst>
                <a:ext uri="{FF2B5EF4-FFF2-40B4-BE49-F238E27FC236}">
                  <a16:creationId xmlns:a16="http://schemas.microsoft.com/office/drawing/2014/main" id="{426881AB-5862-4303-BBFC-ADD0FAB76B84}"/>
                </a:ext>
              </a:extLst>
            </p:cNvPr>
            <p:cNvGrpSpPr/>
            <p:nvPr/>
          </p:nvGrpSpPr>
          <p:grpSpPr>
            <a:xfrm>
              <a:off x="3716752" y="4747619"/>
              <a:ext cx="1828800" cy="1145359"/>
              <a:chOff x="1250950" y="4341219"/>
              <a:chExt cx="1828800" cy="1145359"/>
            </a:xfrm>
          </p:grpSpPr>
          <p:sp>
            <p:nvSpPr>
              <p:cNvPr id="22" name="Rectangle 21">
                <a:extLst>
                  <a:ext uri="{FF2B5EF4-FFF2-40B4-BE49-F238E27FC236}">
                    <a16:creationId xmlns:a16="http://schemas.microsoft.com/office/drawing/2014/main" id="{44BBA317-B7EA-4464-9AA1-7E4A78AEA496}"/>
                  </a:ext>
                </a:extLst>
              </p:cNvPr>
              <p:cNvSpPr/>
              <p:nvPr/>
            </p:nvSpPr>
            <p:spPr>
              <a:xfrm>
                <a:off x="1250950" y="4343578"/>
                <a:ext cx="1828800" cy="1143000"/>
              </a:xfrm>
              <a:prstGeom prst="rect">
                <a:avLst/>
              </a:prstGeom>
              <a:solidFill>
                <a:srgbClr val="1D8900">
                  <a:alpha val="9804"/>
                </a:srgbClr>
              </a:solidFill>
              <a:ln w="12700" cap="flat" cmpd="sng" algn="ctr">
                <a:noFill/>
                <a:prstDash val="dash"/>
                <a:miter lim="800000"/>
              </a:ln>
              <a:effectLst/>
            </p:spPr>
            <p:txBody>
              <a:bodyPr rot="0" spcFirstLastPara="0" vertOverflow="overflow" horzOverflow="overflow" vert="horz" wrap="square" lIns="45720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400" b="0" i="0" u="none" strike="noStrike" kern="0" cap="none" spc="0" normalizeH="0" noProof="0">
                    <a:ln>
                      <a:noFill/>
                    </a:ln>
                    <a:solidFill>
                      <a:srgbClr val="1D8900"/>
                    </a:solidFill>
                    <a:effectLst/>
                    <a:uLnTx/>
                    <a:uFillTx/>
                    <a:ea typeface="+mn-ea"/>
                    <a:cs typeface="+mn-cs"/>
                  </a:rPr>
                  <a:t>Sub-rede pública</a:t>
                </a:r>
              </a:p>
            </p:txBody>
          </p:sp>
          <p:grpSp>
            <p:nvGrpSpPr>
              <p:cNvPr id="23" name="Group 22">
                <a:extLst>
                  <a:ext uri="{FF2B5EF4-FFF2-40B4-BE49-F238E27FC236}">
                    <a16:creationId xmlns:a16="http://schemas.microsoft.com/office/drawing/2014/main" id="{867733F0-D632-46A9-943A-AF1E1A38473D}"/>
                  </a:ext>
                </a:extLst>
              </p:cNvPr>
              <p:cNvGrpSpPr/>
              <p:nvPr/>
            </p:nvGrpSpPr>
            <p:grpSpPr>
              <a:xfrm>
                <a:off x="1546639" y="4912403"/>
                <a:ext cx="1237422" cy="469900"/>
                <a:chOff x="1302578" y="4645703"/>
                <a:chExt cx="1237422" cy="469900"/>
              </a:xfrm>
            </p:grpSpPr>
            <p:pic>
              <p:nvPicPr>
                <p:cNvPr id="25" name="Graphic 24">
                  <a:extLst>
                    <a:ext uri="{FF2B5EF4-FFF2-40B4-BE49-F238E27FC236}">
                      <a16:creationId xmlns:a16="http://schemas.microsoft.com/office/drawing/2014/main" id="{8C7C8D1B-63EF-4082-AE44-6E081E177309}"/>
                    </a:ext>
                    <a:ext uri="{C183D7F6-B498-43B3-948B-1728B52AA6E4}">
                      <adec:decorative xmlns:adec="http://schemas.microsoft.com/office/drawing/2017/decorative" xmlns="" val="1"/>
                    </a:ext>
                  </a:extLst>
                </p:cNvPr>
                <p:cNvPicPr>
                  <a:picLocks noChangeAspect="1"/>
                </p:cNvPicPr>
                <p:nvPr/>
              </p:nvPicPr>
              <p:blipFill>
                <a:blip r:embed="rId12">
                  <a:extLst>
                    <a:ext uri="{96DAC541-7B7A-43D3-8B79-37D633B846F1}">
                      <asvg:svgBlip xmlns:asvg="http://schemas.microsoft.com/office/drawing/2016/SVG/main" xmlns="" r:embed="rId13"/>
                    </a:ext>
                  </a:extLst>
                </a:blip>
                <a:stretch>
                  <a:fillRect/>
                </a:stretch>
              </p:blipFill>
              <p:spPr>
                <a:xfrm>
                  <a:off x="1302578" y="4645703"/>
                  <a:ext cx="469900" cy="469900"/>
                </a:xfrm>
                <a:prstGeom prst="rect">
                  <a:avLst/>
                </a:prstGeom>
              </p:spPr>
            </p:pic>
            <p:pic>
              <p:nvPicPr>
                <p:cNvPr id="26" name="Graphic 25">
                  <a:extLst>
                    <a:ext uri="{FF2B5EF4-FFF2-40B4-BE49-F238E27FC236}">
                      <a16:creationId xmlns:a16="http://schemas.microsoft.com/office/drawing/2014/main" id="{06F81EC9-56FA-4678-AA19-7CB9EBAC9720}"/>
                    </a:ext>
                    <a:ext uri="{C183D7F6-B498-43B3-948B-1728B52AA6E4}">
                      <adec:decorative xmlns:adec="http://schemas.microsoft.com/office/drawing/2017/decorative" xmlns="" val="1"/>
                    </a:ext>
                  </a:extLst>
                </p:cNvPr>
                <p:cNvPicPr>
                  <a:picLocks noChangeAspect="1"/>
                </p:cNvPicPr>
                <p:nvPr/>
              </p:nvPicPr>
              <p:blipFill>
                <a:blip r:embed="rId12">
                  <a:extLst>
                    <a:ext uri="{96DAC541-7B7A-43D3-8B79-37D633B846F1}">
                      <asvg:svgBlip xmlns:asvg="http://schemas.microsoft.com/office/drawing/2016/SVG/main" xmlns="" r:embed="rId13"/>
                    </a:ext>
                  </a:extLst>
                </a:blip>
                <a:stretch>
                  <a:fillRect/>
                </a:stretch>
              </p:blipFill>
              <p:spPr>
                <a:xfrm>
                  <a:off x="2070100" y="4645703"/>
                  <a:ext cx="469900" cy="469900"/>
                </a:xfrm>
                <a:prstGeom prst="rect">
                  <a:avLst/>
                </a:prstGeom>
              </p:spPr>
            </p:pic>
          </p:grpSp>
          <p:pic>
            <p:nvPicPr>
              <p:cNvPr id="24" name="Graphic 23">
                <a:extLst>
                  <a:ext uri="{FF2B5EF4-FFF2-40B4-BE49-F238E27FC236}">
                    <a16:creationId xmlns:a16="http://schemas.microsoft.com/office/drawing/2014/main" id="{7F3925DA-8820-4A44-947B-07E117B58560}"/>
                  </a:ext>
                  <a:ext uri="{C183D7F6-B498-43B3-948B-1728B52AA6E4}">
                    <adec:decorative xmlns:adec="http://schemas.microsoft.com/office/drawing/2017/decorative" xmlns="" val="1"/>
                  </a:ext>
                </a:extLst>
              </p:cNvPr>
              <p:cNvPicPr>
                <a:picLocks noChangeAspect="1"/>
              </p:cNvPicPr>
              <p:nvPr/>
            </p:nvPicPr>
            <p:blipFill>
              <a:blip r:embed="rId14">
                <a:extLst>
                  <a:ext uri="{96DAC541-7B7A-43D3-8B79-37D633B846F1}">
                    <asvg:svgBlip xmlns:asvg="http://schemas.microsoft.com/office/drawing/2016/SVG/main" xmlns="" r:embed="rId15"/>
                  </a:ext>
                </a:extLst>
              </a:blip>
              <a:stretch>
                <a:fillRect/>
              </a:stretch>
            </p:blipFill>
            <p:spPr>
              <a:xfrm>
                <a:off x="1250950" y="4341219"/>
                <a:ext cx="457200" cy="457200"/>
              </a:xfrm>
              <a:prstGeom prst="rect">
                <a:avLst/>
              </a:prstGeom>
            </p:spPr>
          </p:pic>
        </p:grpSp>
        <p:sp>
          <p:nvSpPr>
            <p:cNvPr id="27" name="TextBox 26">
              <a:extLst>
                <a:ext uri="{FF2B5EF4-FFF2-40B4-BE49-F238E27FC236}">
                  <a16:creationId xmlns:a16="http://schemas.microsoft.com/office/drawing/2014/main" id="{83B61BD3-3B67-4CB1-879A-964B3CF00A44}"/>
                </a:ext>
              </a:extLst>
            </p:cNvPr>
            <p:cNvSpPr txBox="1"/>
            <p:nvPr/>
          </p:nvSpPr>
          <p:spPr>
            <a:xfrm>
              <a:off x="2193092" y="1851606"/>
              <a:ext cx="1053760" cy="523220"/>
            </a:xfrm>
            <a:prstGeom prst="rect">
              <a:avLst/>
            </a:prstGeom>
            <a:noFill/>
          </p:spPr>
          <p:txBody>
            <a:bodyPr wrap="square" rtlCol="0">
              <a:spAutoFit/>
            </a:bodyPr>
            <a:lstStyle/>
            <a:p>
              <a:pPr rtl="0"/>
              <a:r>
                <a:rPr lang="pt-BR" sz="1400">
                  <a:ea typeface="Amazon Ember Light" panose="020B0403020204020204" pitchFamily="34" charset="0"/>
                  <a:cs typeface="Amazon Ember Light" panose="020B0403020204020204" pitchFamily="34" charset="0"/>
                </a:rPr>
                <a:t>Amazon Route 53</a:t>
              </a:r>
            </a:p>
          </p:txBody>
        </p:sp>
        <p:sp>
          <p:nvSpPr>
            <p:cNvPr id="28" name="TextBox 27">
              <a:extLst>
                <a:ext uri="{FF2B5EF4-FFF2-40B4-BE49-F238E27FC236}">
                  <a16:creationId xmlns:a16="http://schemas.microsoft.com/office/drawing/2014/main" id="{23CF7483-D9A4-495D-B614-4AB7EC96E911}"/>
                </a:ext>
              </a:extLst>
            </p:cNvPr>
            <p:cNvSpPr txBox="1"/>
            <p:nvPr/>
          </p:nvSpPr>
          <p:spPr>
            <a:xfrm>
              <a:off x="3916363" y="2922497"/>
              <a:ext cx="1935890" cy="307777"/>
            </a:xfrm>
            <a:prstGeom prst="rect">
              <a:avLst/>
            </a:prstGeom>
            <a:noFill/>
          </p:spPr>
          <p:txBody>
            <a:bodyPr wrap="square" rtlCol="0">
              <a:spAutoFit/>
            </a:bodyPr>
            <a:lstStyle/>
            <a:p>
              <a:pPr rtl="0"/>
              <a:r>
                <a:rPr lang="pt-BR" sz="1400">
                  <a:ea typeface="Amazon Ember Light" panose="020B0403020204020204" pitchFamily="34" charset="0"/>
                  <a:cs typeface="Amazon Ember Light" panose="020B0403020204020204" pitchFamily="34" charset="0"/>
                </a:rPr>
                <a:t>Elastic Load Balancing</a:t>
              </a:r>
              <a:endParaRPr lang="en-US" sz="1400" dirty="0">
                <a:ea typeface="Amazon Ember Light" panose="020B0403020204020204" pitchFamily="34" charset="0"/>
                <a:cs typeface="Amazon Ember Light" panose="020B0403020204020204" pitchFamily="34" charset="0"/>
              </a:endParaRPr>
            </a:p>
          </p:txBody>
        </p:sp>
        <p:pic>
          <p:nvPicPr>
            <p:cNvPr id="40" name="Graphic 39">
              <a:extLst>
                <a:ext uri="{FF2B5EF4-FFF2-40B4-BE49-F238E27FC236}">
                  <a16:creationId xmlns:a16="http://schemas.microsoft.com/office/drawing/2014/main" id="{839E6891-C9ED-42EB-998C-7A40610E6576}"/>
                </a:ext>
                <a:ext uri="{C183D7F6-B498-43B3-948B-1728B52AA6E4}">
                  <adec:decorative xmlns:adec="http://schemas.microsoft.com/office/drawing/2017/decorative" xmlns="" val="1"/>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9254622" y="2872164"/>
              <a:ext cx="711200" cy="711200"/>
            </a:xfrm>
            <a:prstGeom prst="rect">
              <a:avLst/>
            </a:prstGeom>
          </p:spPr>
        </p:pic>
        <p:sp>
          <p:nvSpPr>
            <p:cNvPr id="41" name="Rectangle 40">
              <a:extLst>
                <a:ext uri="{FF2B5EF4-FFF2-40B4-BE49-F238E27FC236}">
                  <a16:creationId xmlns:a16="http://schemas.microsoft.com/office/drawing/2014/main" id="{DEC32C21-072F-4500-83E7-95148C2B3F37}"/>
                </a:ext>
              </a:extLst>
            </p:cNvPr>
            <p:cNvSpPr/>
            <p:nvPr/>
          </p:nvSpPr>
          <p:spPr>
            <a:xfrm>
              <a:off x="6642783" y="4552124"/>
              <a:ext cx="5043889" cy="1526039"/>
            </a:xfrm>
            <a:prstGeom prst="rect">
              <a:avLst/>
            </a:prstGeom>
            <a:noFill/>
            <a:ln w="12700" cap="flat" cmpd="sng" algn="ctr">
              <a:solidFill>
                <a:srgbClr val="1D8900"/>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pt-BR" sz="1400" b="0" i="0" u="none" strike="noStrike" kern="0" cap="none" spc="0" normalizeH="0" noProof="0">
                  <a:ln w="0"/>
                  <a:solidFill>
                    <a:srgbClr val="1D8900"/>
                  </a:solidFill>
                  <a:effectLst/>
                  <a:uLnTx/>
                  <a:uFillTx/>
                  <a:ea typeface="+mn-ea"/>
                  <a:cs typeface="+mn-cs"/>
                </a:rPr>
                <a:t> VPC</a:t>
              </a:r>
              <a:endParaRPr kumimoji="0" lang="en-US" sz="1100" b="0" i="0" u="none" strike="noStrike" kern="0" cap="none" spc="0" normalizeH="0" baseline="0" noProof="0" dirty="0">
                <a:ln w="0"/>
                <a:solidFill>
                  <a:srgbClr val="1D8900"/>
                </a:solidFill>
                <a:effectLst/>
                <a:uLnTx/>
                <a:uFillTx/>
                <a:ea typeface="+mn-ea"/>
                <a:cs typeface="+mn-cs"/>
              </a:endParaRPr>
            </a:p>
          </p:txBody>
        </p:sp>
        <p:sp>
          <p:nvSpPr>
            <p:cNvPr id="42" name="Rectangle 41">
              <a:extLst>
                <a:ext uri="{FF2B5EF4-FFF2-40B4-BE49-F238E27FC236}">
                  <a16:creationId xmlns:a16="http://schemas.microsoft.com/office/drawing/2014/main" id="{12223570-400E-4780-8618-DCDE2970D4F9}"/>
                </a:ext>
              </a:extLst>
            </p:cNvPr>
            <p:cNvSpPr/>
            <p:nvPr/>
          </p:nvSpPr>
          <p:spPr>
            <a:xfrm>
              <a:off x="6505073" y="2784786"/>
              <a:ext cx="5321300" cy="3579586"/>
            </a:xfrm>
            <a:prstGeom prst="rect">
              <a:avLst/>
            </a:prstGeom>
            <a:noFill/>
            <a:ln w="12700" cap="flat" cmpd="sng" algn="ctr">
              <a:solidFill>
                <a:srgbClr val="007CBC"/>
              </a:solidFill>
              <a:prstDash val="sysDash"/>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pt-BR" sz="1400" b="0" i="0" u="none" strike="noStrike" kern="0" cap="none" spc="0" normalizeH="0" noProof="0">
                  <a:ln>
                    <a:noFill/>
                  </a:ln>
                  <a:solidFill>
                    <a:srgbClr val="007CBC"/>
                  </a:solidFill>
                  <a:effectLst/>
                  <a:uLnTx/>
                  <a:uFillTx/>
                  <a:ea typeface="+mn-ea"/>
                  <a:cs typeface="+mn-cs"/>
                </a:rPr>
                <a:t> Região B</a:t>
              </a:r>
              <a:endParaRPr kumimoji="0" lang="en-US" sz="1100" b="0" i="0" u="none" strike="noStrike" kern="0" cap="none" spc="0" normalizeH="0" baseline="0" noProof="0" dirty="0">
                <a:ln>
                  <a:noFill/>
                </a:ln>
                <a:solidFill>
                  <a:srgbClr val="007CBC"/>
                </a:solidFill>
                <a:effectLst/>
                <a:uLnTx/>
                <a:uFillTx/>
                <a:ea typeface="+mn-ea"/>
                <a:cs typeface="+mn-cs"/>
              </a:endParaRPr>
            </a:p>
          </p:txBody>
        </p:sp>
        <p:sp>
          <p:nvSpPr>
            <p:cNvPr id="43" name="Rectangle 42">
              <a:extLst>
                <a:ext uri="{FF2B5EF4-FFF2-40B4-BE49-F238E27FC236}">
                  <a16:creationId xmlns:a16="http://schemas.microsoft.com/office/drawing/2014/main" id="{03D68742-7EEB-40EB-A9AD-72ADD9E87A6C}"/>
                </a:ext>
              </a:extLst>
            </p:cNvPr>
            <p:cNvSpPr/>
            <p:nvPr/>
          </p:nvSpPr>
          <p:spPr>
            <a:xfrm>
              <a:off x="7617039" y="3670739"/>
              <a:ext cx="1920240" cy="2560320"/>
            </a:xfrm>
            <a:prstGeom prst="rect">
              <a:avLst/>
            </a:prstGeom>
            <a:noFill/>
            <a:ln w="12700" cap="flat" cmpd="sng" algn="ctr">
              <a:solidFill>
                <a:srgbClr val="007CBC"/>
              </a:solidFill>
              <a:prstDash val="dash"/>
              <a:miter lim="800000"/>
            </a:ln>
            <a:effectLst/>
          </p:spPr>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400" b="0" i="0" u="none" strike="noStrike" kern="0" cap="none" spc="0" normalizeH="0" noProof="0">
                  <a:ln>
                    <a:noFill/>
                  </a:ln>
                  <a:solidFill>
                    <a:srgbClr val="007CBC"/>
                  </a:solidFill>
                  <a:effectLst/>
                  <a:uLnTx/>
                  <a:uFillTx/>
                  <a:ea typeface="+mn-ea"/>
                  <a:cs typeface="+mn-cs"/>
                </a:rPr>
                <a:t>Zona de disponibilidade A</a:t>
              </a:r>
            </a:p>
          </p:txBody>
        </p:sp>
        <p:pic>
          <p:nvPicPr>
            <p:cNvPr id="44" name="Graphic 43">
              <a:extLst>
                <a:ext uri="{FF2B5EF4-FFF2-40B4-BE49-F238E27FC236}">
                  <a16:creationId xmlns:a16="http://schemas.microsoft.com/office/drawing/2014/main" id="{C1781064-F052-4E54-9848-547A0B5E555B}"/>
                </a:ext>
                <a:ext uri="{C183D7F6-B498-43B3-948B-1728B52AA6E4}">
                  <adec:decorative xmlns:adec="http://schemas.microsoft.com/office/drawing/2017/decorative" xmlns="" val="1"/>
                </a:ext>
              </a:extLst>
            </p:cNvPr>
            <p:cNvPicPr>
              <a:picLocks noChangeAspect="1"/>
            </p:cNvPicPr>
            <p:nvPr/>
          </p:nvPicPr>
          <p:blipFill>
            <a:blip r:embed="rId8">
              <a:extLst>
                <a:ext uri="{96DAC541-7B7A-43D3-8B79-37D633B846F1}">
                  <asvg:svgBlip xmlns:asvg="http://schemas.microsoft.com/office/drawing/2016/SVG/main" xmlns="" r:embed="rId9"/>
                </a:ext>
              </a:extLst>
            </a:blip>
            <a:stretch>
              <a:fillRect/>
            </a:stretch>
          </p:blipFill>
          <p:spPr>
            <a:xfrm>
              <a:off x="6505073" y="2784786"/>
              <a:ext cx="457200" cy="457200"/>
            </a:xfrm>
            <a:prstGeom prst="rect">
              <a:avLst/>
            </a:prstGeom>
          </p:spPr>
        </p:pic>
        <p:pic>
          <p:nvPicPr>
            <p:cNvPr id="45" name="Graphic 44">
              <a:extLst>
                <a:ext uri="{FF2B5EF4-FFF2-40B4-BE49-F238E27FC236}">
                  <a16:creationId xmlns:a16="http://schemas.microsoft.com/office/drawing/2014/main" id="{BA440C81-9C1D-44F7-8FA0-69FFB033A1D5}"/>
                </a:ext>
                <a:ext uri="{C183D7F6-B498-43B3-948B-1728B52AA6E4}">
                  <adec:decorative xmlns:adec="http://schemas.microsoft.com/office/drawing/2017/decorative" xmlns="" val="1"/>
                </a:ext>
              </a:extLst>
            </p:cNvPr>
            <p:cNvPicPr>
              <a:picLocks noChangeAspect="1"/>
            </p:cNvPicPr>
            <p:nvPr/>
          </p:nvPicPr>
          <p:blipFill>
            <a:blip r:embed="rId10">
              <a:extLst>
                <a:ext uri="{96DAC541-7B7A-43D3-8B79-37D633B846F1}">
                  <asvg:svgBlip xmlns:asvg="http://schemas.microsoft.com/office/drawing/2016/SVG/main" xmlns="" r:embed="rId11"/>
                </a:ext>
              </a:extLst>
            </a:blip>
            <a:stretch>
              <a:fillRect/>
            </a:stretch>
          </p:blipFill>
          <p:spPr>
            <a:xfrm>
              <a:off x="6642784" y="4552125"/>
              <a:ext cx="457200" cy="457200"/>
            </a:xfrm>
            <a:prstGeom prst="rect">
              <a:avLst/>
            </a:prstGeom>
          </p:spPr>
        </p:pic>
        <p:sp>
          <p:nvSpPr>
            <p:cNvPr id="46" name="Rectangle 45">
              <a:extLst>
                <a:ext uri="{FF2B5EF4-FFF2-40B4-BE49-F238E27FC236}">
                  <a16:creationId xmlns:a16="http://schemas.microsoft.com/office/drawing/2014/main" id="{0B319674-18A1-40DC-A070-B0EF3396AE67}"/>
                </a:ext>
              </a:extLst>
            </p:cNvPr>
            <p:cNvSpPr/>
            <p:nvPr/>
          </p:nvSpPr>
          <p:spPr>
            <a:xfrm>
              <a:off x="9674439" y="3658608"/>
              <a:ext cx="1920240" cy="2560320"/>
            </a:xfrm>
            <a:prstGeom prst="rect">
              <a:avLst/>
            </a:prstGeom>
            <a:noFill/>
            <a:ln w="12700" cap="flat" cmpd="sng" algn="ctr">
              <a:solidFill>
                <a:srgbClr val="007CBC"/>
              </a:solidFill>
              <a:prstDash val="dash"/>
              <a:miter lim="800000"/>
            </a:ln>
            <a:effectLst/>
          </p:spPr>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400" b="0" i="0" u="none" strike="noStrike" kern="0" cap="none" spc="0" normalizeH="0" noProof="0">
                  <a:ln>
                    <a:noFill/>
                  </a:ln>
                  <a:solidFill>
                    <a:srgbClr val="007CBC"/>
                  </a:solidFill>
                  <a:effectLst/>
                  <a:uLnTx/>
                  <a:uFillTx/>
                  <a:ea typeface="+mn-ea"/>
                  <a:cs typeface="+mn-cs"/>
                </a:rPr>
                <a:t>Zona de disponibilidade B</a:t>
              </a:r>
            </a:p>
          </p:txBody>
        </p:sp>
        <p:grpSp>
          <p:nvGrpSpPr>
            <p:cNvPr id="47" name="Group 46">
              <a:extLst>
                <a:ext uri="{FF2B5EF4-FFF2-40B4-BE49-F238E27FC236}">
                  <a16:creationId xmlns:a16="http://schemas.microsoft.com/office/drawing/2014/main" id="{271068CF-6519-4294-9068-043F0D7FF485}"/>
                </a:ext>
              </a:extLst>
            </p:cNvPr>
            <p:cNvGrpSpPr/>
            <p:nvPr/>
          </p:nvGrpSpPr>
          <p:grpSpPr>
            <a:xfrm>
              <a:off x="7667123" y="4755641"/>
              <a:ext cx="1828800" cy="1145359"/>
              <a:chOff x="1250950" y="4341219"/>
              <a:chExt cx="1828800" cy="1145359"/>
            </a:xfrm>
          </p:grpSpPr>
          <p:sp>
            <p:nvSpPr>
              <p:cNvPr id="48" name="Rectangle 47">
                <a:extLst>
                  <a:ext uri="{FF2B5EF4-FFF2-40B4-BE49-F238E27FC236}">
                    <a16:creationId xmlns:a16="http://schemas.microsoft.com/office/drawing/2014/main" id="{F8DACEA7-42FA-45F7-9BA9-3C8762F8DAFF}"/>
                  </a:ext>
                </a:extLst>
              </p:cNvPr>
              <p:cNvSpPr/>
              <p:nvPr/>
            </p:nvSpPr>
            <p:spPr>
              <a:xfrm>
                <a:off x="1250950" y="4343578"/>
                <a:ext cx="1828800" cy="1143000"/>
              </a:xfrm>
              <a:prstGeom prst="rect">
                <a:avLst/>
              </a:prstGeom>
              <a:solidFill>
                <a:srgbClr val="1D8900">
                  <a:alpha val="9804"/>
                </a:srgbClr>
              </a:solidFill>
              <a:ln w="12700" cap="flat" cmpd="sng" algn="ctr">
                <a:noFill/>
                <a:prstDash val="dash"/>
                <a:miter lim="800000"/>
              </a:ln>
              <a:effectLst/>
            </p:spPr>
            <p:txBody>
              <a:bodyPr rot="0" spcFirstLastPara="0" vertOverflow="overflow" horzOverflow="overflow" vert="horz" wrap="square" lIns="45720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400" b="0" i="0" u="none" strike="noStrike" kern="0" cap="none" spc="0" normalizeH="0" noProof="0">
                    <a:ln>
                      <a:noFill/>
                    </a:ln>
                    <a:solidFill>
                      <a:srgbClr val="1D8900"/>
                    </a:solidFill>
                    <a:effectLst/>
                    <a:uLnTx/>
                    <a:uFillTx/>
                    <a:ea typeface="+mn-ea"/>
                    <a:cs typeface="+mn-cs"/>
                  </a:rPr>
                  <a:t>Sub-rede pública</a:t>
                </a:r>
              </a:p>
            </p:txBody>
          </p:sp>
          <p:grpSp>
            <p:nvGrpSpPr>
              <p:cNvPr id="49" name="Group 48">
                <a:extLst>
                  <a:ext uri="{FF2B5EF4-FFF2-40B4-BE49-F238E27FC236}">
                    <a16:creationId xmlns:a16="http://schemas.microsoft.com/office/drawing/2014/main" id="{3D440967-9A51-48B5-A853-52AA0B61E339}"/>
                  </a:ext>
                </a:extLst>
              </p:cNvPr>
              <p:cNvGrpSpPr/>
              <p:nvPr/>
            </p:nvGrpSpPr>
            <p:grpSpPr>
              <a:xfrm>
                <a:off x="1546639" y="4912403"/>
                <a:ext cx="1237422" cy="469900"/>
                <a:chOff x="1302578" y="4645703"/>
                <a:chExt cx="1237422" cy="469900"/>
              </a:xfrm>
            </p:grpSpPr>
            <p:pic>
              <p:nvPicPr>
                <p:cNvPr id="51" name="Graphic 50">
                  <a:extLst>
                    <a:ext uri="{FF2B5EF4-FFF2-40B4-BE49-F238E27FC236}">
                      <a16:creationId xmlns:a16="http://schemas.microsoft.com/office/drawing/2014/main" id="{208013F5-0964-409C-B4F2-C1D3A30C86DF}"/>
                    </a:ext>
                    <a:ext uri="{C183D7F6-B498-43B3-948B-1728B52AA6E4}">
                      <adec:decorative xmlns:adec="http://schemas.microsoft.com/office/drawing/2017/decorative" xmlns="" val="1"/>
                    </a:ext>
                  </a:extLst>
                </p:cNvPr>
                <p:cNvPicPr>
                  <a:picLocks noChangeAspect="1"/>
                </p:cNvPicPr>
                <p:nvPr/>
              </p:nvPicPr>
              <p:blipFill>
                <a:blip r:embed="rId12">
                  <a:extLst>
                    <a:ext uri="{96DAC541-7B7A-43D3-8B79-37D633B846F1}">
                      <asvg:svgBlip xmlns:asvg="http://schemas.microsoft.com/office/drawing/2016/SVG/main" xmlns="" r:embed="rId13"/>
                    </a:ext>
                  </a:extLst>
                </a:blip>
                <a:stretch>
                  <a:fillRect/>
                </a:stretch>
              </p:blipFill>
              <p:spPr>
                <a:xfrm>
                  <a:off x="1302578" y="4645703"/>
                  <a:ext cx="469900" cy="469900"/>
                </a:xfrm>
                <a:prstGeom prst="rect">
                  <a:avLst/>
                </a:prstGeom>
              </p:spPr>
            </p:pic>
            <p:pic>
              <p:nvPicPr>
                <p:cNvPr id="52" name="Graphic 51">
                  <a:extLst>
                    <a:ext uri="{FF2B5EF4-FFF2-40B4-BE49-F238E27FC236}">
                      <a16:creationId xmlns:a16="http://schemas.microsoft.com/office/drawing/2014/main" id="{A6615CAC-8DAA-4DCB-84E0-684F2F3B99EF}"/>
                    </a:ext>
                    <a:ext uri="{C183D7F6-B498-43B3-948B-1728B52AA6E4}">
                      <adec:decorative xmlns:adec="http://schemas.microsoft.com/office/drawing/2017/decorative" xmlns="" val="1"/>
                    </a:ext>
                  </a:extLst>
                </p:cNvPr>
                <p:cNvPicPr>
                  <a:picLocks noChangeAspect="1"/>
                </p:cNvPicPr>
                <p:nvPr/>
              </p:nvPicPr>
              <p:blipFill>
                <a:blip r:embed="rId12">
                  <a:extLst>
                    <a:ext uri="{96DAC541-7B7A-43D3-8B79-37D633B846F1}">
                      <asvg:svgBlip xmlns:asvg="http://schemas.microsoft.com/office/drawing/2016/SVG/main" xmlns="" r:embed="rId13"/>
                    </a:ext>
                  </a:extLst>
                </a:blip>
                <a:stretch>
                  <a:fillRect/>
                </a:stretch>
              </p:blipFill>
              <p:spPr>
                <a:xfrm>
                  <a:off x="2070100" y="4645703"/>
                  <a:ext cx="469900" cy="469900"/>
                </a:xfrm>
                <a:prstGeom prst="rect">
                  <a:avLst/>
                </a:prstGeom>
              </p:spPr>
            </p:pic>
          </p:grpSp>
          <p:pic>
            <p:nvPicPr>
              <p:cNvPr id="50" name="Graphic 49">
                <a:extLst>
                  <a:ext uri="{FF2B5EF4-FFF2-40B4-BE49-F238E27FC236}">
                    <a16:creationId xmlns:a16="http://schemas.microsoft.com/office/drawing/2014/main" id="{14939858-FFD3-4832-AC86-E35CC97FB8B2}"/>
                  </a:ext>
                  <a:ext uri="{C183D7F6-B498-43B3-948B-1728B52AA6E4}">
                    <adec:decorative xmlns:adec="http://schemas.microsoft.com/office/drawing/2017/decorative" xmlns="" val="1"/>
                  </a:ext>
                </a:extLst>
              </p:cNvPr>
              <p:cNvPicPr>
                <a:picLocks noChangeAspect="1"/>
              </p:cNvPicPr>
              <p:nvPr/>
            </p:nvPicPr>
            <p:blipFill>
              <a:blip r:embed="rId14">
                <a:extLst>
                  <a:ext uri="{96DAC541-7B7A-43D3-8B79-37D633B846F1}">
                    <asvg:svgBlip xmlns:asvg="http://schemas.microsoft.com/office/drawing/2016/SVG/main" xmlns="" r:embed="rId15"/>
                  </a:ext>
                </a:extLst>
              </a:blip>
              <a:stretch>
                <a:fillRect/>
              </a:stretch>
            </p:blipFill>
            <p:spPr>
              <a:xfrm>
                <a:off x="1250950" y="4341219"/>
                <a:ext cx="457200" cy="457200"/>
              </a:xfrm>
              <a:prstGeom prst="rect">
                <a:avLst/>
              </a:prstGeom>
            </p:spPr>
          </p:pic>
        </p:grpSp>
        <p:grpSp>
          <p:nvGrpSpPr>
            <p:cNvPr id="53" name="Group 52">
              <a:extLst>
                <a:ext uri="{FF2B5EF4-FFF2-40B4-BE49-F238E27FC236}">
                  <a16:creationId xmlns:a16="http://schemas.microsoft.com/office/drawing/2014/main" id="{53E79F80-F7E6-466D-B043-5168C2775523}"/>
                </a:ext>
              </a:extLst>
            </p:cNvPr>
            <p:cNvGrpSpPr/>
            <p:nvPr/>
          </p:nvGrpSpPr>
          <p:grpSpPr>
            <a:xfrm>
              <a:off x="9724523" y="4755641"/>
              <a:ext cx="1828800" cy="1145359"/>
              <a:chOff x="1250950" y="4341219"/>
              <a:chExt cx="1828800" cy="1145359"/>
            </a:xfrm>
          </p:grpSpPr>
          <p:sp>
            <p:nvSpPr>
              <p:cNvPr id="54" name="Rectangle 53">
                <a:extLst>
                  <a:ext uri="{FF2B5EF4-FFF2-40B4-BE49-F238E27FC236}">
                    <a16:creationId xmlns:a16="http://schemas.microsoft.com/office/drawing/2014/main" id="{617DE317-F2A7-482C-8D5D-F09292E4342B}"/>
                  </a:ext>
                </a:extLst>
              </p:cNvPr>
              <p:cNvSpPr/>
              <p:nvPr/>
            </p:nvSpPr>
            <p:spPr>
              <a:xfrm>
                <a:off x="1250950" y="4343578"/>
                <a:ext cx="1828800" cy="1143000"/>
              </a:xfrm>
              <a:prstGeom prst="rect">
                <a:avLst/>
              </a:prstGeom>
              <a:solidFill>
                <a:srgbClr val="1D8900">
                  <a:alpha val="9804"/>
                </a:srgbClr>
              </a:solidFill>
              <a:ln w="12700" cap="flat" cmpd="sng" algn="ctr">
                <a:noFill/>
                <a:prstDash val="dash"/>
                <a:miter lim="800000"/>
              </a:ln>
              <a:effectLst/>
            </p:spPr>
            <p:txBody>
              <a:bodyPr rot="0" spcFirstLastPara="0" vertOverflow="overflow" horzOverflow="overflow" vert="horz" wrap="square" lIns="45720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400" b="0" i="0" u="none" strike="noStrike" kern="0" cap="none" spc="0" normalizeH="0" noProof="0">
                    <a:ln>
                      <a:noFill/>
                    </a:ln>
                    <a:solidFill>
                      <a:srgbClr val="1D8900"/>
                    </a:solidFill>
                    <a:effectLst/>
                    <a:uLnTx/>
                    <a:uFillTx/>
                    <a:ea typeface="+mn-ea"/>
                    <a:cs typeface="+mn-cs"/>
                  </a:rPr>
                  <a:t>Sub-rede pública</a:t>
                </a:r>
              </a:p>
            </p:txBody>
          </p:sp>
          <p:grpSp>
            <p:nvGrpSpPr>
              <p:cNvPr id="55" name="Group 54">
                <a:extLst>
                  <a:ext uri="{FF2B5EF4-FFF2-40B4-BE49-F238E27FC236}">
                    <a16:creationId xmlns:a16="http://schemas.microsoft.com/office/drawing/2014/main" id="{B9A3728C-843A-421F-BF90-051781789B72}"/>
                  </a:ext>
                </a:extLst>
              </p:cNvPr>
              <p:cNvGrpSpPr/>
              <p:nvPr/>
            </p:nvGrpSpPr>
            <p:grpSpPr>
              <a:xfrm>
                <a:off x="1546639" y="4912403"/>
                <a:ext cx="1237422" cy="469900"/>
                <a:chOff x="1302578" y="4645703"/>
                <a:chExt cx="1237422" cy="469900"/>
              </a:xfrm>
            </p:grpSpPr>
            <p:pic>
              <p:nvPicPr>
                <p:cNvPr id="57" name="Graphic 56">
                  <a:extLst>
                    <a:ext uri="{FF2B5EF4-FFF2-40B4-BE49-F238E27FC236}">
                      <a16:creationId xmlns:a16="http://schemas.microsoft.com/office/drawing/2014/main" id="{AA301ACD-EF1A-4299-BA03-9FE5830E2804}"/>
                    </a:ext>
                    <a:ext uri="{C183D7F6-B498-43B3-948B-1728B52AA6E4}">
                      <adec:decorative xmlns:adec="http://schemas.microsoft.com/office/drawing/2017/decorative" xmlns="" val="1"/>
                    </a:ext>
                  </a:extLst>
                </p:cNvPr>
                <p:cNvPicPr>
                  <a:picLocks noChangeAspect="1"/>
                </p:cNvPicPr>
                <p:nvPr/>
              </p:nvPicPr>
              <p:blipFill>
                <a:blip r:embed="rId12">
                  <a:extLst>
                    <a:ext uri="{96DAC541-7B7A-43D3-8B79-37D633B846F1}">
                      <asvg:svgBlip xmlns:asvg="http://schemas.microsoft.com/office/drawing/2016/SVG/main" xmlns="" r:embed="rId13"/>
                    </a:ext>
                  </a:extLst>
                </a:blip>
                <a:stretch>
                  <a:fillRect/>
                </a:stretch>
              </p:blipFill>
              <p:spPr>
                <a:xfrm>
                  <a:off x="1302578" y="4645703"/>
                  <a:ext cx="469900" cy="469900"/>
                </a:xfrm>
                <a:prstGeom prst="rect">
                  <a:avLst/>
                </a:prstGeom>
              </p:spPr>
            </p:pic>
            <p:pic>
              <p:nvPicPr>
                <p:cNvPr id="58" name="Graphic 57">
                  <a:extLst>
                    <a:ext uri="{FF2B5EF4-FFF2-40B4-BE49-F238E27FC236}">
                      <a16:creationId xmlns:a16="http://schemas.microsoft.com/office/drawing/2014/main" id="{6AE8CB38-32C0-4F9B-9A6A-31610CA88590}"/>
                    </a:ext>
                    <a:ext uri="{C183D7F6-B498-43B3-948B-1728B52AA6E4}">
                      <adec:decorative xmlns:adec="http://schemas.microsoft.com/office/drawing/2017/decorative" xmlns="" val="1"/>
                    </a:ext>
                  </a:extLst>
                </p:cNvPr>
                <p:cNvPicPr>
                  <a:picLocks noChangeAspect="1"/>
                </p:cNvPicPr>
                <p:nvPr/>
              </p:nvPicPr>
              <p:blipFill>
                <a:blip r:embed="rId12">
                  <a:extLst>
                    <a:ext uri="{96DAC541-7B7A-43D3-8B79-37D633B846F1}">
                      <asvg:svgBlip xmlns:asvg="http://schemas.microsoft.com/office/drawing/2016/SVG/main" xmlns="" r:embed="rId13"/>
                    </a:ext>
                  </a:extLst>
                </a:blip>
                <a:stretch>
                  <a:fillRect/>
                </a:stretch>
              </p:blipFill>
              <p:spPr>
                <a:xfrm>
                  <a:off x="2070100" y="4645703"/>
                  <a:ext cx="469900" cy="469900"/>
                </a:xfrm>
                <a:prstGeom prst="rect">
                  <a:avLst/>
                </a:prstGeom>
              </p:spPr>
            </p:pic>
          </p:grpSp>
          <p:pic>
            <p:nvPicPr>
              <p:cNvPr id="56" name="Graphic 55">
                <a:extLst>
                  <a:ext uri="{FF2B5EF4-FFF2-40B4-BE49-F238E27FC236}">
                    <a16:creationId xmlns:a16="http://schemas.microsoft.com/office/drawing/2014/main" id="{84AFDF62-980D-487D-9E8A-BC21856F8193}"/>
                  </a:ext>
                  <a:ext uri="{C183D7F6-B498-43B3-948B-1728B52AA6E4}">
                    <adec:decorative xmlns:adec="http://schemas.microsoft.com/office/drawing/2017/decorative" xmlns="" val="1"/>
                  </a:ext>
                </a:extLst>
              </p:cNvPr>
              <p:cNvPicPr>
                <a:picLocks noChangeAspect="1"/>
              </p:cNvPicPr>
              <p:nvPr/>
            </p:nvPicPr>
            <p:blipFill>
              <a:blip r:embed="rId14">
                <a:extLst>
                  <a:ext uri="{96DAC541-7B7A-43D3-8B79-37D633B846F1}">
                    <asvg:svgBlip xmlns:asvg="http://schemas.microsoft.com/office/drawing/2016/SVG/main" xmlns="" r:embed="rId15"/>
                  </a:ext>
                </a:extLst>
              </a:blip>
              <a:stretch>
                <a:fillRect/>
              </a:stretch>
            </p:blipFill>
            <p:spPr>
              <a:xfrm>
                <a:off x="1250950" y="4341219"/>
                <a:ext cx="457200" cy="457200"/>
              </a:xfrm>
              <a:prstGeom prst="rect">
                <a:avLst/>
              </a:prstGeom>
            </p:spPr>
          </p:pic>
        </p:grpSp>
        <p:sp>
          <p:nvSpPr>
            <p:cNvPr id="59" name="TextBox 58">
              <a:extLst>
                <a:ext uri="{FF2B5EF4-FFF2-40B4-BE49-F238E27FC236}">
                  <a16:creationId xmlns:a16="http://schemas.microsoft.com/office/drawing/2014/main" id="{D000BD0D-EFEE-482D-A5A3-F6AE42162203}"/>
                </a:ext>
              </a:extLst>
            </p:cNvPr>
            <p:cNvSpPr txBox="1"/>
            <p:nvPr/>
          </p:nvSpPr>
          <p:spPr>
            <a:xfrm>
              <a:off x="9924134" y="2930519"/>
              <a:ext cx="1762538" cy="523220"/>
            </a:xfrm>
            <a:prstGeom prst="rect">
              <a:avLst/>
            </a:prstGeom>
            <a:noFill/>
          </p:spPr>
          <p:txBody>
            <a:bodyPr wrap="square" rtlCol="0">
              <a:spAutoFit/>
            </a:bodyPr>
            <a:lstStyle/>
            <a:p>
              <a:pPr rtl="0"/>
              <a:r>
                <a:rPr lang="pt-BR" sz="1400">
                  <a:ea typeface="Amazon Ember Light" panose="020B0403020204020204" pitchFamily="34" charset="0"/>
                  <a:cs typeface="Amazon Ember Light" panose="020B0403020204020204" pitchFamily="34" charset="0"/>
                </a:rPr>
                <a:t>Elastic Load Balancing</a:t>
              </a:r>
              <a:endParaRPr lang="en-US" sz="1400" dirty="0">
                <a:ea typeface="Amazon Ember Light" panose="020B0403020204020204" pitchFamily="34" charset="0"/>
                <a:cs typeface="Amazon Ember Light" panose="020B0403020204020204" pitchFamily="34" charset="0"/>
              </a:endParaRPr>
            </a:p>
          </p:txBody>
        </p:sp>
        <p:cxnSp>
          <p:nvCxnSpPr>
            <p:cNvPr id="60" name="Connector: Elbow 59">
              <a:extLst>
                <a:ext uri="{FF2B5EF4-FFF2-40B4-BE49-F238E27FC236}">
                  <a16:creationId xmlns:a16="http://schemas.microsoft.com/office/drawing/2014/main" id="{4A62C2FE-D129-451B-AD7E-E7617D4DE954}"/>
                </a:ext>
              </a:extLst>
            </p:cNvPr>
            <p:cNvCxnSpPr>
              <a:cxnSpLocks/>
              <a:stCxn id="40" idx="2"/>
              <a:endCxn id="48" idx="0"/>
            </p:cNvCxnSpPr>
            <p:nvPr/>
          </p:nvCxnSpPr>
          <p:spPr>
            <a:xfrm rot="5400000">
              <a:off x="8508555" y="3656333"/>
              <a:ext cx="1174636" cy="1028699"/>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Connector: Elbow 60">
              <a:extLst>
                <a:ext uri="{FF2B5EF4-FFF2-40B4-BE49-F238E27FC236}">
                  <a16:creationId xmlns:a16="http://schemas.microsoft.com/office/drawing/2014/main" id="{AF3709AB-8672-4FAD-836D-AA7003ED2646}"/>
                </a:ext>
              </a:extLst>
            </p:cNvPr>
            <p:cNvCxnSpPr>
              <a:cxnSpLocks/>
              <a:stCxn id="40" idx="2"/>
              <a:endCxn id="54" idx="0"/>
            </p:cNvCxnSpPr>
            <p:nvPr/>
          </p:nvCxnSpPr>
          <p:spPr>
            <a:xfrm rot="16200000" flipH="1">
              <a:off x="9537254" y="3656331"/>
              <a:ext cx="1174636" cy="102870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62" name="Rectangle 61">
              <a:extLst>
                <a:ext uri="{FF2B5EF4-FFF2-40B4-BE49-F238E27FC236}">
                  <a16:creationId xmlns:a16="http://schemas.microsoft.com/office/drawing/2014/main" id="{2BADDBA9-9016-449B-BD5F-E1C538880D27}"/>
                </a:ext>
              </a:extLst>
            </p:cNvPr>
            <p:cNvSpPr/>
            <p:nvPr/>
          </p:nvSpPr>
          <p:spPr>
            <a:xfrm>
              <a:off x="3280502" y="2724467"/>
              <a:ext cx="588623" cy="923330"/>
            </a:xfrm>
            <a:prstGeom prst="rect">
              <a:avLst/>
            </a:prstGeom>
          </p:spPr>
          <p:txBody>
            <a:bodyPr wrap="none" rtlCol="0">
              <a:spAutoFit/>
            </a:bodyPr>
            <a:lstStyle/>
            <a:p>
              <a:pPr rtl="0"/>
              <a:r>
                <a:rPr lang="pt-BR" sz="5400" b="1">
                  <a:solidFill>
                    <a:srgbClr val="C00000"/>
                  </a:solidFill>
                  <a:ea typeface="Amazon Ember" panose="020B0603020204020204" pitchFamily="34" charset="0"/>
                  <a:cs typeface="Amazon Ember" panose="020B0603020204020204" pitchFamily="34" charset="0"/>
                </a:rPr>
                <a:t>X</a:t>
              </a:r>
            </a:p>
          </p:txBody>
        </p:sp>
        <p:cxnSp>
          <p:nvCxnSpPr>
            <p:cNvPr id="64" name="Connector: Elbow 63">
              <a:extLst>
                <a:ext uri="{FF2B5EF4-FFF2-40B4-BE49-F238E27FC236}">
                  <a16:creationId xmlns:a16="http://schemas.microsoft.com/office/drawing/2014/main" id="{F9EE8CBD-3F66-4231-979D-63629A8F955C}"/>
                </a:ext>
              </a:extLst>
            </p:cNvPr>
            <p:cNvCxnSpPr>
              <a:cxnSpLocks/>
              <a:stCxn id="5" idx="3"/>
              <a:endCxn id="40" idx="0"/>
            </p:cNvCxnSpPr>
            <p:nvPr/>
          </p:nvCxnSpPr>
          <p:spPr>
            <a:xfrm>
              <a:off x="3958051" y="2143994"/>
              <a:ext cx="5652171" cy="72817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63BCC177-0CD7-42DA-BB4E-214DDCC0814F}"/>
                </a:ext>
              </a:extLst>
            </p:cNvPr>
            <p:cNvSpPr txBox="1"/>
            <p:nvPr/>
          </p:nvSpPr>
          <p:spPr>
            <a:xfrm>
              <a:off x="5061874" y="1895658"/>
              <a:ext cx="2799425" cy="523220"/>
            </a:xfrm>
            <a:prstGeom prst="rect">
              <a:avLst/>
            </a:prstGeom>
            <a:solidFill>
              <a:schemeClr val="bg1"/>
            </a:solidFill>
            <a:ln>
              <a:solidFill>
                <a:schemeClr val="accent5"/>
              </a:solidFill>
            </a:ln>
          </p:spPr>
          <p:txBody>
            <a:bodyPr wrap="square" rtlCol="0">
              <a:spAutoFit/>
            </a:bodyPr>
            <a:lstStyle/>
            <a:p>
              <a:pPr algn="ctr" rtl="0"/>
              <a:r>
                <a:rPr lang="pt-BR" sz="1400" dirty="0">
                  <a:ea typeface="Amazon Ember Light" panose="020B0403020204020204" pitchFamily="34" charset="0"/>
                  <a:cs typeface="Amazon Ember Light" panose="020B0403020204020204" pitchFamily="34" charset="0"/>
                </a:rPr>
                <a:t>O </a:t>
              </a:r>
              <a:r>
                <a:rPr lang="pt-BR" sz="1400" dirty="0" err="1">
                  <a:ea typeface="Amazon Ember Light" panose="020B0403020204020204" pitchFamily="34" charset="0"/>
                  <a:cs typeface="Amazon Ember Light" panose="020B0403020204020204" pitchFamily="34" charset="0"/>
                </a:rPr>
                <a:t>Route</a:t>
              </a:r>
              <a:r>
                <a:rPr lang="pt-BR" sz="1400" dirty="0">
                  <a:ea typeface="Amazon Ember Light" panose="020B0403020204020204" pitchFamily="34" charset="0"/>
                  <a:cs typeface="Amazon Ember Light" panose="020B0403020204020204" pitchFamily="34" charset="0"/>
                </a:rPr>
                <a:t> 53 fornece verificações de integridade DNS</a:t>
              </a:r>
            </a:p>
          </p:txBody>
        </p:sp>
      </p:grpSp>
    </p:spTree>
    <p:custDataLst>
      <p:tags r:id="rId1"/>
    </p:custDataLst>
    <p:extLst>
      <p:ext uri="{BB962C8B-B14F-4D97-AF65-F5344CB8AC3E}">
        <p14:creationId xmlns:p14="http://schemas.microsoft.com/office/powerpoint/2010/main" val="192429922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9100" y="1923581"/>
            <a:ext cx="4268647" cy="1325563"/>
          </a:xfrm>
        </p:spPr>
        <p:txBody>
          <a:bodyPr rtlCol="0">
            <a:noAutofit/>
          </a:bodyPr>
          <a:lstStyle/>
          <a:p>
            <a:pPr rtl="0"/>
            <a:r>
              <a:rPr lang="pt-BR"/>
              <a:t>Demonstração: Amazon Route 53</a:t>
            </a:r>
            <a:endParaRPr lang="en-US" dirty="0">
              <a:latin typeface="+mj-lt"/>
            </a:endParaRPr>
          </a:p>
        </p:txBody>
      </p:sp>
      <p:pic>
        <p:nvPicPr>
          <p:cNvPr id="10" name="Picture 9">
            <a:extLst>
              <a:ext uri="{FF2B5EF4-FFF2-40B4-BE49-F238E27FC236}">
                <a16:creationId xmlns:a16="http://schemas.microsoft.com/office/drawing/2014/main" id="{8706FEE2-B913-4501-8487-33F609E5B524}"/>
              </a:ext>
              <a:ext uri="{C183D7F6-B498-43B3-948B-1728B52AA6E4}">
                <adec:decorative xmlns:adec="http://schemas.microsoft.com/office/drawing/2017/decorative" xmlns="" val="1"/>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732762" y="1923581"/>
            <a:ext cx="5853289" cy="3292475"/>
          </a:xfrm>
          <a:prstGeom prst="rect">
            <a:avLst/>
          </a:prstGeom>
        </p:spPr>
      </p:pic>
    </p:spTree>
    <p:custDataLst>
      <p:tags r:id="rId1"/>
    </p:custDataLst>
    <p:extLst>
      <p:ext uri="{BB962C8B-B14F-4D97-AF65-F5344CB8AC3E}">
        <p14:creationId xmlns:p14="http://schemas.microsoft.com/office/powerpoint/2010/main" val="183864236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A9215D-56A1-C14C-8D1D-ECD06964D449}"/>
              </a:ext>
            </a:extLst>
          </p:cNvPr>
          <p:cNvSpPr>
            <a:spLocks noGrp="1"/>
          </p:cNvSpPr>
          <p:nvPr>
            <p:ph type="title"/>
          </p:nvPr>
        </p:nvSpPr>
        <p:spPr/>
        <p:txBody>
          <a:bodyPr rtlCol="0"/>
          <a:lstStyle/>
          <a:p>
            <a:pPr rtl="0"/>
            <a:r>
              <a:rPr lang="pt-BR" sz="3600" dirty="0">
                <a:latin typeface="+mj-lt"/>
              </a:rPr>
              <a:t>Principais lições </a:t>
            </a:r>
            <a:r>
              <a:rPr lang="pt-BR" sz="3600" dirty="0" smtClean="0">
                <a:latin typeface="+mj-lt"/>
              </a:rPr>
              <a:t/>
            </a:r>
            <a:br>
              <a:rPr lang="pt-BR" sz="3600" dirty="0" smtClean="0">
                <a:latin typeface="+mj-lt"/>
              </a:rPr>
            </a:br>
            <a:r>
              <a:rPr lang="pt-BR" sz="3600" dirty="0" smtClean="0">
                <a:latin typeface="+mj-lt"/>
              </a:rPr>
              <a:t>da </a:t>
            </a:r>
            <a:r>
              <a:rPr lang="pt-BR" sz="3600" dirty="0">
                <a:latin typeface="+mj-lt"/>
              </a:rPr>
              <a:t>Seção 4</a:t>
            </a:r>
          </a:p>
        </p:txBody>
      </p:sp>
      <p:pic>
        <p:nvPicPr>
          <p:cNvPr id="6" name="Picture Placeholder 6">
            <a:extLst>
              <a:ext uri="{FF2B5EF4-FFF2-40B4-BE49-F238E27FC236}">
                <a16:creationId xmlns:a16="http://schemas.microsoft.com/office/drawing/2014/main" id="{DF245F4B-F83C-4547-948B-29463175E4C7}"/>
              </a:ext>
              <a:ext uri="{C183D7F6-B498-43B3-948B-1728B52AA6E4}">
                <adec:decorative xmlns:adec="http://schemas.microsoft.com/office/drawing/2017/decorative" xmlns="" val="1"/>
              </a:ext>
            </a:extLst>
          </p:cNvPr>
          <p:cNvPicPr>
            <a:picLocks noChangeAspect="1"/>
          </p:cNvPicPr>
          <p:nvPr/>
        </p:nvPicPr>
        <p:blipFill>
          <a:blip r:embed="rId4" cstate="hqprint">
            <a:extLst>
              <a:ext uri="{28A0092B-C50C-407E-A947-70E740481C1C}">
                <a14:useLocalDpi xmlns:a14="http://schemas.microsoft.com/office/drawing/2010/main"/>
              </a:ext>
            </a:extLst>
          </a:blip>
          <a:srcRect/>
          <a:stretch>
            <a:fillRect/>
          </a:stretch>
        </p:blipFill>
        <p:spPr>
          <a:xfrm>
            <a:off x="597222" y="2835670"/>
            <a:ext cx="3931314" cy="3104201"/>
          </a:xfrm>
          <a:prstGeom prst="rect">
            <a:avLst/>
          </a:prstGeom>
        </p:spPr>
      </p:pic>
      <p:sp>
        <p:nvSpPr>
          <p:cNvPr id="5" name="Content Placeholder 4">
            <a:extLst>
              <a:ext uri="{FF2B5EF4-FFF2-40B4-BE49-F238E27FC236}">
                <a16:creationId xmlns:a16="http://schemas.microsoft.com/office/drawing/2014/main" id="{5DED86B2-95F3-E144-93EC-D7312615DDBA}"/>
              </a:ext>
            </a:extLst>
          </p:cNvPr>
          <p:cNvSpPr>
            <a:spLocks noGrp="1"/>
          </p:cNvSpPr>
          <p:nvPr>
            <p:ph idx="16"/>
          </p:nvPr>
        </p:nvSpPr>
        <p:spPr/>
        <p:txBody>
          <a:bodyPr rtlCol="0"/>
          <a:lstStyle/>
          <a:p>
            <a:pPr rtl="0"/>
            <a:r>
              <a:rPr lang="pt-BR" sz="2400">
                <a:latin typeface="+mn-lt"/>
              </a:rPr>
              <a:t>Você pode projetar suas arquiteturas de rede para ficarem altamente disponíveis e evitar pontos únicos de falha</a:t>
            </a:r>
          </a:p>
          <a:p>
            <a:pPr rtl="0"/>
            <a:r>
              <a:rPr lang="pt-BR" sz="2400">
                <a:latin typeface="+mn-lt"/>
              </a:rPr>
              <a:t>O Route 53 oferece várias opções de roteamento que podem ser combinadas com failover de DNS para permitir arquiteturas de baixa latência e tolerantes a falhas</a:t>
            </a:r>
          </a:p>
        </p:txBody>
      </p:sp>
    </p:spTree>
    <p:custDataLst>
      <p:tags r:id="rId1"/>
    </p:custDataLst>
    <p:extLst>
      <p:ext uri="{BB962C8B-B14F-4D97-AF65-F5344CB8AC3E}">
        <p14:creationId xmlns:p14="http://schemas.microsoft.com/office/powerpoint/2010/main" val="3092293886"/>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9100" y="1178376"/>
            <a:ext cx="4268647" cy="2839442"/>
          </a:xfrm>
        </p:spPr>
        <p:txBody>
          <a:bodyPr rtlCol="0">
            <a:noAutofit/>
          </a:bodyPr>
          <a:lstStyle/>
          <a:p>
            <a:pPr rtl="0"/>
            <a:r>
              <a:rPr lang="pt-BR" dirty="0">
                <a:latin typeface="+mj-lt"/>
              </a:rPr>
              <a:t>Módulo 9 – Laboratório guiado: Criar </a:t>
            </a:r>
            <a:r>
              <a:rPr lang="pt-BR" dirty="0" smtClean="0">
                <a:latin typeface="+mj-lt"/>
              </a:rPr>
              <a:t/>
            </a:r>
            <a:br>
              <a:rPr lang="pt-BR" dirty="0" smtClean="0">
                <a:latin typeface="+mj-lt"/>
              </a:rPr>
            </a:br>
            <a:r>
              <a:rPr lang="pt-BR" dirty="0" smtClean="0">
                <a:latin typeface="+mj-lt"/>
              </a:rPr>
              <a:t>um </a:t>
            </a:r>
            <a:r>
              <a:rPr lang="pt-BR" dirty="0">
                <a:latin typeface="+mj-lt"/>
              </a:rPr>
              <a:t>ambiente altamente disponível</a:t>
            </a:r>
          </a:p>
        </p:txBody>
      </p:sp>
      <p:pic>
        <p:nvPicPr>
          <p:cNvPr id="11" name="Content Placeholder 3">
            <a:extLst>
              <a:ext uri="{FF2B5EF4-FFF2-40B4-BE49-F238E27FC236}">
                <a16:creationId xmlns:a16="http://schemas.microsoft.com/office/drawing/2014/main" id="{6423631E-AD82-9743-8C78-CFE5440F9411}"/>
              </a:ext>
              <a:ext uri="{C183D7F6-B498-43B3-948B-1728B52AA6E4}">
                <adec:decorative xmlns:adec="http://schemas.microsoft.com/office/drawing/2017/decorative" xmlns="" val="1"/>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5715000" y="1593453"/>
            <a:ext cx="5767388" cy="3983831"/>
          </a:xfrm>
          <a:prstGeom prst="rect">
            <a:avLst/>
          </a:prstGeom>
        </p:spPr>
      </p:pic>
    </p:spTree>
    <p:custDataLst>
      <p:tags r:id="rId1"/>
    </p:custDataLst>
    <p:extLst>
      <p:ext uri="{BB962C8B-B14F-4D97-AF65-F5344CB8AC3E}">
        <p14:creationId xmlns:p14="http://schemas.microsoft.com/office/powerpoint/2010/main" val="81013348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85697D-51C3-4F48-A6A8-214C2E24287A}"/>
              </a:ext>
            </a:extLst>
          </p:cNvPr>
          <p:cNvSpPr>
            <a:spLocks noGrp="1"/>
          </p:cNvSpPr>
          <p:nvPr>
            <p:ph type="title"/>
          </p:nvPr>
        </p:nvSpPr>
        <p:spPr/>
        <p:txBody>
          <a:bodyPr rtlCol="0"/>
          <a:lstStyle/>
          <a:p>
            <a:pPr rtl="0"/>
            <a:r>
              <a:rPr lang="pt-BR" sz="3200"/>
              <a:t>Implementar alta disponibilidade como parte de uma arquitetura maior</a:t>
            </a:r>
          </a:p>
        </p:txBody>
      </p:sp>
      <p:grpSp>
        <p:nvGrpSpPr>
          <p:cNvPr id="3" name="Group 2" descr="architecture diagram of a three-tier enterprise architecture with the second availability zone, application load balancer, amazon ec2 auto scaling, and amazon route 53 revealed.">
            <a:extLst>
              <a:ext uri="{FF2B5EF4-FFF2-40B4-BE49-F238E27FC236}">
                <a16:creationId xmlns:a16="http://schemas.microsoft.com/office/drawing/2014/main" id="{58101EF9-1D5D-42AA-BE71-E8C1B842A8EC}"/>
              </a:ext>
            </a:extLst>
          </p:cNvPr>
          <p:cNvGrpSpPr/>
          <p:nvPr/>
        </p:nvGrpSpPr>
        <p:grpSpPr>
          <a:xfrm>
            <a:off x="14813" y="1160581"/>
            <a:ext cx="12095979" cy="5303520"/>
            <a:chOff x="14813" y="1160581"/>
            <a:chExt cx="12095979" cy="5303520"/>
          </a:xfrm>
        </p:grpSpPr>
        <p:grpSp>
          <p:nvGrpSpPr>
            <p:cNvPr id="195" name="Group 194">
              <a:extLst>
                <a:ext uri="{FF2B5EF4-FFF2-40B4-BE49-F238E27FC236}">
                  <a16:creationId xmlns:a16="http://schemas.microsoft.com/office/drawing/2014/main" id="{B1EAD799-0EBA-45E8-BC1F-6359FD3DEE64}"/>
                </a:ext>
              </a:extLst>
            </p:cNvPr>
            <p:cNvGrpSpPr/>
            <p:nvPr/>
          </p:nvGrpSpPr>
          <p:grpSpPr>
            <a:xfrm>
              <a:off x="7862875" y="4379141"/>
              <a:ext cx="3940228" cy="1737360"/>
              <a:chOff x="7862875" y="4381500"/>
              <a:chExt cx="3940228" cy="1737360"/>
            </a:xfrm>
          </p:grpSpPr>
          <p:sp>
            <p:nvSpPr>
              <p:cNvPr id="152" name="Rectangle 151">
                <a:extLst>
                  <a:ext uri="{FF2B5EF4-FFF2-40B4-BE49-F238E27FC236}">
                    <a16:creationId xmlns:a16="http://schemas.microsoft.com/office/drawing/2014/main" id="{A85750F1-998D-4270-B536-E16C2328A866}"/>
                  </a:ext>
                </a:extLst>
              </p:cNvPr>
              <p:cNvSpPr/>
              <p:nvPr/>
            </p:nvSpPr>
            <p:spPr>
              <a:xfrm>
                <a:off x="7916903" y="4381500"/>
                <a:ext cx="3886200" cy="1737360"/>
              </a:xfrm>
              <a:prstGeom prst="rect">
                <a:avLst/>
              </a:prstGeom>
              <a:solidFill>
                <a:srgbClr val="007CBC">
                  <a:alpha val="9804"/>
                </a:srgbClr>
              </a:solidFill>
              <a:ln w="12700" cap="flat" cmpd="sng" algn="ctr">
                <a:noFill/>
                <a:prstDash val="dash"/>
                <a:miter lim="800000"/>
              </a:ln>
              <a:effectLst/>
            </p:spPr>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400" b="0" i="0" u="none" strike="noStrike" kern="0" cap="none" spc="0" normalizeH="0" noProof="0">
                    <a:ln>
                      <a:noFill/>
                    </a:ln>
                    <a:solidFill>
                      <a:srgbClr val="007CBC"/>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Sub-rede privada</a:t>
                </a:r>
              </a:p>
            </p:txBody>
          </p:sp>
          <p:grpSp>
            <p:nvGrpSpPr>
              <p:cNvPr id="156" name="Group 155">
                <a:extLst>
                  <a:ext uri="{FF2B5EF4-FFF2-40B4-BE49-F238E27FC236}">
                    <a16:creationId xmlns:a16="http://schemas.microsoft.com/office/drawing/2014/main" id="{36A6BD97-29E6-4135-9609-B7613B929907}"/>
                  </a:ext>
                </a:extLst>
              </p:cNvPr>
              <p:cNvGrpSpPr/>
              <p:nvPr/>
            </p:nvGrpSpPr>
            <p:grpSpPr>
              <a:xfrm>
                <a:off x="10494038" y="4884222"/>
                <a:ext cx="1188720" cy="1065560"/>
                <a:chOff x="10134996" y="2326723"/>
                <a:chExt cx="1188720" cy="1065560"/>
              </a:xfrm>
            </p:grpSpPr>
            <p:sp>
              <p:nvSpPr>
                <p:cNvPr id="169" name="TextBox 168">
                  <a:extLst>
                    <a:ext uri="{FF2B5EF4-FFF2-40B4-BE49-F238E27FC236}">
                      <a16:creationId xmlns:a16="http://schemas.microsoft.com/office/drawing/2014/main" id="{6F38A0BC-6ADF-42B4-88AE-41E7FCD7E349}"/>
                    </a:ext>
                  </a:extLst>
                </p:cNvPr>
                <p:cNvSpPr txBox="1"/>
                <p:nvPr/>
              </p:nvSpPr>
              <p:spPr>
                <a:xfrm>
                  <a:off x="10134996" y="2745952"/>
                  <a:ext cx="1188720"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200" b="0" i="0" u="none" strike="noStrike" kern="1200" cap="none" spc="0" normalizeH="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Alvo de montagem do </a:t>
                  </a:r>
                  <a:r>
                    <a:rPr lang="pt-BR" sz="1200" b="0" i="0" u="none" strike="noStrike" kern="1200" cap="none" spc="0" normalizeH="0" noProof="0" dirty="0" err="1">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Amazon</a:t>
                  </a:r>
                  <a:r>
                    <a:rPr lang="pt-BR" sz="1200" b="0" i="0" u="none" strike="noStrike" kern="1200" cap="none" spc="0" normalizeH="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EFS</a:t>
                  </a:r>
                </a:p>
              </p:txBody>
            </p:sp>
            <p:pic>
              <p:nvPicPr>
                <p:cNvPr id="170" name="Graphic 169">
                  <a:extLst>
                    <a:ext uri="{FF2B5EF4-FFF2-40B4-BE49-F238E27FC236}">
                      <a16:creationId xmlns:a16="http://schemas.microsoft.com/office/drawing/2014/main" id="{5E257841-047F-4988-A4F2-B6853C9A50C7}"/>
                    </a:ext>
                    <a:ext uri="{C183D7F6-B498-43B3-948B-1728B52AA6E4}">
                      <adec:decorative xmlns:adec="http://schemas.microsoft.com/office/drawing/2017/decorative" xmlns="" val="1"/>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10500756" y="2326723"/>
                  <a:ext cx="457200" cy="457200"/>
                </a:xfrm>
                <a:prstGeom prst="rect">
                  <a:avLst/>
                </a:prstGeom>
              </p:spPr>
            </p:pic>
          </p:grpSp>
          <p:grpSp>
            <p:nvGrpSpPr>
              <p:cNvPr id="157" name="Group 156">
                <a:extLst>
                  <a:ext uri="{FF2B5EF4-FFF2-40B4-BE49-F238E27FC236}">
                    <a16:creationId xmlns:a16="http://schemas.microsoft.com/office/drawing/2014/main" id="{95B75B16-2F53-4369-9BCB-E1F7BC8A19CC}"/>
                  </a:ext>
                </a:extLst>
              </p:cNvPr>
              <p:cNvGrpSpPr/>
              <p:nvPr/>
            </p:nvGrpSpPr>
            <p:grpSpPr>
              <a:xfrm>
                <a:off x="7862875" y="4884222"/>
                <a:ext cx="1280160" cy="1157893"/>
                <a:chOff x="7737727" y="2326723"/>
                <a:chExt cx="1280160" cy="1157893"/>
              </a:xfrm>
            </p:grpSpPr>
            <p:sp>
              <p:nvSpPr>
                <p:cNvPr id="167" name="TextBox 166">
                  <a:extLst>
                    <a:ext uri="{FF2B5EF4-FFF2-40B4-BE49-F238E27FC236}">
                      <a16:creationId xmlns:a16="http://schemas.microsoft.com/office/drawing/2014/main" id="{E2738AD8-D2AC-4879-8A56-67D61A2AD684}"/>
                    </a:ext>
                  </a:extLst>
                </p:cNvPr>
                <p:cNvSpPr txBox="1"/>
                <p:nvPr/>
              </p:nvSpPr>
              <p:spPr>
                <a:xfrm>
                  <a:off x="7737727" y="2745952"/>
                  <a:ext cx="1280160" cy="73866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400" b="0" i="0" u="none" strike="noStrike" kern="1200" cap="none" spc="0" normalizeH="0" noProof="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ElastiCache for Memcached</a:t>
                  </a:r>
                </a:p>
              </p:txBody>
            </p:sp>
            <p:pic>
              <p:nvPicPr>
                <p:cNvPr id="168" name="Graphic 167">
                  <a:extLst>
                    <a:ext uri="{FF2B5EF4-FFF2-40B4-BE49-F238E27FC236}">
                      <a16:creationId xmlns:a16="http://schemas.microsoft.com/office/drawing/2014/main" id="{3BD7DEC2-DC75-487F-B153-9DEFFD3E12AE}"/>
                    </a:ext>
                    <a:ext uri="{C183D7F6-B498-43B3-948B-1728B52AA6E4}">
                      <adec:decorative xmlns:adec="http://schemas.microsoft.com/office/drawing/2017/decorative" xmlns="" val="1"/>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8149207" y="2326723"/>
                  <a:ext cx="457200" cy="457200"/>
                </a:xfrm>
                <a:prstGeom prst="rect">
                  <a:avLst/>
                </a:prstGeom>
              </p:spPr>
            </p:pic>
          </p:grpSp>
          <p:grpSp>
            <p:nvGrpSpPr>
              <p:cNvPr id="158" name="Group 157">
                <a:extLst>
                  <a:ext uri="{FF2B5EF4-FFF2-40B4-BE49-F238E27FC236}">
                    <a16:creationId xmlns:a16="http://schemas.microsoft.com/office/drawing/2014/main" id="{79239CED-6D27-4C92-B7E0-6EC1F36AA41D}"/>
                  </a:ext>
                </a:extLst>
              </p:cNvPr>
              <p:cNvGrpSpPr/>
              <p:nvPr/>
            </p:nvGrpSpPr>
            <p:grpSpPr>
              <a:xfrm>
                <a:off x="9207686" y="4884222"/>
                <a:ext cx="1371600" cy="880894"/>
                <a:chOff x="8966898" y="2326723"/>
                <a:chExt cx="1371600" cy="880894"/>
              </a:xfrm>
            </p:grpSpPr>
            <p:pic>
              <p:nvPicPr>
                <p:cNvPr id="165" name="Graphic 164">
                  <a:extLst>
                    <a:ext uri="{FF2B5EF4-FFF2-40B4-BE49-F238E27FC236}">
                      <a16:creationId xmlns:a16="http://schemas.microsoft.com/office/drawing/2014/main" id="{679FE207-340D-4753-888C-CF165858D24F}"/>
                    </a:ext>
                    <a:ext uri="{C183D7F6-B498-43B3-948B-1728B52AA6E4}">
                      <adec:decorative xmlns:adec="http://schemas.microsoft.com/office/drawing/2017/decorative" xmlns="" val="1"/>
                    </a:ext>
                  </a:extLst>
                </p:cNvPr>
                <p:cNvPicPr>
                  <a:picLocks noChangeAspect="1"/>
                </p:cNvPicPr>
                <p:nvPr/>
              </p:nvPicPr>
              <p:blipFill>
                <a:blip r:embed="rId8">
                  <a:extLst>
                    <a:ext uri="{96DAC541-7B7A-43D3-8B79-37D633B846F1}">
                      <asvg:svgBlip xmlns:asvg="http://schemas.microsoft.com/office/drawing/2016/SVG/main" xmlns="" r:embed="rId9"/>
                    </a:ext>
                  </a:extLst>
                </a:blip>
                <a:stretch>
                  <a:fillRect/>
                </a:stretch>
              </p:blipFill>
              <p:spPr>
                <a:xfrm>
                  <a:off x="9424098" y="2326723"/>
                  <a:ext cx="457200" cy="457200"/>
                </a:xfrm>
                <a:prstGeom prst="rect">
                  <a:avLst/>
                </a:prstGeom>
              </p:spPr>
            </p:pic>
            <p:sp>
              <p:nvSpPr>
                <p:cNvPr id="166" name="TextBox 165">
                  <a:extLst>
                    <a:ext uri="{FF2B5EF4-FFF2-40B4-BE49-F238E27FC236}">
                      <a16:creationId xmlns:a16="http://schemas.microsoft.com/office/drawing/2014/main" id="{A1C0B6A7-94AF-4A7F-B8AE-4C21E0932E64}"/>
                    </a:ext>
                  </a:extLst>
                </p:cNvPr>
                <p:cNvSpPr txBox="1"/>
                <p:nvPr/>
              </p:nvSpPr>
              <p:spPr>
                <a:xfrm>
                  <a:off x="8966898" y="2745952"/>
                  <a:ext cx="137160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200" b="0" i="0" u="none" strike="noStrike" kern="1200" cap="none" spc="0" normalizeH="0" noProof="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Instância primária do Amazon RDS</a:t>
                  </a:r>
                </a:p>
              </p:txBody>
            </p:sp>
          </p:grpSp>
          <p:pic>
            <p:nvPicPr>
              <p:cNvPr id="162" name="Graphic 161">
                <a:extLst>
                  <a:ext uri="{FF2B5EF4-FFF2-40B4-BE49-F238E27FC236}">
                    <a16:creationId xmlns:a16="http://schemas.microsoft.com/office/drawing/2014/main" id="{27FE46BF-934F-42A3-B8B8-960F033ED253}"/>
                  </a:ext>
                  <a:ext uri="{C183D7F6-B498-43B3-948B-1728B52AA6E4}">
                    <adec:decorative xmlns:adec="http://schemas.microsoft.com/office/drawing/2017/decorative" xmlns="" val="1"/>
                  </a:ext>
                </a:extLst>
              </p:cNvPr>
              <p:cNvPicPr>
                <a:picLocks noChangeAspect="1"/>
              </p:cNvPicPr>
              <p:nvPr/>
            </p:nvPicPr>
            <p:blipFill>
              <a:blip r:embed="rId10">
                <a:extLst>
                  <a:ext uri="{96DAC541-7B7A-43D3-8B79-37D633B846F1}">
                    <asvg:svgBlip xmlns:asvg="http://schemas.microsoft.com/office/drawing/2016/SVG/main" xmlns="" r:embed="rId11"/>
                  </a:ext>
                </a:extLst>
              </a:blip>
              <a:stretch>
                <a:fillRect/>
              </a:stretch>
            </p:blipFill>
            <p:spPr>
              <a:xfrm>
                <a:off x="7916903" y="4396007"/>
                <a:ext cx="457200" cy="457200"/>
              </a:xfrm>
              <a:prstGeom prst="rect">
                <a:avLst/>
              </a:prstGeom>
            </p:spPr>
          </p:pic>
        </p:grpSp>
        <p:grpSp>
          <p:nvGrpSpPr>
            <p:cNvPr id="194" name="Group 193">
              <a:extLst>
                <a:ext uri="{FF2B5EF4-FFF2-40B4-BE49-F238E27FC236}">
                  <a16:creationId xmlns:a16="http://schemas.microsoft.com/office/drawing/2014/main" id="{88121CBE-F1F9-40C4-9500-F46B114C3623}"/>
                </a:ext>
              </a:extLst>
            </p:cNvPr>
            <p:cNvGrpSpPr/>
            <p:nvPr/>
          </p:nvGrpSpPr>
          <p:grpSpPr>
            <a:xfrm>
              <a:off x="5569069" y="4379141"/>
              <a:ext cx="2286000" cy="1739719"/>
              <a:chOff x="5569069" y="4379141"/>
              <a:chExt cx="2286000" cy="1739719"/>
            </a:xfrm>
          </p:grpSpPr>
          <p:sp>
            <p:nvSpPr>
              <p:cNvPr id="151" name="Rectangle 150">
                <a:extLst>
                  <a:ext uri="{FF2B5EF4-FFF2-40B4-BE49-F238E27FC236}">
                    <a16:creationId xmlns:a16="http://schemas.microsoft.com/office/drawing/2014/main" id="{75BC2A26-0429-402D-B7D5-7142AE949A34}"/>
                  </a:ext>
                </a:extLst>
              </p:cNvPr>
              <p:cNvSpPr/>
              <p:nvPr/>
            </p:nvSpPr>
            <p:spPr>
              <a:xfrm>
                <a:off x="5569069" y="4381500"/>
                <a:ext cx="2286000" cy="1737360"/>
              </a:xfrm>
              <a:prstGeom prst="rect">
                <a:avLst/>
              </a:prstGeom>
              <a:solidFill>
                <a:srgbClr val="007CBC">
                  <a:alpha val="9804"/>
                </a:srgbClr>
              </a:solidFill>
              <a:ln w="12700" cap="flat" cmpd="sng" algn="ctr">
                <a:noFill/>
                <a:prstDash val="dash"/>
                <a:miter lim="800000"/>
              </a:ln>
              <a:effectLst/>
            </p:spPr>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400" b="0" i="0" u="none" strike="noStrike" kern="0" cap="none" spc="0" normalizeH="0" noProof="0">
                    <a:ln>
                      <a:noFill/>
                    </a:ln>
                    <a:solidFill>
                      <a:srgbClr val="007CBC"/>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Sub-rede privada</a:t>
                </a:r>
              </a:p>
            </p:txBody>
          </p:sp>
          <p:grpSp>
            <p:nvGrpSpPr>
              <p:cNvPr id="159" name="Group 158">
                <a:extLst>
                  <a:ext uri="{FF2B5EF4-FFF2-40B4-BE49-F238E27FC236}">
                    <a16:creationId xmlns:a16="http://schemas.microsoft.com/office/drawing/2014/main" id="{E0553991-A359-4C3D-ADA6-9B7E7DE334F9}"/>
                  </a:ext>
                </a:extLst>
              </p:cNvPr>
              <p:cNvGrpSpPr/>
              <p:nvPr/>
            </p:nvGrpSpPr>
            <p:grpSpPr>
              <a:xfrm>
                <a:off x="6121791" y="4884222"/>
                <a:ext cx="1513305" cy="942449"/>
                <a:chOff x="5994259" y="2326723"/>
                <a:chExt cx="1513305" cy="942449"/>
              </a:xfrm>
            </p:grpSpPr>
            <p:pic>
              <p:nvPicPr>
                <p:cNvPr id="163" name="Graphic 162">
                  <a:extLst>
                    <a:ext uri="{FF2B5EF4-FFF2-40B4-BE49-F238E27FC236}">
                      <a16:creationId xmlns:a16="http://schemas.microsoft.com/office/drawing/2014/main" id="{46749E19-6C9A-4E65-B043-F51E118DF8F6}"/>
                    </a:ext>
                    <a:ext uri="{C183D7F6-B498-43B3-948B-1728B52AA6E4}">
                      <adec:decorative xmlns:adec="http://schemas.microsoft.com/office/drawing/2017/decorative" xmlns="" val="1"/>
                    </a:ext>
                  </a:extLst>
                </p:cNvPr>
                <p:cNvPicPr>
                  <a:picLocks noChangeAspect="1"/>
                </p:cNvPicPr>
                <p:nvPr/>
              </p:nvPicPr>
              <p:blipFill>
                <a:blip r:embed="rId12">
                  <a:extLst>
                    <a:ext uri="{96DAC541-7B7A-43D3-8B79-37D633B846F1}">
                      <asvg:svgBlip xmlns:asvg="http://schemas.microsoft.com/office/drawing/2016/SVG/main" xmlns="" r:embed="rId13"/>
                    </a:ext>
                  </a:extLst>
                </a:blip>
                <a:stretch>
                  <a:fillRect/>
                </a:stretch>
              </p:blipFill>
              <p:spPr>
                <a:xfrm>
                  <a:off x="6522311" y="2326723"/>
                  <a:ext cx="457200" cy="457200"/>
                </a:xfrm>
                <a:prstGeom prst="rect">
                  <a:avLst/>
                </a:prstGeom>
              </p:spPr>
            </p:pic>
            <p:sp>
              <p:nvSpPr>
                <p:cNvPr id="164" name="TextBox 163">
                  <a:extLst>
                    <a:ext uri="{FF2B5EF4-FFF2-40B4-BE49-F238E27FC236}">
                      <a16:creationId xmlns:a16="http://schemas.microsoft.com/office/drawing/2014/main" id="{2041AF51-162C-425A-9145-203F2B2C3254}"/>
                    </a:ext>
                  </a:extLst>
                </p:cNvPr>
                <p:cNvSpPr txBox="1"/>
                <p:nvPr/>
              </p:nvSpPr>
              <p:spPr>
                <a:xfrm>
                  <a:off x="5994259" y="2745952"/>
                  <a:ext cx="1513305"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40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rPr>
                    <a:t>Instâncias do EC2</a:t>
                  </a:r>
                  <a:endParaRPr kumimoji="0" lang="en-US" sz="14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pic>
            <p:nvPicPr>
              <p:cNvPr id="161" name="Graphic 160">
                <a:extLst>
                  <a:ext uri="{FF2B5EF4-FFF2-40B4-BE49-F238E27FC236}">
                    <a16:creationId xmlns:a16="http://schemas.microsoft.com/office/drawing/2014/main" id="{327EB12A-233B-4A35-A209-118C304349CC}"/>
                  </a:ext>
                  <a:ext uri="{C183D7F6-B498-43B3-948B-1728B52AA6E4}">
                    <adec:decorative xmlns:adec="http://schemas.microsoft.com/office/drawing/2017/decorative" xmlns="" val="1"/>
                  </a:ext>
                </a:extLst>
              </p:cNvPr>
              <p:cNvPicPr>
                <a:picLocks noChangeAspect="1"/>
              </p:cNvPicPr>
              <p:nvPr/>
            </p:nvPicPr>
            <p:blipFill>
              <a:blip r:embed="rId10">
                <a:extLst>
                  <a:ext uri="{96DAC541-7B7A-43D3-8B79-37D633B846F1}">
                    <asvg:svgBlip xmlns:asvg="http://schemas.microsoft.com/office/drawing/2016/SVG/main" xmlns="" r:embed="rId11"/>
                  </a:ext>
                </a:extLst>
              </a:blip>
              <a:stretch>
                <a:fillRect/>
              </a:stretch>
            </p:blipFill>
            <p:spPr>
              <a:xfrm>
                <a:off x="5569069" y="4379141"/>
                <a:ext cx="457200" cy="457200"/>
              </a:xfrm>
              <a:prstGeom prst="rect">
                <a:avLst/>
              </a:prstGeom>
            </p:spPr>
          </p:pic>
        </p:grpSp>
        <p:grpSp>
          <p:nvGrpSpPr>
            <p:cNvPr id="193" name="Group 192">
              <a:extLst>
                <a:ext uri="{FF2B5EF4-FFF2-40B4-BE49-F238E27FC236}">
                  <a16:creationId xmlns:a16="http://schemas.microsoft.com/office/drawing/2014/main" id="{7E3D88C7-0902-4992-967E-52FC341C3380}"/>
                </a:ext>
              </a:extLst>
            </p:cNvPr>
            <p:cNvGrpSpPr/>
            <p:nvPr/>
          </p:nvGrpSpPr>
          <p:grpSpPr>
            <a:xfrm>
              <a:off x="3659643" y="4379141"/>
              <a:ext cx="1828801" cy="1737360"/>
              <a:chOff x="3659643" y="4381500"/>
              <a:chExt cx="1828801" cy="1737360"/>
            </a:xfrm>
          </p:grpSpPr>
          <p:sp>
            <p:nvSpPr>
              <p:cNvPr id="153" name="Rectangle 152">
                <a:extLst>
                  <a:ext uri="{FF2B5EF4-FFF2-40B4-BE49-F238E27FC236}">
                    <a16:creationId xmlns:a16="http://schemas.microsoft.com/office/drawing/2014/main" id="{8E559738-47D3-4770-8360-402C559C9BA3}"/>
                  </a:ext>
                </a:extLst>
              </p:cNvPr>
              <p:cNvSpPr/>
              <p:nvPr/>
            </p:nvSpPr>
            <p:spPr>
              <a:xfrm>
                <a:off x="3659644" y="4381500"/>
                <a:ext cx="1828800" cy="1737360"/>
              </a:xfrm>
              <a:prstGeom prst="rect">
                <a:avLst/>
              </a:prstGeom>
              <a:solidFill>
                <a:srgbClr val="1D8900">
                  <a:alpha val="9804"/>
                </a:srgbClr>
              </a:solidFill>
              <a:ln w="12700" cap="flat" cmpd="sng" algn="ctr">
                <a:noFill/>
                <a:prstDash val="dash"/>
                <a:miter lim="800000"/>
              </a:ln>
              <a:effectLst/>
            </p:spPr>
            <p:txBody>
              <a:bodyPr rot="0" spcFirstLastPara="0" vertOverflow="overflow" horzOverflow="overflow" vert="horz" wrap="square" lIns="45720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400" b="0" i="0" u="none" strike="noStrike" kern="0" cap="none" spc="0" normalizeH="0" noProof="0">
                    <a:ln>
                      <a:noFill/>
                    </a:ln>
                    <a:solidFill>
                      <a:srgbClr val="1D89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Sub-rede pública</a:t>
                </a:r>
              </a:p>
            </p:txBody>
          </p:sp>
          <p:pic>
            <p:nvPicPr>
              <p:cNvPr id="154" name="Graphic 153">
                <a:extLst>
                  <a:ext uri="{FF2B5EF4-FFF2-40B4-BE49-F238E27FC236}">
                    <a16:creationId xmlns:a16="http://schemas.microsoft.com/office/drawing/2014/main" id="{7539E52D-6B78-4BFE-B4CD-8D50FB8556F7}"/>
                  </a:ext>
                  <a:ext uri="{C183D7F6-B498-43B3-948B-1728B52AA6E4}">
                    <adec:decorative xmlns:adec="http://schemas.microsoft.com/office/drawing/2017/decorative" xmlns="" val="1"/>
                  </a:ext>
                </a:extLst>
              </p:cNvPr>
              <p:cNvPicPr>
                <a:picLocks noChangeAspect="1"/>
              </p:cNvPicPr>
              <p:nvPr/>
            </p:nvPicPr>
            <p:blipFill>
              <a:blip r:embed="rId14">
                <a:extLst>
                  <a:ext uri="{96DAC541-7B7A-43D3-8B79-37D633B846F1}">
                    <asvg:svgBlip xmlns:asvg="http://schemas.microsoft.com/office/drawing/2016/SVG/main" xmlns="" r:embed="rId15"/>
                  </a:ext>
                </a:extLst>
              </a:blip>
              <a:stretch>
                <a:fillRect/>
              </a:stretch>
            </p:blipFill>
            <p:spPr>
              <a:xfrm>
                <a:off x="3659643" y="4396007"/>
                <a:ext cx="457200" cy="457200"/>
              </a:xfrm>
              <a:prstGeom prst="rect">
                <a:avLst/>
              </a:prstGeom>
            </p:spPr>
          </p:pic>
          <p:grpSp>
            <p:nvGrpSpPr>
              <p:cNvPr id="155" name="Group 154">
                <a:extLst>
                  <a:ext uri="{FF2B5EF4-FFF2-40B4-BE49-F238E27FC236}">
                    <a16:creationId xmlns:a16="http://schemas.microsoft.com/office/drawing/2014/main" id="{30446F7B-3782-4487-A47B-D792FDAEE359}"/>
                  </a:ext>
                </a:extLst>
              </p:cNvPr>
              <p:cNvGrpSpPr/>
              <p:nvPr/>
            </p:nvGrpSpPr>
            <p:grpSpPr>
              <a:xfrm>
                <a:off x="3829571" y="4884222"/>
                <a:ext cx="1485100" cy="727006"/>
                <a:chOff x="4009780" y="2326723"/>
                <a:chExt cx="1485100" cy="727006"/>
              </a:xfrm>
            </p:grpSpPr>
            <p:pic>
              <p:nvPicPr>
                <p:cNvPr id="171" name="Graphic 170">
                  <a:extLst>
                    <a:ext uri="{FF2B5EF4-FFF2-40B4-BE49-F238E27FC236}">
                      <a16:creationId xmlns:a16="http://schemas.microsoft.com/office/drawing/2014/main" id="{55FDD754-568C-46E8-9395-97C558819781}"/>
                    </a:ext>
                    <a:ext uri="{C183D7F6-B498-43B3-948B-1728B52AA6E4}">
                      <adec:decorative xmlns:adec="http://schemas.microsoft.com/office/drawing/2017/decorative" xmlns="" val="1"/>
                    </a:ext>
                  </a:extLst>
                </p:cNvPr>
                <p:cNvPicPr>
                  <a:picLocks noChangeAspect="1"/>
                </p:cNvPicPr>
                <p:nvPr/>
              </p:nvPicPr>
              <p:blipFill>
                <a:blip r:embed="rId16">
                  <a:extLst>
                    <a:ext uri="{96DAC541-7B7A-43D3-8B79-37D633B846F1}">
                      <asvg:svgBlip xmlns:asvg="http://schemas.microsoft.com/office/drawing/2016/SVG/main" xmlns="" r:embed="rId17"/>
                    </a:ext>
                  </a:extLst>
                </a:blip>
                <a:stretch>
                  <a:fillRect/>
                </a:stretch>
              </p:blipFill>
              <p:spPr>
                <a:xfrm>
                  <a:off x="4523730" y="2326723"/>
                  <a:ext cx="457200" cy="457200"/>
                </a:xfrm>
                <a:prstGeom prst="rect">
                  <a:avLst/>
                </a:prstGeom>
              </p:spPr>
            </p:pic>
            <p:sp>
              <p:nvSpPr>
                <p:cNvPr id="172" name="TextBox 171">
                  <a:extLst>
                    <a:ext uri="{FF2B5EF4-FFF2-40B4-BE49-F238E27FC236}">
                      <a16:creationId xmlns:a16="http://schemas.microsoft.com/office/drawing/2014/main" id="{B15B5F28-E4E8-4CE1-9E45-64C58AB12A68}"/>
                    </a:ext>
                  </a:extLst>
                </p:cNvPr>
                <p:cNvSpPr txBox="1"/>
                <p:nvPr/>
              </p:nvSpPr>
              <p:spPr>
                <a:xfrm>
                  <a:off x="4009780" y="2745952"/>
                  <a:ext cx="1485100"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400" b="0" i="0" u="none" strike="noStrike" kern="1200" cap="none" spc="0" normalizeH="0" noProof="0">
                      <a:ln>
                        <a:noFill/>
                      </a:ln>
                      <a:solidFill>
                        <a:srgbClr val="232F3E"/>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Gateway NAT</a:t>
                  </a:r>
                </a:p>
              </p:txBody>
            </p:sp>
          </p:grpSp>
        </p:grpSp>
        <p:sp>
          <p:nvSpPr>
            <p:cNvPr id="7" name="Rectangle 6">
              <a:extLst>
                <a:ext uri="{FF2B5EF4-FFF2-40B4-BE49-F238E27FC236}">
                  <a16:creationId xmlns:a16="http://schemas.microsoft.com/office/drawing/2014/main" id="{A5FAF098-7E0F-6F47-B222-93FF5C01F25B}"/>
                </a:ext>
              </a:extLst>
            </p:cNvPr>
            <p:cNvSpPr/>
            <p:nvPr/>
          </p:nvSpPr>
          <p:spPr>
            <a:xfrm>
              <a:off x="645540" y="1160581"/>
              <a:ext cx="11465252" cy="530352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ysClr val="windowText" lastClr="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pic>
          <p:nvPicPr>
            <p:cNvPr id="11" name="Graphic 10">
              <a:extLst>
                <a:ext uri="{FF2B5EF4-FFF2-40B4-BE49-F238E27FC236}">
                  <a16:creationId xmlns:a16="http://schemas.microsoft.com/office/drawing/2014/main" id="{225A37B2-99D6-4443-BCA3-A164729ADFF5}"/>
                </a:ext>
                <a:ext uri="{C183D7F6-B498-43B3-948B-1728B52AA6E4}">
                  <adec:decorative xmlns:adec="http://schemas.microsoft.com/office/drawing/2017/decorative" xmlns="" val="1"/>
                </a:ext>
              </a:extLst>
            </p:cNvPr>
            <p:cNvPicPr>
              <a:picLocks noChangeAspect="1"/>
            </p:cNvPicPr>
            <p:nvPr/>
          </p:nvPicPr>
          <p:blipFill>
            <a:blip r:embed="rId18">
              <a:extLst>
                <a:ext uri="{96DAC541-7B7A-43D3-8B79-37D633B846F1}">
                  <asvg:svgBlip xmlns:asvg="http://schemas.microsoft.com/office/drawing/2016/SVG/main" xmlns="" r:embed="rId19"/>
                </a:ext>
              </a:extLst>
            </a:blip>
            <a:stretch>
              <a:fillRect/>
            </a:stretch>
          </p:blipFill>
          <p:spPr>
            <a:xfrm>
              <a:off x="645539" y="1160581"/>
              <a:ext cx="457200" cy="457200"/>
            </a:xfrm>
            <a:prstGeom prst="rect">
              <a:avLst/>
            </a:prstGeom>
          </p:spPr>
        </p:pic>
        <p:sp>
          <p:nvSpPr>
            <p:cNvPr id="30" name="Rectangle 29">
              <a:extLst>
                <a:ext uri="{FF2B5EF4-FFF2-40B4-BE49-F238E27FC236}">
                  <a16:creationId xmlns:a16="http://schemas.microsoft.com/office/drawing/2014/main" id="{D55C6C6F-0EA2-D247-9910-7A0B5AD5F85D}"/>
                </a:ext>
              </a:extLst>
            </p:cNvPr>
            <p:cNvSpPr/>
            <p:nvPr/>
          </p:nvSpPr>
          <p:spPr>
            <a:xfrm>
              <a:off x="1713563" y="1224894"/>
              <a:ext cx="10345782" cy="5166360"/>
            </a:xfrm>
            <a:prstGeom prst="rect">
              <a:avLst/>
            </a:prstGeom>
            <a:noFill/>
            <a:ln w="12700">
              <a:solidFill>
                <a:schemeClr val="accent3"/>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400" b="0" i="0" u="none" strike="noStrike" kern="1200" cap="none" spc="0" normalizeH="0" noProof="0">
                  <a:ln>
                    <a:noFill/>
                  </a:ln>
                  <a:solidFill>
                    <a:srgbClr val="36C2B3"/>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Região</a:t>
              </a:r>
            </a:p>
          </p:txBody>
        </p:sp>
        <p:pic>
          <p:nvPicPr>
            <p:cNvPr id="31" name="Graphic 30">
              <a:extLst>
                <a:ext uri="{FF2B5EF4-FFF2-40B4-BE49-F238E27FC236}">
                  <a16:creationId xmlns:a16="http://schemas.microsoft.com/office/drawing/2014/main" id="{45B463E6-AC65-F14C-9FA8-9F2273C68BF7}"/>
                </a:ext>
                <a:ext uri="{C183D7F6-B498-43B3-948B-1728B52AA6E4}">
                  <adec:decorative xmlns:adec="http://schemas.microsoft.com/office/drawing/2017/decorative" xmlns="" val="1"/>
                </a:ext>
              </a:extLst>
            </p:cNvPr>
            <p:cNvPicPr>
              <a:picLocks noChangeAspect="1"/>
            </p:cNvPicPr>
            <p:nvPr/>
          </p:nvPicPr>
          <p:blipFill>
            <a:blip r:embed="rId20">
              <a:extLst>
                <a:ext uri="{96DAC541-7B7A-43D3-8B79-37D633B846F1}">
                  <asvg:svgBlip xmlns:asvg="http://schemas.microsoft.com/office/drawing/2016/SVG/main" xmlns="" r:embed="rId21"/>
                </a:ext>
              </a:extLst>
            </a:blip>
            <a:stretch>
              <a:fillRect/>
            </a:stretch>
          </p:blipFill>
          <p:spPr>
            <a:xfrm>
              <a:off x="1713562" y="1224895"/>
              <a:ext cx="457200" cy="457200"/>
            </a:xfrm>
            <a:prstGeom prst="rect">
              <a:avLst/>
            </a:prstGeom>
          </p:spPr>
        </p:pic>
        <p:sp>
          <p:nvSpPr>
            <p:cNvPr id="32" name="TextBox 31">
              <a:extLst>
                <a:ext uri="{FF2B5EF4-FFF2-40B4-BE49-F238E27FC236}">
                  <a16:creationId xmlns:a16="http://schemas.microsoft.com/office/drawing/2014/main" id="{0983F804-2561-FA47-A661-1CE216F0F49D}"/>
                </a:ext>
              </a:extLst>
            </p:cNvPr>
            <p:cNvSpPr txBox="1"/>
            <p:nvPr/>
          </p:nvSpPr>
          <p:spPr>
            <a:xfrm>
              <a:off x="569689" y="2178249"/>
              <a:ext cx="1244775"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400" b="0" i="0" u="none" strike="noStrike" kern="1200" cap="none" spc="0" normalizeH="0" noProof="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Amazon CloudFront</a:t>
              </a:r>
              <a:endParaRPr kumimoji="0" lang="en-US" sz="14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pic>
          <p:nvPicPr>
            <p:cNvPr id="33" name="Graphic 32">
              <a:extLst>
                <a:ext uri="{FF2B5EF4-FFF2-40B4-BE49-F238E27FC236}">
                  <a16:creationId xmlns:a16="http://schemas.microsoft.com/office/drawing/2014/main" id="{6036B652-1C1F-B14A-ACBB-43AA300B3EB6}"/>
                </a:ext>
                <a:ext uri="{C183D7F6-B498-43B3-948B-1728B52AA6E4}">
                  <adec:decorative xmlns:adec="http://schemas.microsoft.com/office/drawing/2017/decorative" xmlns="" val="1"/>
                </a:ext>
              </a:extLst>
            </p:cNvPr>
            <p:cNvPicPr>
              <a:picLocks noChangeAspect="1"/>
            </p:cNvPicPr>
            <p:nvPr/>
          </p:nvPicPr>
          <p:blipFill>
            <a:blip r:embed="rId22">
              <a:extLst>
                <a:ext uri="{96DAC541-7B7A-43D3-8B79-37D633B846F1}">
                  <asvg:svgBlip xmlns:asvg="http://schemas.microsoft.com/office/drawing/2016/SVG/main" xmlns="" r:embed="rId23"/>
                </a:ext>
              </a:extLst>
            </a:blip>
            <a:stretch>
              <a:fillRect/>
            </a:stretch>
          </p:blipFill>
          <p:spPr>
            <a:xfrm>
              <a:off x="963476" y="1714753"/>
              <a:ext cx="457200" cy="457200"/>
            </a:xfrm>
            <a:prstGeom prst="rect">
              <a:avLst/>
            </a:prstGeom>
          </p:spPr>
        </p:pic>
        <p:grpSp>
          <p:nvGrpSpPr>
            <p:cNvPr id="15" name="Group 14">
              <a:extLst>
                <a:ext uri="{FF2B5EF4-FFF2-40B4-BE49-F238E27FC236}">
                  <a16:creationId xmlns:a16="http://schemas.microsoft.com/office/drawing/2014/main" id="{F36AD27C-A733-4BB1-A987-CA22D3DC4C68}"/>
                </a:ext>
              </a:extLst>
            </p:cNvPr>
            <p:cNvGrpSpPr/>
            <p:nvPr/>
          </p:nvGrpSpPr>
          <p:grpSpPr>
            <a:xfrm>
              <a:off x="669249" y="3639221"/>
              <a:ext cx="1045655" cy="1002564"/>
              <a:chOff x="669249" y="3639221"/>
              <a:chExt cx="1045655" cy="1002564"/>
            </a:xfrm>
          </p:grpSpPr>
          <p:sp>
            <p:nvSpPr>
              <p:cNvPr id="34" name="TextBox 33">
                <a:extLst>
                  <a:ext uri="{FF2B5EF4-FFF2-40B4-BE49-F238E27FC236}">
                    <a16:creationId xmlns:a16="http://schemas.microsoft.com/office/drawing/2014/main" id="{EF2A2A87-EACF-6448-9F61-987FEB728209}"/>
                  </a:ext>
                </a:extLst>
              </p:cNvPr>
              <p:cNvSpPr txBox="1"/>
              <p:nvPr/>
            </p:nvSpPr>
            <p:spPr>
              <a:xfrm>
                <a:off x="669249" y="4118565"/>
                <a:ext cx="1045655"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400" b="0" i="0" u="none" strike="noStrike" kern="1200" cap="none" spc="0" normalizeH="0" noProof="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Amazon Route 53</a:t>
                </a:r>
              </a:p>
            </p:txBody>
          </p:sp>
          <p:pic>
            <p:nvPicPr>
              <p:cNvPr id="35" name="Graphic 34">
                <a:extLst>
                  <a:ext uri="{FF2B5EF4-FFF2-40B4-BE49-F238E27FC236}">
                    <a16:creationId xmlns:a16="http://schemas.microsoft.com/office/drawing/2014/main" id="{D0361C8B-559F-2041-AB95-0C82DDCC8E64}"/>
                  </a:ext>
                  <a:ext uri="{C183D7F6-B498-43B3-948B-1728B52AA6E4}">
                    <adec:decorative xmlns:adec="http://schemas.microsoft.com/office/drawing/2017/decorative" xmlns="" val="1"/>
                  </a:ext>
                </a:extLst>
              </p:cNvPr>
              <p:cNvPicPr>
                <a:picLocks noChangeAspect="1"/>
              </p:cNvPicPr>
              <p:nvPr/>
            </p:nvPicPr>
            <p:blipFill>
              <a:blip r:embed="rId24">
                <a:extLst>
                  <a:ext uri="{96DAC541-7B7A-43D3-8B79-37D633B846F1}">
                    <asvg:svgBlip xmlns:asvg="http://schemas.microsoft.com/office/drawing/2016/SVG/main" xmlns="" r:embed="rId25"/>
                  </a:ext>
                </a:extLst>
              </a:blip>
              <a:stretch>
                <a:fillRect/>
              </a:stretch>
            </p:blipFill>
            <p:spPr>
              <a:xfrm>
                <a:off x="963476" y="3639221"/>
                <a:ext cx="457200" cy="457200"/>
              </a:xfrm>
              <a:prstGeom prst="rect">
                <a:avLst/>
              </a:prstGeom>
            </p:spPr>
          </p:pic>
        </p:grpSp>
        <p:grpSp>
          <p:nvGrpSpPr>
            <p:cNvPr id="36" name="Group 35">
              <a:extLst>
                <a:ext uri="{FF2B5EF4-FFF2-40B4-BE49-F238E27FC236}">
                  <a16:creationId xmlns:a16="http://schemas.microsoft.com/office/drawing/2014/main" id="{929AC316-5CED-46CC-B295-67A4177D2A99}"/>
                </a:ext>
              </a:extLst>
            </p:cNvPr>
            <p:cNvGrpSpPr/>
            <p:nvPr/>
          </p:nvGrpSpPr>
          <p:grpSpPr>
            <a:xfrm>
              <a:off x="3664032" y="3513269"/>
              <a:ext cx="1934216" cy="630942"/>
              <a:chOff x="4578430" y="3440380"/>
              <a:chExt cx="1934216" cy="630942"/>
            </a:xfrm>
          </p:grpSpPr>
          <p:sp>
            <p:nvSpPr>
              <p:cNvPr id="42" name="TextBox 41">
                <a:extLst>
                  <a:ext uri="{FF2B5EF4-FFF2-40B4-BE49-F238E27FC236}">
                    <a16:creationId xmlns:a16="http://schemas.microsoft.com/office/drawing/2014/main" id="{42FF2466-B042-B846-AF42-E6046FEA29E2}"/>
                  </a:ext>
                </a:extLst>
              </p:cNvPr>
              <p:cNvSpPr txBox="1"/>
              <p:nvPr/>
            </p:nvSpPr>
            <p:spPr>
              <a:xfrm>
                <a:off x="5049606" y="3440380"/>
                <a:ext cx="1463040" cy="630942"/>
              </a:xfrm>
              <a:prstGeom prst="rect">
                <a:avLst/>
              </a:prstGeom>
              <a:noFill/>
            </p:spPr>
            <p:txBody>
              <a:bodyPr wrap="square" rtlCol="0">
                <a:spAutoFit/>
              </a:bodyPr>
              <a:lstStyle/>
              <a:p>
                <a:pPr marL="0" marR="0" lvl="0" indent="0" algn="ctr" defTabSz="914400" rtl="0" eaLnBrk="1" fontAlgn="auto" latinLnBrk="0" hangingPunct="1">
                  <a:lnSpc>
                    <a:spcPct val="125000"/>
                  </a:lnSpc>
                  <a:spcBef>
                    <a:spcPts val="0"/>
                  </a:spcBef>
                  <a:spcAft>
                    <a:spcPts val="0"/>
                  </a:spcAft>
                  <a:buClrTx/>
                  <a:buSzTx/>
                  <a:buFontTx/>
                  <a:buNone/>
                  <a:tabLst/>
                  <a:defRPr/>
                </a:pPr>
                <a:r>
                  <a:rPr lang="pt-BR" sz="1400" b="0" i="0" u="none" strike="noStrike" kern="1200" cap="none" spc="0" normalizeH="0" noProof="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Application Load Balancer</a:t>
                </a:r>
              </a:p>
            </p:txBody>
          </p:sp>
          <p:pic>
            <p:nvPicPr>
              <p:cNvPr id="43" name="Graphic 42">
                <a:extLst>
                  <a:ext uri="{FF2B5EF4-FFF2-40B4-BE49-F238E27FC236}">
                    <a16:creationId xmlns:a16="http://schemas.microsoft.com/office/drawing/2014/main" id="{BBAF0201-8537-7B42-BD82-6C5334E69625}"/>
                  </a:ext>
                  <a:ext uri="{C183D7F6-B498-43B3-948B-1728B52AA6E4}">
                    <adec:decorative xmlns:adec="http://schemas.microsoft.com/office/drawing/2017/decorative" xmlns="" val="1"/>
                  </a:ext>
                </a:extLst>
              </p:cNvPr>
              <p:cNvPicPr>
                <a:picLocks noChangeAspect="1"/>
              </p:cNvPicPr>
              <p:nvPr/>
            </p:nvPicPr>
            <p:blipFill>
              <a:blip r:embed="rId26">
                <a:extLst>
                  <a:ext uri="{96DAC541-7B7A-43D3-8B79-37D633B846F1}">
                    <asvg:svgBlip xmlns:asvg="http://schemas.microsoft.com/office/drawing/2016/SVG/main" xmlns="" r:embed="rId27"/>
                  </a:ext>
                </a:extLst>
              </a:blip>
              <a:stretch>
                <a:fillRect/>
              </a:stretch>
            </p:blipFill>
            <p:spPr>
              <a:xfrm>
                <a:off x="4578430" y="3557777"/>
                <a:ext cx="469900" cy="469900"/>
              </a:xfrm>
              <a:prstGeom prst="rect">
                <a:avLst/>
              </a:prstGeom>
            </p:spPr>
          </p:pic>
        </p:grpSp>
        <p:grpSp>
          <p:nvGrpSpPr>
            <p:cNvPr id="27" name="Group 26">
              <a:extLst>
                <a:ext uri="{FF2B5EF4-FFF2-40B4-BE49-F238E27FC236}">
                  <a16:creationId xmlns:a16="http://schemas.microsoft.com/office/drawing/2014/main" id="{76DD01C2-A89F-400C-B236-0B2B17727B5D}"/>
                </a:ext>
              </a:extLst>
            </p:cNvPr>
            <p:cNvGrpSpPr/>
            <p:nvPr/>
          </p:nvGrpSpPr>
          <p:grpSpPr>
            <a:xfrm>
              <a:off x="10369403" y="3573229"/>
              <a:ext cx="1462451" cy="523220"/>
              <a:chOff x="10181513" y="3500340"/>
              <a:chExt cx="1462451" cy="523220"/>
            </a:xfrm>
          </p:grpSpPr>
          <p:sp>
            <p:nvSpPr>
              <p:cNvPr id="54" name="TextBox 53">
                <a:extLst>
                  <a:ext uri="{FF2B5EF4-FFF2-40B4-BE49-F238E27FC236}">
                    <a16:creationId xmlns:a16="http://schemas.microsoft.com/office/drawing/2014/main" id="{A77B46F8-597C-9948-B9B5-ADF1B85BB234}"/>
                  </a:ext>
                </a:extLst>
              </p:cNvPr>
              <p:cNvSpPr txBox="1"/>
              <p:nvPr/>
            </p:nvSpPr>
            <p:spPr>
              <a:xfrm>
                <a:off x="10181513" y="3500340"/>
                <a:ext cx="1005840"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400" b="0" i="0" u="none" strike="noStrike" kern="1200" cap="none" spc="0" normalizeH="0" noProof="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Amazon EFS</a:t>
                </a:r>
              </a:p>
            </p:txBody>
          </p:sp>
          <p:pic>
            <p:nvPicPr>
              <p:cNvPr id="55" name="Graphic 54">
                <a:extLst>
                  <a:ext uri="{FF2B5EF4-FFF2-40B4-BE49-F238E27FC236}">
                    <a16:creationId xmlns:a16="http://schemas.microsoft.com/office/drawing/2014/main" id="{D11A8195-4794-4743-9D32-C26C4BF8C136}"/>
                  </a:ext>
                  <a:ext uri="{C183D7F6-B498-43B3-948B-1728B52AA6E4}">
                    <adec:decorative xmlns:adec="http://schemas.microsoft.com/office/drawing/2017/decorative" xmlns="" val="1"/>
                  </a:ext>
                </a:extLst>
              </p:cNvPr>
              <p:cNvPicPr>
                <a:picLocks noChangeAspect="1"/>
              </p:cNvPicPr>
              <p:nvPr/>
            </p:nvPicPr>
            <p:blipFill>
              <a:blip r:embed="rId28">
                <a:extLst>
                  <a:ext uri="{96DAC541-7B7A-43D3-8B79-37D633B846F1}">
                    <asvg:svgBlip xmlns:asvg="http://schemas.microsoft.com/office/drawing/2016/SVG/main" xmlns="" r:embed="rId29"/>
                  </a:ext>
                </a:extLst>
              </a:blip>
              <a:stretch>
                <a:fillRect/>
              </a:stretch>
            </p:blipFill>
            <p:spPr>
              <a:xfrm>
                <a:off x="11186764" y="3564127"/>
                <a:ext cx="457200" cy="457200"/>
              </a:xfrm>
              <a:prstGeom prst="rect">
                <a:avLst/>
              </a:prstGeom>
            </p:spPr>
          </p:pic>
        </p:grpSp>
        <p:sp>
          <p:nvSpPr>
            <p:cNvPr id="101" name="Rectangle 100">
              <a:extLst>
                <a:ext uri="{FF2B5EF4-FFF2-40B4-BE49-F238E27FC236}">
                  <a16:creationId xmlns:a16="http://schemas.microsoft.com/office/drawing/2014/main" id="{0D687CA5-D472-45F1-964C-C5AE91F1CFDA}"/>
                </a:ext>
              </a:extLst>
            </p:cNvPr>
            <p:cNvSpPr/>
            <p:nvPr/>
          </p:nvSpPr>
          <p:spPr>
            <a:xfrm>
              <a:off x="2877319" y="1260983"/>
              <a:ext cx="9131922" cy="5074920"/>
            </a:xfrm>
            <a:prstGeom prst="rect">
              <a:avLst/>
            </a:prstGeom>
            <a:noFill/>
            <a:ln w="12700" cap="flat" cmpd="sng" algn="ctr">
              <a:solidFill>
                <a:srgbClr val="1D8900"/>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400" b="0" i="0" u="none" strike="noStrike" kern="0" cap="none" spc="0" normalizeH="0" noProof="0">
                  <a:ln w="0"/>
                  <a:solidFill>
                    <a:srgbClr val="1D89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VPC</a:t>
              </a:r>
            </a:p>
          </p:txBody>
        </p:sp>
        <p:pic>
          <p:nvPicPr>
            <p:cNvPr id="102" name="Graphic 101">
              <a:extLst>
                <a:ext uri="{FF2B5EF4-FFF2-40B4-BE49-F238E27FC236}">
                  <a16:creationId xmlns:a16="http://schemas.microsoft.com/office/drawing/2014/main" id="{54858D79-C490-4C51-9B14-236E3F512D38}"/>
                </a:ext>
                <a:ext uri="{C183D7F6-B498-43B3-948B-1728B52AA6E4}">
                  <adec:decorative xmlns:adec="http://schemas.microsoft.com/office/drawing/2017/decorative" xmlns="" val="1"/>
                </a:ext>
              </a:extLst>
            </p:cNvPr>
            <p:cNvPicPr>
              <a:picLocks noChangeAspect="1"/>
            </p:cNvPicPr>
            <p:nvPr/>
          </p:nvPicPr>
          <p:blipFill>
            <a:blip r:embed="rId30">
              <a:extLst>
                <a:ext uri="{96DAC541-7B7A-43D3-8B79-37D633B846F1}">
                  <asvg:svgBlip xmlns:asvg="http://schemas.microsoft.com/office/drawing/2016/SVG/main" xmlns="" r:embed="rId31"/>
                </a:ext>
              </a:extLst>
            </a:blip>
            <a:stretch>
              <a:fillRect/>
            </a:stretch>
          </p:blipFill>
          <p:spPr>
            <a:xfrm>
              <a:off x="2877320" y="1260983"/>
              <a:ext cx="457200" cy="457200"/>
            </a:xfrm>
            <a:prstGeom prst="rect">
              <a:avLst/>
            </a:prstGeom>
          </p:spPr>
        </p:pic>
        <p:grpSp>
          <p:nvGrpSpPr>
            <p:cNvPr id="141" name="Group 140">
              <a:extLst>
                <a:ext uri="{FF2B5EF4-FFF2-40B4-BE49-F238E27FC236}">
                  <a16:creationId xmlns:a16="http://schemas.microsoft.com/office/drawing/2014/main" id="{2115D1DC-62F2-4FF9-8A0A-909FF379C746}"/>
                </a:ext>
              </a:extLst>
            </p:cNvPr>
            <p:cNvGrpSpPr/>
            <p:nvPr/>
          </p:nvGrpSpPr>
          <p:grpSpPr>
            <a:xfrm>
              <a:off x="1810033" y="5129858"/>
              <a:ext cx="981368" cy="1198714"/>
              <a:chOff x="1334045" y="5004598"/>
              <a:chExt cx="981368" cy="1198714"/>
            </a:xfrm>
          </p:grpSpPr>
          <p:pic>
            <p:nvPicPr>
              <p:cNvPr id="37" name="Graphic 36">
                <a:extLst>
                  <a:ext uri="{FF2B5EF4-FFF2-40B4-BE49-F238E27FC236}">
                    <a16:creationId xmlns:a16="http://schemas.microsoft.com/office/drawing/2014/main" id="{DD0F50C9-75F8-F54C-9977-80EDC8559623}"/>
                  </a:ext>
                  <a:ext uri="{C183D7F6-B498-43B3-948B-1728B52AA6E4}">
                    <adec:decorative xmlns:adec="http://schemas.microsoft.com/office/drawing/2017/decorative" xmlns="" val="1"/>
                  </a:ext>
                </a:extLst>
              </p:cNvPr>
              <p:cNvPicPr>
                <a:picLocks noChangeAspect="1"/>
              </p:cNvPicPr>
              <p:nvPr/>
            </p:nvPicPr>
            <p:blipFill>
              <a:blip r:embed="rId32">
                <a:extLst>
                  <a:ext uri="{96DAC541-7B7A-43D3-8B79-37D633B846F1}">
                    <asvg:svgBlip xmlns:asvg="http://schemas.microsoft.com/office/drawing/2016/SVG/main" xmlns="" r:embed="rId33"/>
                  </a:ext>
                </a:extLst>
              </a:blip>
              <a:stretch>
                <a:fillRect/>
              </a:stretch>
            </p:blipFill>
            <p:spPr>
              <a:xfrm>
                <a:off x="1608444" y="5004598"/>
                <a:ext cx="457200" cy="457200"/>
              </a:xfrm>
              <a:prstGeom prst="rect">
                <a:avLst/>
              </a:prstGeom>
            </p:spPr>
          </p:pic>
          <p:sp>
            <p:nvSpPr>
              <p:cNvPr id="88" name="TextBox 87">
                <a:extLst>
                  <a:ext uri="{FF2B5EF4-FFF2-40B4-BE49-F238E27FC236}">
                    <a16:creationId xmlns:a16="http://schemas.microsoft.com/office/drawing/2014/main" id="{8319FC68-C60F-EF48-B85D-EB07D0DE8933}"/>
                  </a:ext>
                </a:extLst>
              </p:cNvPr>
              <p:cNvSpPr txBox="1"/>
              <p:nvPr/>
            </p:nvSpPr>
            <p:spPr>
              <a:xfrm>
                <a:off x="1334045" y="5464648"/>
                <a:ext cx="981368" cy="73866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400" b="0" i="0" u="none" strike="noStrike" kern="1200" cap="none" spc="0" normalizeH="0" noProof="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Site estático no S3</a:t>
                </a:r>
              </a:p>
            </p:txBody>
          </p:sp>
        </p:grpSp>
        <p:cxnSp>
          <p:nvCxnSpPr>
            <p:cNvPr id="233" name="Straight Arrow Connector 232">
              <a:extLst>
                <a:ext uri="{FF2B5EF4-FFF2-40B4-BE49-F238E27FC236}">
                  <a16:creationId xmlns:a16="http://schemas.microsoft.com/office/drawing/2014/main" id="{91788B56-CC82-4A64-B9B2-305D4B8207BE}"/>
                </a:ext>
              </a:extLst>
            </p:cNvPr>
            <p:cNvCxnSpPr>
              <a:cxnSpLocks/>
            </p:cNvCxnSpPr>
            <p:nvPr/>
          </p:nvCxnSpPr>
          <p:spPr>
            <a:xfrm flipH="1" flipV="1">
              <a:off x="4800721" y="5173093"/>
              <a:ext cx="1828800" cy="23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Connector: Elbow 48">
              <a:extLst>
                <a:ext uri="{FF2B5EF4-FFF2-40B4-BE49-F238E27FC236}">
                  <a16:creationId xmlns:a16="http://schemas.microsoft.com/office/drawing/2014/main" id="{CFCC70C0-0032-40F9-B023-79D045B972E6}"/>
                </a:ext>
              </a:extLst>
            </p:cNvPr>
            <p:cNvCxnSpPr>
              <a:cxnSpLocks/>
              <a:stCxn id="55" idx="2"/>
              <a:endCxn id="170" idx="3"/>
            </p:cNvCxnSpPr>
            <p:nvPr/>
          </p:nvCxnSpPr>
          <p:spPr>
            <a:xfrm rot="5400000">
              <a:off x="10952003" y="4459211"/>
              <a:ext cx="1016247" cy="286256"/>
            </a:xfrm>
            <a:prstGeom prst="bentConnector2">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4" name="Connector: Elbow 63">
              <a:extLst>
                <a:ext uri="{FF2B5EF4-FFF2-40B4-BE49-F238E27FC236}">
                  <a16:creationId xmlns:a16="http://schemas.microsoft.com/office/drawing/2014/main" id="{8D9DA9EA-CF17-4138-9FFC-66611C98E583}"/>
                </a:ext>
              </a:extLst>
            </p:cNvPr>
            <p:cNvCxnSpPr>
              <a:cxnSpLocks/>
              <a:stCxn id="163" idx="0"/>
              <a:endCxn id="165" idx="0"/>
            </p:cNvCxnSpPr>
            <p:nvPr/>
          </p:nvCxnSpPr>
          <p:spPr>
            <a:xfrm rot="5400000" flipH="1" flipV="1">
              <a:off x="8384785" y="3375522"/>
              <a:ext cx="2359" cy="3015043"/>
            </a:xfrm>
            <a:prstGeom prst="bentConnector3">
              <a:avLst>
                <a:gd name="adj1" fmla="val 9790547"/>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9" name="Connector: Elbow 68">
              <a:extLst>
                <a:ext uri="{FF2B5EF4-FFF2-40B4-BE49-F238E27FC236}">
                  <a16:creationId xmlns:a16="http://schemas.microsoft.com/office/drawing/2014/main" id="{C0569ECF-2391-43D4-80E5-C4F4382DBB22}"/>
                </a:ext>
              </a:extLst>
            </p:cNvPr>
            <p:cNvCxnSpPr>
              <a:cxnSpLocks/>
              <a:stCxn id="163" idx="0"/>
              <a:endCxn id="170" idx="0"/>
            </p:cNvCxnSpPr>
            <p:nvPr/>
          </p:nvCxnSpPr>
          <p:spPr>
            <a:xfrm rot="5400000" flipH="1" flipV="1">
              <a:off x="8982241" y="2778066"/>
              <a:ext cx="2359" cy="4209955"/>
            </a:xfrm>
            <a:prstGeom prst="bentConnector3">
              <a:avLst>
                <a:gd name="adj1" fmla="val 7135608"/>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9" name="Connector: Elbow 58">
              <a:extLst>
                <a:ext uri="{FF2B5EF4-FFF2-40B4-BE49-F238E27FC236}">
                  <a16:creationId xmlns:a16="http://schemas.microsoft.com/office/drawing/2014/main" id="{E781196B-62F8-455D-A6D4-1A6699039124}"/>
                </a:ext>
              </a:extLst>
            </p:cNvPr>
            <p:cNvCxnSpPr>
              <a:cxnSpLocks/>
              <a:stCxn id="171" idx="1"/>
            </p:cNvCxnSpPr>
            <p:nvPr/>
          </p:nvCxnSpPr>
          <p:spPr>
            <a:xfrm rot="10800000">
              <a:off x="3109927" y="3989725"/>
              <a:ext cx="1233594" cy="1120739"/>
            </a:xfrm>
            <a:prstGeom prst="bentConnector3">
              <a:avLst>
                <a:gd name="adj1" fmla="val 5872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DD9B9EA8-8E9B-46EE-9A38-4DB7250C52AA}"/>
                </a:ext>
              </a:extLst>
            </p:cNvPr>
            <p:cNvGrpSpPr/>
            <p:nvPr/>
          </p:nvGrpSpPr>
          <p:grpSpPr>
            <a:xfrm>
              <a:off x="2404935" y="3034321"/>
              <a:ext cx="945433" cy="1068450"/>
              <a:chOff x="2404935" y="3034321"/>
              <a:chExt cx="945433" cy="1068450"/>
            </a:xfrm>
          </p:grpSpPr>
          <p:pic>
            <p:nvPicPr>
              <p:cNvPr id="39" name="Graphic 38">
                <a:extLst>
                  <a:ext uri="{FF2B5EF4-FFF2-40B4-BE49-F238E27FC236}">
                    <a16:creationId xmlns:a16="http://schemas.microsoft.com/office/drawing/2014/main" id="{88209B89-5553-3F40-AAD2-9F9220620FA0}"/>
                  </a:ext>
                  <a:ext uri="{C183D7F6-B498-43B3-948B-1728B52AA6E4}">
                    <adec:decorative xmlns:adec="http://schemas.microsoft.com/office/drawing/2017/decorative" xmlns="" val="1"/>
                  </a:ext>
                </a:extLst>
              </p:cNvPr>
              <p:cNvPicPr>
                <a:picLocks noChangeAspect="1"/>
              </p:cNvPicPr>
              <p:nvPr/>
            </p:nvPicPr>
            <p:blipFill>
              <a:blip r:embed="rId34">
                <a:extLst>
                  <a:ext uri="{96DAC541-7B7A-43D3-8B79-37D633B846F1}">
                    <asvg:svgBlip xmlns:asvg="http://schemas.microsoft.com/office/drawing/2016/SVG/main" xmlns="" r:embed="rId35"/>
                  </a:ext>
                </a:extLst>
              </a:blip>
              <a:stretch>
                <a:fillRect/>
              </a:stretch>
            </p:blipFill>
            <p:spPr>
              <a:xfrm>
                <a:off x="2642701" y="3632871"/>
                <a:ext cx="469900" cy="469900"/>
              </a:xfrm>
              <a:prstGeom prst="rect">
                <a:avLst/>
              </a:prstGeom>
            </p:spPr>
          </p:pic>
          <p:sp>
            <p:nvSpPr>
              <p:cNvPr id="38" name="TextBox 37">
                <a:extLst>
                  <a:ext uri="{FF2B5EF4-FFF2-40B4-BE49-F238E27FC236}">
                    <a16:creationId xmlns:a16="http://schemas.microsoft.com/office/drawing/2014/main" id="{C3D28533-9484-1549-89AC-CFCCB65C309E}"/>
                  </a:ext>
                </a:extLst>
              </p:cNvPr>
              <p:cNvSpPr txBox="1"/>
              <p:nvPr/>
            </p:nvSpPr>
            <p:spPr>
              <a:xfrm>
                <a:off x="2404935" y="3034321"/>
                <a:ext cx="945433" cy="738664"/>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400" b="0" i="0" u="none" strike="noStrike" kern="1200" cap="none" spc="0" normalizeH="0" noProof="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Gateway da Internet</a:t>
                </a:r>
              </a:p>
            </p:txBody>
          </p:sp>
        </p:grpSp>
        <p:sp>
          <p:nvSpPr>
            <p:cNvPr id="150" name="Rectangle 149">
              <a:extLst>
                <a:ext uri="{FF2B5EF4-FFF2-40B4-BE49-F238E27FC236}">
                  <a16:creationId xmlns:a16="http://schemas.microsoft.com/office/drawing/2014/main" id="{118258E4-2944-435B-B696-DC4455CB9768}"/>
                </a:ext>
              </a:extLst>
            </p:cNvPr>
            <p:cNvSpPr/>
            <p:nvPr/>
          </p:nvSpPr>
          <p:spPr>
            <a:xfrm>
              <a:off x="3573444" y="4307506"/>
              <a:ext cx="8321040" cy="1874520"/>
            </a:xfrm>
            <a:prstGeom prst="rect">
              <a:avLst/>
            </a:prstGeom>
            <a:noFill/>
            <a:ln w="1270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36C2B3"/>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60" name="TextBox 159">
              <a:extLst>
                <a:ext uri="{FF2B5EF4-FFF2-40B4-BE49-F238E27FC236}">
                  <a16:creationId xmlns:a16="http://schemas.microsoft.com/office/drawing/2014/main" id="{E0202140-98F9-4D0E-97B4-A22144C9CC3E}"/>
                </a:ext>
              </a:extLst>
            </p:cNvPr>
            <p:cNvSpPr txBox="1"/>
            <p:nvPr/>
          </p:nvSpPr>
          <p:spPr>
            <a:xfrm rot="16200000">
              <a:off x="2431340" y="5021942"/>
              <a:ext cx="1562670"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400" b="0" i="0" u="none" strike="noStrike" kern="1200" cap="none" spc="0" normalizeH="0" noProof="0" dirty="0">
                  <a:ln>
                    <a:noFill/>
                  </a:ln>
                  <a:solidFill>
                    <a:srgbClr val="232F3E"/>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Zona de disponibilidade 1</a:t>
              </a:r>
            </a:p>
          </p:txBody>
        </p:sp>
        <p:grpSp>
          <p:nvGrpSpPr>
            <p:cNvPr id="177" name="Group 176">
              <a:extLst>
                <a:ext uri="{FF2B5EF4-FFF2-40B4-BE49-F238E27FC236}">
                  <a16:creationId xmlns:a16="http://schemas.microsoft.com/office/drawing/2014/main" id="{20E5AD2F-F6B5-404B-8AA7-7142C2F6D2B3}"/>
                </a:ext>
              </a:extLst>
            </p:cNvPr>
            <p:cNvGrpSpPr/>
            <p:nvPr/>
          </p:nvGrpSpPr>
          <p:grpSpPr>
            <a:xfrm>
              <a:off x="14813" y="5124107"/>
              <a:ext cx="854721" cy="781006"/>
              <a:chOff x="14813" y="4998847"/>
              <a:chExt cx="854721" cy="781006"/>
            </a:xfrm>
          </p:grpSpPr>
          <p:pic>
            <p:nvPicPr>
              <p:cNvPr id="181" name="Graphic 180">
                <a:extLst>
                  <a:ext uri="{FF2B5EF4-FFF2-40B4-BE49-F238E27FC236}">
                    <a16:creationId xmlns:a16="http://schemas.microsoft.com/office/drawing/2014/main" id="{23C9963F-A2E9-4F45-8B9E-64127ADF08DC}"/>
                  </a:ext>
                  <a:ext uri="{C183D7F6-B498-43B3-948B-1728B52AA6E4}">
                    <adec:decorative xmlns:adec="http://schemas.microsoft.com/office/drawing/2017/decorative" xmlns="" val="1"/>
                  </a:ext>
                </a:extLst>
              </p:cNvPr>
              <p:cNvPicPr>
                <a:picLocks noChangeAspect="1"/>
              </p:cNvPicPr>
              <p:nvPr/>
            </p:nvPicPr>
            <p:blipFill>
              <a:blip r:embed="rId36">
                <a:extLst>
                  <a:ext uri="{96DAC541-7B7A-43D3-8B79-37D633B846F1}">
                    <asvg:svgBlip xmlns:asvg="http://schemas.microsoft.com/office/drawing/2016/SVG/main" xmlns="" r:embed="rId37"/>
                  </a:ext>
                </a:extLst>
              </a:blip>
              <a:stretch>
                <a:fillRect/>
              </a:stretch>
            </p:blipFill>
            <p:spPr>
              <a:xfrm flipH="1">
                <a:off x="110613" y="4998847"/>
                <a:ext cx="483586" cy="469900"/>
              </a:xfrm>
              <a:prstGeom prst="rect">
                <a:avLst/>
              </a:prstGeom>
            </p:spPr>
          </p:pic>
          <p:sp>
            <p:nvSpPr>
              <p:cNvPr id="143" name="TextBox 142">
                <a:extLst>
                  <a:ext uri="{FF2B5EF4-FFF2-40B4-BE49-F238E27FC236}">
                    <a16:creationId xmlns:a16="http://schemas.microsoft.com/office/drawing/2014/main" id="{766A256A-D7D4-4FED-BD85-41D30686BD23}"/>
                  </a:ext>
                </a:extLst>
              </p:cNvPr>
              <p:cNvSpPr txBox="1"/>
              <p:nvPr/>
            </p:nvSpPr>
            <p:spPr>
              <a:xfrm>
                <a:off x="14813" y="5472076"/>
                <a:ext cx="854721"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400" b="0" i="0" u="none" strike="noStrike" kern="1200" cap="none" spc="0" normalizeH="0" noProof="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Usuários</a:t>
                </a:r>
              </a:p>
            </p:txBody>
          </p:sp>
        </p:grpSp>
        <p:cxnSp>
          <p:nvCxnSpPr>
            <p:cNvPr id="176" name="Straight Arrow Connector 175">
              <a:extLst>
                <a:ext uri="{FF2B5EF4-FFF2-40B4-BE49-F238E27FC236}">
                  <a16:creationId xmlns:a16="http://schemas.microsoft.com/office/drawing/2014/main" id="{E4A1C043-66A2-49BE-AD5F-01D2808A6DB6}"/>
                </a:ext>
              </a:extLst>
            </p:cNvPr>
            <p:cNvCxnSpPr>
              <a:stCxn id="181" idx="1"/>
              <a:endCxn id="37" idx="1"/>
            </p:cNvCxnSpPr>
            <p:nvPr/>
          </p:nvCxnSpPr>
          <p:spPr>
            <a:xfrm flipV="1">
              <a:off x="594199" y="5358458"/>
              <a:ext cx="1490233" cy="5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8" name="Straight Arrow Connector 207">
              <a:extLst>
                <a:ext uri="{FF2B5EF4-FFF2-40B4-BE49-F238E27FC236}">
                  <a16:creationId xmlns:a16="http://schemas.microsoft.com/office/drawing/2014/main" id="{340E0968-F8F0-492E-AA20-67DAF9B354C5}"/>
                </a:ext>
              </a:extLst>
            </p:cNvPr>
            <p:cNvCxnSpPr>
              <a:cxnSpLocks/>
              <a:endCxn id="165" idx="0"/>
            </p:cNvCxnSpPr>
            <p:nvPr/>
          </p:nvCxnSpPr>
          <p:spPr>
            <a:xfrm>
              <a:off x="9893486" y="3406458"/>
              <a:ext cx="0" cy="1475405"/>
            </a:xfrm>
            <a:prstGeom prst="straightConnector1">
              <a:avLst/>
            </a:prstGeom>
            <a:ln>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3" name="Straight Arrow Connector 222">
              <a:extLst>
                <a:ext uri="{FF2B5EF4-FFF2-40B4-BE49-F238E27FC236}">
                  <a16:creationId xmlns:a16="http://schemas.microsoft.com/office/drawing/2014/main" id="{F9332E3B-F9D7-4B67-B5DA-37B13607E6E4}"/>
                </a:ext>
              </a:extLst>
            </p:cNvPr>
            <p:cNvCxnSpPr>
              <a:cxnSpLocks/>
            </p:cNvCxnSpPr>
            <p:nvPr/>
          </p:nvCxnSpPr>
          <p:spPr>
            <a:xfrm>
              <a:off x="3112600" y="3865616"/>
              <a:ext cx="540673"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242" name="Group 241">
              <a:extLst>
                <a:ext uri="{FF2B5EF4-FFF2-40B4-BE49-F238E27FC236}">
                  <a16:creationId xmlns:a16="http://schemas.microsoft.com/office/drawing/2014/main" id="{A460AA57-8E02-44A0-96A9-A250313C3A69}"/>
                </a:ext>
              </a:extLst>
            </p:cNvPr>
            <p:cNvGrpSpPr/>
            <p:nvPr/>
          </p:nvGrpSpPr>
          <p:grpSpPr>
            <a:xfrm>
              <a:off x="7864963" y="1650561"/>
              <a:ext cx="3940228" cy="1737360"/>
              <a:chOff x="7862875" y="4381500"/>
              <a:chExt cx="3940228" cy="1737360"/>
            </a:xfrm>
          </p:grpSpPr>
          <p:sp>
            <p:nvSpPr>
              <p:cNvPr id="243" name="Rectangle 242">
                <a:extLst>
                  <a:ext uri="{FF2B5EF4-FFF2-40B4-BE49-F238E27FC236}">
                    <a16:creationId xmlns:a16="http://schemas.microsoft.com/office/drawing/2014/main" id="{CDCD59EC-3298-47BF-A799-AB61F75CB173}"/>
                  </a:ext>
                </a:extLst>
              </p:cNvPr>
              <p:cNvSpPr/>
              <p:nvPr/>
            </p:nvSpPr>
            <p:spPr>
              <a:xfrm>
                <a:off x="7916903" y="4381500"/>
                <a:ext cx="3886200" cy="1737360"/>
              </a:xfrm>
              <a:prstGeom prst="rect">
                <a:avLst/>
              </a:prstGeom>
              <a:solidFill>
                <a:srgbClr val="007CBC">
                  <a:alpha val="9804"/>
                </a:srgbClr>
              </a:solidFill>
              <a:ln w="12700" cap="flat" cmpd="sng" algn="ctr">
                <a:noFill/>
                <a:prstDash val="dash"/>
                <a:miter lim="800000"/>
              </a:ln>
              <a:effectLst/>
            </p:spPr>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400" b="0" i="0" u="none" strike="noStrike" kern="0" cap="none" spc="0" normalizeH="0" noProof="0">
                    <a:ln>
                      <a:noFill/>
                    </a:ln>
                    <a:solidFill>
                      <a:srgbClr val="007CBC"/>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Sub-rede privada</a:t>
                </a:r>
              </a:p>
            </p:txBody>
          </p:sp>
          <p:grpSp>
            <p:nvGrpSpPr>
              <p:cNvPr id="244" name="Group 243">
                <a:extLst>
                  <a:ext uri="{FF2B5EF4-FFF2-40B4-BE49-F238E27FC236}">
                    <a16:creationId xmlns:a16="http://schemas.microsoft.com/office/drawing/2014/main" id="{C08B25D0-E9F0-4BC4-B87A-AF64100763FD}"/>
                  </a:ext>
                </a:extLst>
              </p:cNvPr>
              <p:cNvGrpSpPr/>
              <p:nvPr/>
            </p:nvGrpSpPr>
            <p:grpSpPr>
              <a:xfrm>
                <a:off x="10494038" y="4884222"/>
                <a:ext cx="1188720" cy="1065560"/>
                <a:chOff x="10134996" y="2326723"/>
                <a:chExt cx="1188720" cy="1065560"/>
              </a:xfrm>
            </p:grpSpPr>
            <p:sp>
              <p:nvSpPr>
                <p:cNvPr id="254" name="TextBox 253">
                  <a:extLst>
                    <a:ext uri="{FF2B5EF4-FFF2-40B4-BE49-F238E27FC236}">
                      <a16:creationId xmlns:a16="http://schemas.microsoft.com/office/drawing/2014/main" id="{05C0ADD9-7EAE-4132-B1E7-5DD0F572297E}"/>
                    </a:ext>
                  </a:extLst>
                </p:cNvPr>
                <p:cNvSpPr txBox="1"/>
                <p:nvPr/>
              </p:nvSpPr>
              <p:spPr>
                <a:xfrm>
                  <a:off x="10134996" y="2745952"/>
                  <a:ext cx="1188720"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200" b="0" i="0" u="none" strike="noStrike" kern="1200" cap="none" spc="0" normalizeH="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Alvo de montagem do </a:t>
                  </a:r>
                  <a:r>
                    <a:rPr lang="pt-BR" sz="1200" b="0" i="0" u="none" strike="noStrike" kern="1200" cap="none" spc="0" normalizeH="0" noProof="0" dirty="0" err="1">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Amazon</a:t>
                  </a:r>
                  <a:r>
                    <a:rPr lang="pt-BR" sz="1200" b="0" i="0" u="none" strike="noStrike" kern="1200" cap="none" spc="0" normalizeH="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EFS</a:t>
                  </a:r>
                </a:p>
              </p:txBody>
            </p:sp>
            <p:pic>
              <p:nvPicPr>
                <p:cNvPr id="256" name="Graphic 255">
                  <a:extLst>
                    <a:ext uri="{FF2B5EF4-FFF2-40B4-BE49-F238E27FC236}">
                      <a16:creationId xmlns:a16="http://schemas.microsoft.com/office/drawing/2014/main" id="{8773A955-36F2-4FB7-AE1C-93AEA8B819FA}"/>
                    </a:ext>
                    <a:ext uri="{C183D7F6-B498-43B3-948B-1728B52AA6E4}">
                      <adec:decorative xmlns:adec="http://schemas.microsoft.com/office/drawing/2017/decorative" xmlns="" val="1"/>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10500756" y="2326723"/>
                  <a:ext cx="457200" cy="457200"/>
                </a:xfrm>
                <a:prstGeom prst="rect">
                  <a:avLst/>
                </a:prstGeom>
              </p:spPr>
            </p:pic>
          </p:grpSp>
          <p:grpSp>
            <p:nvGrpSpPr>
              <p:cNvPr id="245" name="Group 244">
                <a:extLst>
                  <a:ext uri="{FF2B5EF4-FFF2-40B4-BE49-F238E27FC236}">
                    <a16:creationId xmlns:a16="http://schemas.microsoft.com/office/drawing/2014/main" id="{2AC64431-9B89-4DA4-A3EF-0E3982120CC4}"/>
                  </a:ext>
                </a:extLst>
              </p:cNvPr>
              <p:cNvGrpSpPr/>
              <p:nvPr/>
            </p:nvGrpSpPr>
            <p:grpSpPr>
              <a:xfrm>
                <a:off x="7862875" y="4884222"/>
                <a:ext cx="1280160" cy="1157893"/>
                <a:chOff x="7737727" y="2326723"/>
                <a:chExt cx="1280160" cy="1157893"/>
              </a:xfrm>
            </p:grpSpPr>
            <p:sp>
              <p:nvSpPr>
                <p:cNvPr id="252" name="TextBox 251">
                  <a:extLst>
                    <a:ext uri="{FF2B5EF4-FFF2-40B4-BE49-F238E27FC236}">
                      <a16:creationId xmlns:a16="http://schemas.microsoft.com/office/drawing/2014/main" id="{CFCA983C-5B65-4481-839F-783ABB6FB0E7}"/>
                    </a:ext>
                  </a:extLst>
                </p:cNvPr>
                <p:cNvSpPr txBox="1"/>
                <p:nvPr/>
              </p:nvSpPr>
              <p:spPr>
                <a:xfrm>
                  <a:off x="7737727" y="2745952"/>
                  <a:ext cx="1280160" cy="73866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400" b="0" i="0" u="none" strike="noStrike" kern="1200" cap="none" spc="0" normalizeH="0" noProof="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ElastiCache for Memcached</a:t>
                  </a:r>
                </a:p>
              </p:txBody>
            </p:sp>
            <p:pic>
              <p:nvPicPr>
                <p:cNvPr id="253" name="Graphic 252">
                  <a:extLst>
                    <a:ext uri="{FF2B5EF4-FFF2-40B4-BE49-F238E27FC236}">
                      <a16:creationId xmlns:a16="http://schemas.microsoft.com/office/drawing/2014/main" id="{802B1454-FB68-4D05-A2DC-9B79DA2DE6AD}"/>
                    </a:ext>
                    <a:ext uri="{C183D7F6-B498-43B3-948B-1728B52AA6E4}">
                      <adec:decorative xmlns:adec="http://schemas.microsoft.com/office/drawing/2017/decorative" xmlns="" val="1"/>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8149207" y="2326723"/>
                  <a:ext cx="457200" cy="457200"/>
                </a:xfrm>
                <a:prstGeom prst="rect">
                  <a:avLst/>
                </a:prstGeom>
              </p:spPr>
            </p:pic>
          </p:grpSp>
          <p:grpSp>
            <p:nvGrpSpPr>
              <p:cNvPr id="247" name="Group 246">
                <a:extLst>
                  <a:ext uri="{FF2B5EF4-FFF2-40B4-BE49-F238E27FC236}">
                    <a16:creationId xmlns:a16="http://schemas.microsoft.com/office/drawing/2014/main" id="{1583B14F-495F-4894-B4A7-EFFADEE5A903}"/>
                  </a:ext>
                </a:extLst>
              </p:cNvPr>
              <p:cNvGrpSpPr/>
              <p:nvPr/>
            </p:nvGrpSpPr>
            <p:grpSpPr>
              <a:xfrm>
                <a:off x="9132736" y="4884222"/>
                <a:ext cx="1371600" cy="1065560"/>
                <a:chOff x="8891948" y="2326723"/>
                <a:chExt cx="1371600" cy="1065560"/>
              </a:xfrm>
            </p:grpSpPr>
            <p:pic>
              <p:nvPicPr>
                <p:cNvPr id="250" name="Graphic 249">
                  <a:extLst>
                    <a:ext uri="{FF2B5EF4-FFF2-40B4-BE49-F238E27FC236}">
                      <a16:creationId xmlns:a16="http://schemas.microsoft.com/office/drawing/2014/main" id="{14A0B6FF-15AE-4C90-8FA0-3519D5CA0E93}"/>
                    </a:ext>
                    <a:ext uri="{C183D7F6-B498-43B3-948B-1728B52AA6E4}">
                      <adec:decorative xmlns:adec="http://schemas.microsoft.com/office/drawing/2017/decorative" xmlns="" val="1"/>
                    </a:ext>
                  </a:extLst>
                </p:cNvPr>
                <p:cNvPicPr>
                  <a:picLocks noChangeAspect="1"/>
                </p:cNvPicPr>
                <p:nvPr/>
              </p:nvPicPr>
              <p:blipFill>
                <a:blip r:embed="rId8">
                  <a:extLst>
                    <a:ext uri="{96DAC541-7B7A-43D3-8B79-37D633B846F1}">
                      <asvg:svgBlip xmlns:asvg="http://schemas.microsoft.com/office/drawing/2016/SVG/main" xmlns="" r:embed="rId9"/>
                    </a:ext>
                  </a:extLst>
                </a:blip>
                <a:stretch>
                  <a:fillRect/>
                </a:stretch>
              </p:blipFill>
              <p:spPr>
                <a:xfrm>
                  <a:off x="9349148" y="2326723"/>
                  <a:ext cx="457200" cy="457200"/>
                </a:xfrm>
                <a:prstGeom prst="rect">
                  <a:avLst/>
                </a:prstGeom>
              </p:spPr>
            </p:pic>
            <p:sp>
              <p:nvSpPr>
                <p:cNvPr id="251" name="TextBox 250">
                  <a:extLst>
                    <a:ext uri="{FF2B5EF4-FFF2-40B4-BE49-F238E27FC236}">
                      <a16:creationId xmlns:a16="http://schemas.microsoft.com/office/drawing/2014/main" id="{E8C1C16B-942F-4892-8986-F0953DF86D4A}"/>
                    </a:ext>
                  </a:extLst>
                </p:cNvPr>
                <p:cNvSpPr txBox="1"/>
                <p:nvPr/>
              </p:nvSpPr>
              <p:spPr>
                <a:xfrm>
                  <a:off x="8891948" y="2745952"/>
                  <a:ext cx="1371600"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200" b="0" i="0" u="none" strike="noStrike" kern="1200" cap="none" spc="0" normalizeH="0" noProof="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Instância em espera do Amazon RDS</a:t>
                  </a:r>
                </a:p>
              </p:txBody>
            </p:sp>
          </p:grpSp>
          <p:pic>
            <p:nvPicPr>
              <p:cNvPr id="248" name="Graphic 247">
                <a:extLst>
                  <a:ext uri="{FF2B5EF4-FFF2-40B4-BE49-F238E27FC236}">
                    <a16:creationId xmlns:a16="http://schemas.microsoft.com/office/drawing/2014/main" id="{1026C2C4-396C-43EE-851A-BAA79368BC0F}"/>
                  </a:ext>
                  <a:ext uri="{C183D7F6-B498-43B3-948B-1728B52AA6E4}">
                    <adec:decorative xmlns:adec="http://schemas.microsoft.com/office/drawing/2017/decorative" xmlns="" val="1"/>
                  </a:ext>
                </a:extLst>
              </p:cNvPr>
              <p:cNvPicPr>
                <a:picLocks noChangeAspect="1"/>
              </p:cNvPicPr>
              <p:nvPr/>
            </p:nvPicPr>
            <p:blipFill>
              <a:blip r:embed="rId10">
                <a:extLst>
                  <a:ext uri="{96DAC541-7B7A-43D3-8B79-37D633B846F1}">
                    <asvg:svgBlip xmlns:asvg="http://schemas.microsoft.com/office/drawing/2016/SVG/main" xmlns="" r:embed="rId11"/>
                  </a:ext>
                </a:extLst>
              </a:blip>
              <a:stretch>
                <a:fillRect/>
              </a:stretch>
            </p:blipFill>
            <p:spPr>
              <a:xfrm>
                <a:off x="7916903" y="4396007"/>
                <a:ext cx="457200" cy="457200"/>
              </a:xfrm>
              <a:prstGeom prst="rect">
                <a:avLst/>
              </a:prstGeom>
            </p:spPr>
          </p:pic>
        </p:grpSp>
        <p:grpSp>
          <p:nvGrpSpPr>
            <p:cNvPr id="257" name="Group 256">
              <a:extLst>
                <a:ext uri="{FF2B5EF4-FFF2-40B4-BE49-F238E27FC236}">
                  <a16:creationId xmlns:a16="http://schemas.microsoft.com/office/drawing/2014/main" id="{9DF71117-FCD7-414E-91A7-BDE913953199}"/>
                </a:ext>
              </a:extLst>
            </p:cNvPr>
            <p:cNvGrpSpPr/>
            <p:nvPr/>
          </p:nvGrpSpPr>
          <p:grpSpPr>
            <a:xfrm>
              <a:off x="5571157" y="1650561"/>
              <a:ext cx="2286000" cy="1739719"/>
              <a:chOff x="5569069" y="4379141"/>
              <a:chExt cx="2286000" cy="1739719"/>
            </a:xfrm>
          </p:grpSpPr>
          <p:sp>
            <p:nvSpPr>
              <p:cNvPr id="258" name="Rectangle 257">
                <a:extLst>
                  <a:ext uri="{FF2B5EF4-FFF2-40B4-BE49-F238E27FC236}">
                    <a16:creationId xmlns:a16="http://schemas.microsoft.com/office/drawing/2014/main" id="{9B19FD35-D2C3-480F-8974-CF0DE87810E8}"/>
                  </a:ext>
                </a:extLst>
              </p:cNvPr>
              <p:cNvSpPr/>
              <p:nvPr/>
            </p:nvSpPr>
            <p:spPr>
              <a:xfrm>
                <a:off x="5569069" y="4381500"/>
                <a:ext cx="2286000" cy="1737360"/>
              </a:xfrm>
              <a:prstGeom prst="rect">
                <a:avLst/>
              </a:prstGeom>
              <a:solidFill>
                <a:srgbClr val="007CBC">
                  <a:alpha val="9804"/>
                </a:srgbClr>
              </a:solidFill>
              <a:ln w="12700" cap="flat" cmpd="sng" algn="ctr">
                <a:noFill/>
                <a:prstDash val="dash"/>
                <a:miter lim="800000"/>
              </a:ln>
              <a:effectLst/>
            </p:spPr>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400" b="0" i="0" u="none" strike="noStrike" kern="0" cap="none" spc="0" normalizeH="0" noProof="0">
                    <a:ln>
                      <a:noFill/>
                    </a:ln>
                    <a:solidFill>
                      <a:srgbClr val="007CBC"/>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Sub-rede privada</a:t>
                </a:r>
              </a:p>
            </p:txBody>
          </p:sp>
          <p:grpSp>
            <p:nvGrpSpPr>
              <p:cNvPr id="259" name="Group 258">
                <a:extLst>
                  <a:ext uri="{FF2B5EF4-FFF2-40B4-BE49-F238E27FC236}">
                    <a16:creationId xmlns:a16="http://schemas.microsoft.com/office/drawing/2014/main" id="{7F9395A4-CCD1-4E42-9B11-96440BECAACE}"/>
                  </a:ext>
                </a:extLst>
              </p:cNvPr>
              <p:cNvGrpSpPr/>
              <p:nvPr/>
            </p:nvGrpSpPr>
            <p:grpSpPr>
              <a:xfrm>
                <a:off x="6121791" y="4884222"/>
                <a:ext cx="1513305" cy="942449"/>
                <a:chOff x="5994259" y="2326723"/>
                <a:chExt cx="1513305" cy="942449"/>
              </a:xfrm>
            </p:grpSpPr>
            <p:pic>
              <p:nvPicPr>
                <p:cNvPr id="261" name="Graphic 260">
                  <a:extLst>
                    <a:ext uri="{FF2B5EF4-FFF2-40B4-BE49-F238E27FC236}">
                      <a16:creationId xmlns:a16="http://schemas.microsoft.com/office/drawing/2014/main" id="{7BCD8769-B393-4A6C-8CF4-7D9A06FDCD3D}"/>
                    </a:ext>
                    <a:ext uri="{C183D7F6-B498-43B3-948B-1728B52AA6E4}">
                      <adec:decorative xmlns:adec="http://schemas.microsoft.com/office/drawing/2017/decorative" xmlns="" val="1"/>
                    </a:ext>
                  </a:extLst>
                </p:cNvPr>
                <p:cNvPicPr>
                  <a:picLocks noChangeAspect="1"/>
                </p:cNvPicPr>
                <p:nvPr/>
              </p:nvPicPr>
              <p:blipFill>
                <a:blip r:embed="rId12">
                  <a:extLst>
                    <a:ext uri="{96DAC541-7B7A-43D3-8B79-37D633B846F1}">
                      <asvg:svgBlip xmlns:asvg="http://schemas.microsoft.com/office/drawing/2016/SVG/main" xmlns="" r:embed="rId13"/>
                    </a:ext>
                  </a:extLst>
                </a:blip>
                <a:stretch>
                  <a:fillRect/>
                </a:stretch>
              </p:blipFill>
              <p:spPr>
                <a:xfrm>
                  <a:off x="6522311" y="2326723"/>
                  <a:ext cx="457200" cy="457200"/>
                </a:xfrm>
                <a:prstGeom prst="rect">
                  <a:avLst/>
                </a:prstGeom>
              </p:spPr>
            </p:pic>
            <p:sp>
              <p:nvSpPr>
                <p:cNvPr id="262" name="TextBox 261">
                  <a:extLst>
                    <a:ext uri="{FF2B5EF4-FFF2-40B4-BE49-F238E27FC236}">
                      <a16:creationId xmlns:a16="http://schemas.microsoft.com/office/drawing/2014/main" id="{75B86A34-1D99-4F3D-9EBF-2E4A3454C804}"/>
                    </a:ext>
                  </a:extLst>
                </p:cNvPr>
                <p:cNvSpPr txBox="1"/>
                <p:nvPr/>
              </p:nvSpPr>
              <p:spPr>
                <a:xfrm>
                  <a:off x="5994259" y="2745952"/>
                  <a:ext cx="1513305"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40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rPr>
                    <a:t>Instâncias do EC2</a:t>
                  </a:r>
                  <a:endParaRPr kumimoji="0" lang="en-US" sz="14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pic>
            <p:nvPicPr>
              <p:cNvPr id="260" name="Graphic 259">
                <a:extLst>
                  <a:ext uri="{FF2B5EF4-FFF2-40B4-BE49-F238E27FC236}">
                    <a16:creationId xmlns:a16="http://schemas.microsoft.com/office/drawing/2014/main" id="{37AE3900-0E9E-40D0-80B0-2AAF4FEAF6CA}"/>
                  </a:ext>
                  <a:ext uri="{C183D7F6-B498-43B3-948B-1728B52AA6E4}">
                    <adec:decorative xmlns:adec="http://schemas.microsoft.com/office/drawing/2017/decorative" xmlns="" val="1"/>
                  </a:ext>
                </a:extLst>
              </p:cNvPr>
              <p:cNvPicPr>
                <a:picLocks noChangeAspect="1"/>
              </p:cNvPicPr>
              <p:nvPr/>
            </p:nvPicPr>
            <p:blipFill>
              <a:blip r:embed="rId10">
                <a:extLst>
                  <a:ext uri="{96DAC541-7B7A-43D3-8B79-37D633B846F1}">
                    <asvg:svgBlip xmlns:asvg="http://schemas.microsoft.com/office/drawing/2016/SVG/main" xmlns="" r:embed="rId11"/>
                  </a:ext>
                </a:extLst>
              </a:blip>
              <a:stretch>
                <a:fillRect/>
              </a:stretch>
            </p:blipFill>
            <p:spPr>
              <a:xfrm>
                <a:off x="5569069" y="4379141"/>
                <a:ext cx="457200" cy="457200"/>
              </a:xfrm>
              <a:prstGeom prst="rect">
                <a:avLst/>
              </a:prstGeom>
            </p:spPr>
          </p:pic>
        </p:grpSp>
        <p:grpSp>
          <p:nvGrpSpPr>
            <p:cNvPr id="263" name="Group 262">
              <a:extLst>
                <a:ext uri="{FF2B5EF4-FFF2-40B4-BE49-F238E27FC236}">
                  <a16:creationId xmlns:a16="http://schemas.microsoft.com/office/drawing/2014/main" id="{89A88718-0327-4938-8FCA-4A28744EB720}"/>
                </a:ext>
              </a:extLst>
            </p:cNvPr>
            <p:cNvGrpSpPr/>
            <p:nvPr/>
          </p:nvGrpSpPr>
          <p:grpSpPr>
            <a:xfrm>
              <a:off x="3661731" y="1650561"/>
              <a:ext cx="1828801" cy="1737360"/>
              <a:chOff x="3659643" y="4381500"/>
              <a:chExt cx="1828801" cy="1737360"/>
            </a:xfrm>
          </p:grpSpPr>
          <p:sp>
            <p:nvSpPr>
              <p:cNvPr id="264" name="Rectangle 263">
                <a:extLst>
                  <a:ext uri="{FF2B5EF4-FFF2-40B4-BE49-F238E27FC236}">
                    <a16:creationId xmlns:a16="http://schemas.microsoft.com/office/drawing/2014/main" id="{C72788E3-9DEA-4ACC-BA77-F0E3D033F436}"/>
                  </a:ext>
                </a:extLst>
              </p:cNvPr>
              <p:cNvSpPr/>
              <p:nvPr/>
            </p:nvSpPr>
            <p:spPr>
              <a:xfrm>
                <a:off x="3659644" y="4381500"/>
                <a:ext cx="1828800" cy="1737360"/>
              </a:xfrm>
              <a:prstGeom prst="rect">
                <a:avLst/>
              </a:prstGeom>
              <a:solidFill>
                <a:srgbClr val="1D8900">
                  <a:alpha val="9804"/>
                </a:srgbClr>
              </a:solidFill>
              <a:ln w="12700" cap="flat" cmpd="sng" algn="ctr">
                <a:noFill/>
                <a:prstDash val="dash"/>
                <a:miter lim="800000"/>
              </a:ln>
              <a:effectLst/>
            </p:spPr>
            <p:txBody>
              <a:bodyPr rot="0" spcFirstLastPara="0" vertOverflow="overflow" horzOverflow="overflow" vert="horz" wrap="square" lIns="45720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400" b="0" i="0" u="none" strike="noStrike" kern="0" cap="none" spc="0" normalizeH="0" noProof="0">
                    <a:ln>
                      <a:noFill/>
                    </a:ln>
                    <a:solidFill>
                      <a:srgbClr val="1D89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Sub-rede pública</a:t>
                </a:r>
              </a:p>
            </p:txBody>
          </p:sp>
          <p:pic>
            <p:nvPicPr>
              <p:cNvPr id="265" name="Graphic 264">
                <a:extLst>
                  <a:ext uri="{FF2B5EF4-FFF2-40B4-BE49-F238E27FC236}">
                    <a16:creationId xmlns:a16="http://schemas.microsoft.com/office/drawing/2014/main" id="{923CCD3A-A2C2-4A8E-8436-3702626E7289}"/>
                  </a:ext>
                  <a:ext uri="{C183D7F6-B498-43B3-948B-1728B52AA6E4}">
                    <adec:decorative xmlns:adec="http://schemas.microsoft.com/office/drawing/2017/decorative" xmlns="" val="1"/>
                  </a:ext>
                </a:extLst>
              </p:cNvPr>
              <p:cNvPicPr>
                <a:picLocks noChangeAspect="1"/>
              </p:cNvPicPr>
              <p:nvPr/>
            </p:nvPicPr>
            <p:blipFill>
              <a:blip r:embed="rId14">
                <a:extLst>
                  <a:ext uri="{96DAC541-7B7A-43D3-8B79-37D633B846F1}">
                    <asvg:svgBlip xmlns:asvg="http://schemas.microsoft.com/office/drawing/2016/SVG/main" xmlns="" r:embed="rId15"/>
                  </a:ext>
                </a:extLst>
              </a:blip>
              <a:stretch>
                <a:fillRect/>
              </a:stretch>
            </p:blipFill>
            <p:spPr>
              <a:xfrm>
                <a:off x="3659643" y="4396007"/>
                <a:ext cx="457200" cy="457200"/>
              </a:xfrm>
              <a:prstGeom prst="rect">
                <a:avLst/>
              </a:prstGeom>
            </p:spPr>
          </p:pic>
          <p:grpSp>
            <p:nvGrpSpPr>
              <p:cNvPr id="266" name="Group 265">
                <a:extLst>
                  <a:ext uri="{FF2B5EF4-FFF2-40B4-BE49-F238E27FC236}">
                    <a16:creationId xmlns:a16="http://schemas.microsoft.com/office/drawing/2014/main" id="{E5D2F347-9C93-4024-8C81-597877E8F238}"/>
                  </a:ext>
                </a:extLst>
              </p:cNvPr>
              <p:cNvGrpSpPr/>
              <p:nvPr/>
            </p:nvGrpSpPr>
            <p:grpSpPr>
              <a:xfrm>
                <a:off x="3829571" y="4884222"/>
                <a:ext cx="1485100" cy="727006"/>
                <a:chOff x="4009780" y="2326723"/>
                <a:chExt cx="1485100" cy="727006"/>
              </a:xfrm>
            </p:grpSpPr>
            <p:pic>
              <p:nvPicPr>
                <p:cNvPr id="267" name="Graphic 266">
                  <a:extLst>
                    <a:ext uri="{FF2B5EF4-FFF2-40B4-BE49-F238E27FC236}">
                      <a16:creationId xmlns:a16="http://schemas.microsoft.com/office/drawing/2014/main" id="{90C3AF21-9C89-4A71-B1DE-972FBCE16068}"/>
                    </a:ext>
                    <a:ext uri="{C183D7F6-B498-43B3-948B-1728B52AA6E4}">
                      <adec:decorative xmlns:adec="http://schemas.microsoft.com/office/drawing/2017/decorative" xmlns="" val="1"/>
                    </a:ext>
                  </a:extLst>
                </p:cNvPr>
                <p:cNvPicPr>
                  <a:picLocks noChangeAspect="1"/>
                </p:cNvPicPr>
                <p:nvPr/>
              </p:nvPicPr>
              <p:blipFill>
                <a:blip r:embed="rId16">
                  <a:extLst>
                    <a:ext uri="{96DAC541-7B7A-43D3-8B79-37D633B846F1}">
                      <asvg:svgBlip xmlns:asvg="http://schemas.microsoft.com/office/drawing/2016/SVG/main" xmlns="" r:embed="rId17"/>
                    </a:ext>
                  </a:extLst>
                </a:blip>
                <a:stretch>
                  <a:fillRect/>
                </a:stretch>
              </p:blipFill>
              <p:spPr>
                <a:xfrm>
                  <a:off x="4523730" y="2326723"/>
                  <a:ext cx="457200" cy="457200"/>
                </a:xfrm>
                <a:prstGeom prst="rect">
                  <a:avLst/>
                </a:prstGeom>
              </p:spPr>
            </p:pic>
            <p:sp>
              <p:nvSpPr>
                <p:cNvPr id="268" name="TextBox 267">
                  <a:extLst>
                    <a:ext uri="{FF2B5EF4-FFF2-40B4-BE49-F238E27FC236}">
                      <a16:creationId xmlns:a16="http://schemas.microsoft.com/office/drawing/2014/main" id="{F7AB064F-7A6D-4518-8553-E5B317BF5F1F}"/>
                    </a:ext>
                  </a:extLst>
                </p:cNvPr>
                <p:cNvSpPr txBox="1"/>
                <p:nvPr/>
              </p:nvSpPr>
              <p:spPr>
                <a:xfrm>
                  <a:off x="4009780" y="2745952"/>
                  <a:ext cx="1485100"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400" b="0" i="0" u="none" strike="noStrike" kern="1200" cap="none" spc="0" normalizeH="0" noProof="0">
                      <a:ln>
                        <a:noFill/>
                      </a:ln>
                      <a:solidFill>
                        <a:srgbClr val="232F3E"/>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Gateway NAT</a:t>
                  </a:r>
                </a:p>
              </p:txBody>
            </p:sp>
          </p:grpSp>
        </p:grpSp>
        <p:cxnSp>
          <p:nvCxnSpPr>
            <p:cNvPr id="269" name="Straight Arrow Connector 268">
              <a:extLst>
                <a:ext uri="{FF2B5EF4-FFF2-40B4-BE49-F238E27FC236}">
                  <a16:creationId xmlns:a16="http://schemas.microsoft.com/office/drawing/2014/main" id="{BB66E9B7-2634-4F6A-93C1-A2D80590B412}"/>
                </a:ext>
              </a:extLst>
            </p:cNvPr>
            <p:cNvCxnSpPr>
              <a:cxnSpLocks/>
            </p:cNvCxnSpPr>
            <p:nvPr/>
          </p:nvCxnSpPr>
          <p:spPr>
            <a:xfrm flipH="1" flipV="1">
              <a:off x="4802809" y="2319253"/>
              <a:ext cx="1828800" cy="23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0" name="Connector: Elbow 269">
              <a:extLst>
                <a:ext uri="{FF2B5EF4-FFF2-40B4-BE49-F238E27FC236}">
                  <a16:creationId xmlns:a16="http://schemas.microsoft.com/office/drawing/2014/main" id="{E9E47AE7-ACF1-438D-864C-4BF323ABBFDD}"/>
                </a:ext>
              </a:extLst>
            </p:cNvPr>
            <p:cNvCxnSpPr>
              <a:cxnSpLocks/>
              <a:stCxn id="55" idx="0"/>
              <a:endCxn id="256" idx="3"/>
            </p:cNvCxnSpPr>
            <p:nvPr/>
          </p:nvCxnSpPr>
          <p:spPr>
            <a:xfrm rot="16200000" flipV="1">
              <a:off x="10833604" y="2867366"/>
              <a:ext cx="1255133" cy="284168"/>
            </a:xfrm>
            <a:prstGeom prst="bentConnector2">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1" name="Connector: Elbow 270">
              <a:extLst>
                <a:ext uri="{FF2B5EF4-FFF2-40B4-BE49-F238E27FC236}">
                  <a16:creationId xmlns:a16="http://schemas.microsoft.com/office/drawing/2014/main" id="{F8F2802B-E180-41A7-B4B6-EFF4F860928C}"/>
                </a:ext>
              </a:extLst>
            </p:cNvPr>
            <p:cNvCxnSpPr>
              <a:cxnSpLocks/>
              <a:stCxn id="261" idx="0"/>
              <a:endCxn id="250" idx="0"/>
            </p:cNvCxnSpPr>
            <p:nvPr/>
          </p:nvCxnSpPr>
          <p:spPr>
            <a:xfrm rot="5400000" flipH="1" flipV="1">
              <a:off x="8349398" y="684417"/>
              <a:ext cx="2359" cy="2940093"/>
            </a:xfrm>
            <a:prstGeom prst="bentConnector3">
              <a:avLst>
                <a:gd name="adj1" fmla="val 9790547"/>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2" name="Connector: Elbow 271">
              <a:extLst>
                <a:ext uri="{FF2B5EF4-FFF2-40B4-BE49-F238E27FC236}">
                  <a16:creationId xmlns:a16="http://schemas.microsoft.com/office/drawing/2014/main" id="{3ACF4589-4B57-4DE8-93E3-8A6BAAABD2FF}"/>
                </a:ext>
              </a:extLst>
            </p:cNvPr>
            <p:cNvCxnSpPr>
              <a:cxnSpLocks/>
              <a:stCxn id="261" idx="0"/>
              <a:endCxn id="256" idx="0"/>
            </p:cNvCxnSpPr>
            <p:nvPr/>
          </p:nvCxnSpPr>
          <p:spPr>
            <a:xfrm rot="5400000" flipH="1" flipV="1">
              <a:off x="8984329" y="49486"/>
              <a:ext cx="2359" cy="4209955"/>
            </a:xfrm>
            <a:prstGeom prst="bentConnector3">
              <a:avLst>
                <a:gd name="adj1" fmla="val 7135608"/>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3" name="Connector: Elbow 272">
              <a:extLst>
                <a:ext uri="{FF2B5EF4-FFF2-40B4-BE49-F238E27FC236}">
                  <a16:creationId xmlns:a16="http://schemas.microsoft.com/office/drawing/2014/main" id="{A914381D-1197-4E37-9C61-17FC36FEC826}"/>
                </a:ext>
              </a:extLst>
            </p:cNvPr>
            <p:cNvCxnSpPr>
              <a:cxnSpLocks/>
              <a:stCxn id="267" idx="1"/>
            </p:cNvCxnSpPr>
            <p:nvPr/>
          </p:nvCxnSpPr>
          <p:spPr>
            <a:xfrm rot="10800000" flipV="1">
              <a:off x="3109927" y="2381883"/>
              <a:ext cx="1235682" cy="1358340"/>
            </a:xfrm>
            <a:prstGeom prst="bentConnector3">
              <a:avLst>
                <a:gd name="adj1" fmla="val 58706"/>
              </a:avLst>
            </a:prstGeom>
            <a:ln>
              <a:tailEnd type="triangle"/>
            </a:ln>
          </p:spPr>
          <p:style>
            <a:lnRef idx="1">
              <a:schemeClr val="accent1"/>
            </a:lnRef>
            <a:fillRef idx="0">
              <a:schemeClr val="accent1"/>
            </a:fillRef>
            <a:effectRef idx="0">
              <a:schemeClr val="accent1"/>
            </a:effectRef>
            <a:fontRef idx="minor">
              <a:schemeClr val="tx1"/>
            </a:fontRef>
          </p:style>
        </p:cxnSp>
        <p:sp>
          <p:nvSpPr>
            <p:cNvPr id="275" name="Rectangle 274">
              <a:extLst>
                <a:ext uri="{FF2B5EF4-FFF2-40B4-BE49-F238E27FC236}">
                  <a16:creationId xmlns:a16="http://schemas.microsoft.com/office/drawing/2014/main" id="{5DA323A3-285F-4BA3-A99E-23D0102F0B10}"/>
                </a:ext>
              </a:extLst>
            </p:cNvPr>
            <p:cNvSpPr/>
            <p:nvPr/>
          </p:nvSpPr>
          <p:spPr>
            <a:xfrm>
              <a:off x="3575532" y="1578926"/>
              <a:ext cx="8321040" cy="1874520"/>
            </a:xfrm>
            <a:prstGeom prst="rect">
              <a:avLst/>
            </a:prstGeom>
            <a:noFill/>
            <a:ln w="1270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36C2B3"/>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76" name="TextBox 275">
              <a:extLst>
                <a:ext uri="{FF2B5EF4-FFF2-40B4-BE49-F238E27FC236}">
                  <a16:creationId xmlns:a16="http://schemas.microsoft.com/office/drawing/2014/main" id="{81B32AA0-BDB5-40F0-A467-7DA60F31FF07}"/>
                </a:ext>
              </a:extLst>
            </p:cNvPr>
            <p:cNvSpPr txBox="1"/>
            <p:nvPr/>
          </p:nvSpPr>
          <p:spPr>
            <a:xfrm rot="16200000">
              <a:off x="2444486" y="2226850"/>
              <a:ext cx="1540554"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400" b="0" i="0" u="none" strike="noStrike" kern="1200" cap="none" spc="0" normalizeH="0" noProof="0" dirty="0">
                  <a:ln>
                    <a:noFill/>
                  </a:ln>
                  <a:solidFill>
                    <a:srgbClr val="232F3E"/>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Zona de disponibilidade 2</a:t>
              </a:r>
            </a:p>
          </p:txBody>
        </p:sp>
        <p:cxnSp>
          <p:nvCxnSpPr>
            <p:cNvPr id="286" name="Connector: Elbow 285">
              <a:extLst>
                <a:ext uri="{FF2B5EF4-FFF2-40B4-BE49-F238E27FC236}">
                  <a16:creationId xmlns:a16="http://schemas.microsoft.com/office/drawing/2014/main" id="{556E03FF-87D9-4DE1-BAE2-25CCC190CFDF}"/>
                </a:ext>
              </a:extLst>
            </p:cNvPr>
            <p:cNvCxnSpPr>
              <a:cxnSpLocks/>
              <a:stCxn id="43" idx="3"/>
              <a:endCxn id="261" idx="1"/>
            </p:cNvCxnSpPr>
            <p:nvPr/>
          </p:nvCxnSpPr>
          <p:spPr>
            <a:xfrm flipV="1">
              <a:off x="4133932" y="2384242"/>
              <a:ext cx="2517999" cy="1481374"/>
            </a:xfrm>
            <a:prstGeom prst="bentConnector3">
              <a:avLst>
                <a:gd name="adj1" fmla="val 76418"/>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88" name="Connector: Elbow 287">
              <a:extLst>
                <a:ext uri="{FF2B5EF4-FFF2-40B4-BE49-F238E27FC236}">
                  <a16:creationId xmlns:a16="http://schemas.microsoft.com/office/drawing/2014/main" id="{9F25E533-016E-449C-988A-50689F8B27B7}"/>
                </a:ext>
              </a:extLst>
            </p:cNvPr>
            <p:cNvCxnSpPr>
              <a:cxnSpLocks/>
              <a:stCxn id="43" idx="3"/>
              <a:endCxn id="163" idx="1"/>
            </p:cNvCxnSpPr>
            <p:nvPr/>
          </p:nvCxnSpPr>
          <p:spPr>
            <a:xfrm>
              <a:off x="4133932" y="3865616"/>
              <a:ext cx="2515911" cy="1247206"/>
            </a:xfrm>
            <a:prstGeom prst="bentConnector3">
              <a:avLst>
                <a:gd name="adj1" fmla="val 76440"/>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95" name="Connector: Elbow 294">
              <a:extLst>
                <a:ext uri="{FF2B5EF4-FFF2-40B4-BE49-F238E27FC236}">
                  <a16:creationId xmlns:a16="http://schemas.microsoft.com/office/drawing/2014/main" id="{CD8F9F83-9A89-4FA1-8F9E-62A1D0F64064}"/>
                </a:ext>
              </a:extLst>
            </p:cNvPr>
            <p:cNvCxnSpPr>
              <a:cxnSpLocks/>
            </p:cNvCxnSpPr>
            <p:nvPr/>
          </p:nvCxnSpPr>
          <p:spPr>
            <a:xfrm rot="5400000" flipH="1" flipV="1">
              <a:off x="-797" y="4159834"/>
              <a:ext cx="1317479" cy="611070"/>
            </a:xfrm>
            <a:prstGeom prst="bentConnector2">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09" name="Rectangle 108">
              <a:extLst>
                <a:ext uri="{FF2B5EF4-FFF2-40B4-BE49-F238E27FC236}">
                  <a16:creationId xmlns:a16="http://schemas.microsoft.com/office/drawing/2014/main" id="{43BAE762-00A9-45ED-A2BC-4B02F694CD07}"/>
                </a:ext>
              </a:extLst>
            </p:cNvPr>
            <p:cNvSpPr/>
            <p:nvPr/>
          </p:nvSpPr>
          <p:spPr>
            <a:xfrm>
              <a:off x="7961668" y="2148082"/>
              <a:ext cx="1097280" cy="1188720"/>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sz="1600" dirty="0"/>
            </a:p>
          </p:txBody>
        </p:sp>
        <p:cxnSp>
          <p:nvCxnSpPr>
            <p:cNvPr id="5" name="Straight Arrow Connector 4">
              <a:extLst>
                <a:ext uri="{FF2B5EF4-FFF2-40B4-BE49-F238E27FC236}">
                  <a16:creationId xmlns:a16="http://schemas.microsoft.com/office/drawing/2014/main" id="{6EFFEDAC-47C3-4A30-A6C4-4B5D8EB3ED78}"/>
                </a:ext>
              </a:extLst>
            </p:cNvPr>
            <p:cNvCxnSpPr>
              <a:cxnSpLocks/>
              <a:stCxn id="261" idx="3"/>
              <a:endCxn id="250" idx="1"/>
            </p:cNvCxnSpPr>
            <p:nvPr/>
          </p:nvCxnSpPr>
          <p:spPr>
            <a:xfrm flipV="1">
              <a:off x="7109131" y="2381883"/>
              <a:ext cx="2482893" cy="235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13" name="Rectangle 112">
              <a:extLst>
                <a:ext uri="{FF2B5EF4-FFF2-40B4-BE49-F238E27FC236}">
                  <a16:creationId xmlns:a16="http://schemas.microsoft.com/office/drawing/2014/main" id="{5E51246C-9559-4F2A-B34B-0E4EE7876110}"/>
                </a:ext>
              </a:extLst>
            </p:cNvPr>
            <p:cNvSpPr/>
            <p:nvPr/>
          </p:nvSpPr>
          <p:spPr>
            <a:xfrm>
              <a:off x="7961668" y="4876167"/>
              <a:ext cx="1097280" cy="1188720"/>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sz="1600" dirty="0"/>
            </a:p>
          </p:txBody>
        </p:sp>
        <p:cxnSp>
          <p:nvCxnSpPr>
            <p:cNvPr id="81" name="Straight Arrow Connector 80">
              <a:extLst>
                <a:ext uri="{FF2B5EF4-FFF2-40B4-BE49-F238E27FC236}">
                  <a16:creationId xmlns:a16="http://schemas.microsoft.com/office/drawing/2014/main" id="{30E14EE5-3DB2-466F-9972-EE7A36E1D792}"/>
                </a:ext>
              </a:extLst>
            </p:cNvPr>
            <p:cNvCxnSpPr>
              <a:cxnSpLocks/>
              <a:stCxn id="163" idx="3"/>
              <a:endCxn id="165" idx="1"/>
            </p:cNvCxnSpPr>
            <p:nvPr/>
          </p:nvCxnSpPr>
          <p:spPr>
            <a:xfrm flipV="1">
              <a:off x="7107043" y="5110463"/>
              <a:ext cx="2557843" cy="235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B9193954-7FF5-4877-ABB4-FAAC04E73DD1}"/>
                </a:ext>
              </a:extLst>
            </p:cNvPr>
            <p:cNvCxnSpPr>
              <a:cxnSpLocks/>
              <a:stCxn id="35" idx="3"/>
              <a:endCxn id="39" idx="1"/>
            </p:cNvCxnSpPr>
            <p:nvPr/>
          </p:nvCxnSpPr>
          <p:spPr>
            <a:xfrm>
              <a:off x="1420676" y="3867821"/>
              <a:ext cx="1222025"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3" name="Straight Arrow Connector 122">
              <a:extLst>
                <a:ext uri="{FF2B5EF4-FFF2-40B4-BE49-F238E27FC236}">
                  <a16:creationId xmlns:a16="http://schemas.microsoft.com/office/drawing/2014/main" id="{47F9E2CC-6748-4B8F-B97D-A7BA510708BA}"/>
                </a:ext>
              </a:extLst>
            </p:cNvPr>
            <p:cNvCxnSpPr>
              <a:cxnSpLocks/>
            </p:cNvCxnSpPr>
            <p:nvPr/>
          </p:nvCxnSpPr>
          <p:spPr>
            <a:xfrm flipV="1">
              <a:off x="1192076" y="2800602"/>
              <a:ext cx="1" cy="640080"/>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4" name="Connector: Elbow 123">
              <a:extLst>
                <a:ext uri="{FF2B5EF4-FFF2-40B4-BE49-F238E27FC236}">
                  <a16:creationId xmlns:a16="http://schemas.microsoft.com/office/drawing/2014/main" id="{45994A5D-59A1-4057-AB7E-B7ECD0C5E4EE}"/>
                </a:ext>
              </a:extLst>
            </p:cNvPr>
            <p:cNvCxnSpPr>
              <a:cxnSpLocks/>
              <a:stCxn id="33" idx="3"/>
              <a:endCxn id="39" idx="1"/>
            </p:cNvCxnSpPr>
            <p:nvPr/>
          </p:nvCxnSpPr>
          <p:spPr>
            <a:xfrm>
              <a:off x="1420676" y="1943353"/>
              <a:ext cx="1222025" cy="1924468"/>
            </a:xfrm>
            <a:prstGeom prst="bentConnector3">
              <a:avLst>
                <a:gd name="adj1" fmla="val 50000"/>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5" name="Connector: Elbow 124">
              <a:extLst>
                <a:ext uri="{FF2B5EF4-FFF2-40B4-BE49-F238E27FC236}">
                  <a16:creationId xmlns:a16="http://schemas.microsoft.com/office/drawing/2014/main" id="{E64382FD-3662-4CBE-8FCE-A74285924F3F}"/>
                </a:ext>
              </a:extLst>
            </p:cNvPr>
            <p:cNvCxnSpPr>
              <a:cxnSpLocks/>
              <a:stCxn id="33" idx="3"/>
              <a:endCxn id="37" idx="0"/>
            </p:cNvCxnSpPr>
            <p:nvPr/>
          </p:nvCxnSpPr>
          <p:spPr>
            <a:xfrm>
              <a:off x="1420676" y="1943353"/>
              <a:ext cx="892356" cy="3186505"/>
            </a:xfrm>
            <a:prstGeom prst="bentConnector2">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31" name="Rectangle 130">
              <a:extLst>
                <a:ext uri="{FF2B5EF4-FFF2-40B4-BE49-F238E27FC236}">
                  <a16:creationId xmlns:a16="http://schemas.microsoft.com/office/drawing/2014/main" id="{7902FEA5-CC9D-45A5-BE91-E84F5535D551}"/>
                </a:ext>
              </a:extLst>
            </p:cNvPr>
            <p:cNvSpPr/>
            <p:nvPr/>
          </p:nvSpPr>
          <p:spPr>
            <a:xfrm>
              <a:off x="691427" y="1640889"/>
              <a:ext cx="1728692" cy="1955136"/>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sz="1600" dirty="0"/>
            </a:p>
          </p:txBody>
        </p:sp>
        <p:sp>
          <p:nvSpPr>
            <p:cNvPr id="132" name="Rectangle 131">
              <a:extLst>
                <a:ext uri="{FF2B5EF4-FFF2-40B4-BE49-F238E27FC236}">
                  <a16:creationId xmlns:a16="http://schemas.microsoft.com/office/drawing/2014/main" id="{4FFB194F-EEB9-48B7-B42F-4F0210F14879}"/>
                </a:ext>
              </a:extLst>
            </p:cNvPr>
            <p:cNvSpPr/>
            <p:nvPr/>
          </p:nvSpPr>
          <p:spPr>
            <a:xfrm>
              <a:off x="2089252" y="3913615"/>
              <a:ext cx="459056" cy="1236690"/>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sz="1600" dirty="0"/>
            </a:p>
          </p:txBody>
        </p:sp>
        <p:sp>
          <p:nvSpPr>
            <p:cNvPr id="133" name="Rectangle 132">
              <a:extLst>
                <a:ext uri="{FF2B5EF4-FFF2-40B4-BE49-F238E27FC236}">
                  <a16:creationId xmlns:a16="http://schemas.microsoft.com/office/drawing/2014/main" id="{7D852E2E-66DA-4374-9663-A93B8D817EF3}"/>
                </a:ext>
              </a:extLst>
            </p:cNvPr>
            <p:cNvSpPr/>
            <p:nvPr/>
          </p:nvSpPr>
          <p:spPr>
            <a:xfrm>
              <a:off x="1956699" y="3421425"/>
              <a:ext cx="459056" cy="418482"/>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sz="1600" dirty="0"/>
            </a:p>
          </p:txBody>
        </p:sp>
        <p:grpSp>
          <p:nvGrpSpPr>
            <p:cNvPr id="114" name="Group 113">
              <a:extLst>
                <a:ext uri="{FF2B5EF4-FFF2-40B4-BE49-F238E27FC236}">
                  <a16:creationId xmlns:a16="http://schemas.microsoft.com/office/drawing/2014/main" id="{7E3845D1-E4AF-4E4B-950B-5DA45E58FC60}"/>
                </a:ext>
              </a:extLst>
            </p:cNvPr>
            <p:cNvGrpSpPr/>
            <p:nvPr/>
          </p:nvGrpSpPr>
          <p:grpSpPr>
            <a:xfrm>
              <a:off x="5836902" y="3573229"/>
              <a:ext cx="1842598" cy="523220"/>
              <a:chOff x="7073834" y="3500340"/>
              <a:chExt cx="1842598" cy="523220"/>
            </a:xfrm>
          </p:grpSpPr>
          <p:pic>
            <p:nvPicPr>
              <p:cNvPr id="115" name="Graphic 114">
                <a:extLst>
                  <a:ext uri="{FF2B5EF4-FFF2-40B4-BE49-F238E27FC236}">
                    <a16:creationId xmlns:a16="http://schemas.microsoft.com/office/drawing/2014/main" id="{9384601B-6C55-4D5D-AA63-C5BB17235F07}"/>
                  </a:ext>
                  <a:ext uri="{C183D7F6-B498-43B3-948B-1728B52AA6E4}">
                    <adec:decorative xmlns:adec="http://schemas.microsoft.com/office/drawing/2017/decorative" xmlns="" val="1"/>
                  </a:ext>
                </a:extLst>
              </p:cNvPr>
              <p:cNvPicPr>
                <a:picLocks noChangeAspect="1"/>
              </p:cNvPicPr>
              <p:nvPr/>
            </p:nvPicPr>
            <p:blipFill>
              <a:blip r:embed="rId38">
                <a:extLst>
                  <a:ext uri="{96DAC541-7B7A-43D3-8B79-37D633B846F1}">
                    <asvg:svgBlip xmlns:asvg="http://schemas.microsoft.com/office/drawing/2016/SVG/main" xmlns="" r:embed="rId39"/>
                  </a:ext>
                </a:extLst>
              </a:blip>
              <a:stretch>
                <a:fillRect/>
              </a:stretch>
            </p:blipFill>
            <p:spPr>
              <a:xfrm>
                <a:off x="7073834" y="3564127"/>
                <a:ext cx="457200" cy="457200"/>
              </a:xfrm>
              <a:prstGeom prst="rect">
                <a:avLst/>
              </a:prstGeom>
            </p:spPr>
          </p:pic>
          <p:sp>
            <p:nvSpPr>
              <p:cNvPr id="116" name="TextBox 115">
                <a:extLst>
                  <a:ext uri="{FF2B5EF4-FFF2-40B4-BE49-F238E27FC236}">
                    <a16:creationId xmlns:a16="http://schemas.microsoft.com/office/drawing/2014/main" id="{689BA914-994B-47B2-B021-D8AA11A72C8A}"/>
                  </a:ext>
                </a:extLst>
              </p:cNvPr>
              <p:cNvSpPr txBox="1"/>
              <p:nvPr/>
            </p:nvSpPr>
            <p:spPr>
              <a:xfrm>
                <a:off x="7544832" y="3500340"/>
                <a:ext cx="1371600"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400" b="0" i="0" u="none" strike="noStrike" kern="1200" cap="none" spc="0" normalizeH="0" noProof="0">
                    <a:ln>
                      <a:noFill/>
                    </a:ln>
                    <a:solidFill>
                      <a:srgbClr val="232F3E"/>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Amazon EC2 Auto Scaling</a:t>
                </a:r>
              </a:p>
            </p:txBody>
          </p:sp>
        </p:grpSp>
      </p:grpSp>
    </p:spTree>
    <p:custDataLst>
      <p:tags r:id="rId1"/>
    </p:custDataLst>
    <p:extLst>
      <p:ext uri="{BB962C8B-B14F-4D97-AF65-F5344CB8AC3E}">
        <p14:creationId xmlns:p14="http://schemas.microsoft.com/office/powerpoint/2010/main" val="3102105492"/>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pt-BR">
                <a:latin typeface="+mj-lt"/>
              </a:rPr>
              <a:t>Laboratório guiado: Tarefas</a:t>
            </a:r>
          </a:p>
        </p:txBody>
      </p:sp>
      <p:sp>
        <p:nvSpPr>
          <p:cNvPr id="7" name="Content Placeholder 6">
            <a:extLst>
              <a:ext uri="{FF2B5EF4-FFF2-40B4-BE49-F238E27FC236}">
                <a16:creationId xmlns:a16="http://schemas.microsoft.com/office/drawing/2014/main" id="{358653D5-E04B-5646-A879-B4A147607831}"/>
              </a:ext>
            </a:extLst>
          </p:cNvPr>
          <p:cNvSpPr>
            <a:spLocks noGrp="1"/>
          </p:cNvSpPr>
          <p:nvPr>
            <p:ph idx="1"/>
          </p:nvPr>
        </p:nvSpPr>
        <p:spPr/>
        <p:txBody>
          <a:bodyPr rtlCol="0"/>
          <a:lstStyle/>
          <a:p>
            <a:pPr marL="514350" indent="-514350" rtl="0">
              <a:buFont typeface="+mj-lt"/>
              <a:buAutoNum type="arabicPeriod"/>
            </a:pPr>
            <a:r>
              <a:rPr lang="pt-BR">
                <a:latin typeface="+mn-lt"/>
              </a:rPr>
              <a:t>Inspecionar uma VPC fornecida</a:t>
            </a:r>
          </a:p>
          <a:p>
            <a:pPr marL="514350" indent="-514350" rtl="0">
              <a:buFont typeface="+mj-lt"/>
              <a:buAutoNum type="arabicPeriod"/>
            </a:pPr>
            <a:r>
              <a:rPr lang="pt-BR">
                <a:latin typeface="+mn-lt"/>
              </a:rPr>
              <a:t>Criar um Application Load Balancer</a:t>
            </a:r>
          </a:p>
          <a:p>
            <a:pPr marL="514350" indent="-514350" rtl="0">
              <a:buFont typeface="+mj-lt"/>
              <a:buAutoNum type="arabicPeriod"/>
            </a:pPr>
            <a:r>
              <a:rPr lang="pt-BR">
                <a:latin typeface="+mn-lt"/>
              </a:rPr>
              <a:t>Criar um grupo de Auto Scaling</a:t>
            </a:r>
          </a:p>
          <a:p>
            <a:pPr marL="514350" indent="-514350" rtl="0">
              <a:buFont typeface="+mj-lt"/>
              <a:buAutoNum type="arabicPeriod"/>
            </a:pPr>
            <a:r>
              <a:rPr lang="pt-BR">
                <a:latin typeface="+mn-lt"/>
              </a:rPr>
              <a:t>Testar a alta disponibilidade da aplicação</a:t>
            </a:r>
          </a:p>
        </p:txBody>
      </p:sp>
    </p:spTree>
    <p:custDataLst>
      <p:tags r:id="rId1"/>
    </p:custDataLst>
    <p:extLst>
      <p:ext uri="{BB962C8B-B14F-4D97-AF65-F5344CB8AC3E}">
        <p14:creationId xmlns:p14="http://schemas.microsoft.com/office/powerpoint/2010/main" val="364806787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pt-BR" sz="3200">
                <a:latin typeface="+mj-lt"/>
              </a:rPr>
              <a:t>Laboratório guiado: Produto final </a:t>
            </a:r>
          </a:p>
        </p:txBody>
      </p:sp>
      <p:grpSp>
        <p:nvGrpSpPr>
          <p:cNvPr id="115" name="Group 114" descr="architecture diagram of a vpc where the resources that are in the subnets in one availability zone are replicated in a second availability zone.">
            <a:extLst>
              <a:ext uri="{FF2B5EF4-FFF2-40B4-BE49-F238E27FC236}">
                <a16:creationId xmlns:a16="http://schemas.microsoft.com/office/drawing/2014/main" id="{C45311A5-E500-4398-98F3-D3F35ED208E4}"/>
              </a:ext>
            </a:extLst>
          </p:cNvPr>
          <p:cNvGrpSpPr/>
          <p:nvPr/>
        </p:nvGrpSpPr>
        <p:grpSpPr>
          <a:xfrm>
            <a:off x="2278380" y="1200548"/>
            <a:ext cx="7635240" cy="5212080"/>
            <a:chOff x="2804160" y="1200548"/>
            <a:chExt cx="7635240" cy="5212080"/>
          </a:xfrm>
        </p:grpSpPr>
        <p:sp>
          <p:nvSpPr>
            <p:cNvPr id="116" name="Rectangle 115">
              <a:extLst>
                <a:ext uri="{FF2B5EF4-FFF2-40B4-BE49-F238E27FC236}">
                  <a16:creationId xmlns:a16="http://schemas.microsoft.com/office/drawing/2014/main" id="{5653A547-D203-4C9C-A2B1-EFBBB57EE356}"/>
                </a:ext>
              </a:extLst>
            </p:cNvPr>
            <p:cNvSpPr/>
            <p:nvPr/>
          </p:nvSpPr>
          <p:spPr>
            <a:xfrm>
              <a:off x="4036074" y="2105507"/>
              <a:ext cx="6217920" cy="4114800"/>
            </a:xfrm>
            <a:prstGeom prst="rect">
              <a:avLst/>
            </a:prstGeom>
            <a:noFill/>
            <a:ln w="12700" cap="flat" cmpd="sng" algn="ctr">
              <a:solidFill>
                <a:srgbClr val="1D8900"/>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pt-BR" sz="1200" b="0" i="0" u="none" strike="noStrike" kern="0" cap="none" spc="0" normalizeH="0" noProof="0">
                  <a:ln w="0"/>
                  <a:solidFill>
                    <a:srgbClr val="1D89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VPC: 10.0.0.0/16</a:t>
              </a:r>
              <a:endParaRPr kumimoji="0" lang="en-US" sz="1050" b="0" i="0" u="none" strike="noStrike" kern="0" cap="none" spc="0" normalizeH="0" baseline="0" noProof="0" dirty="0">
                <a:ln w="0"/>
                <a:solidFill>
                  <a:srgbClr val="1D89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17" name="Rectangle 116">
              <a:extLst>
                <a:ext uri="{FF2B5EF4-FFF2-40B4-BE49-F238E27FC236}">
                  <a16:creationId xmlns:a16="http://schemas.microsoft.com/office/drawing/2014/main" id="{FFC455C5-FAA9-474D-89A1-DD8BAE1B694B}"/>
                </a:ext>
              </a:extLst>
            </p:cNvPr>
            <p:cNvSpPr/>
            <p:nvPr/>
          </p:nvSpPr>
          <p:spPr>
            <a:xfrm>
              <a:off x="2804160" y="1200548"/>
              <a:ext cx="7635240" cy="5212080"/>
            </a:xfrm>
            <a:prstGeom prst="rect">
              <a:avLst/>
            </a:prstGeom>
            <a:noFill/>
            <a:ln w="12700" cap="flat" cmpd="sng" algn="ctr">
              <a:solidFill>
                <a:srgbClr val="232F3D"/>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pt-BR" sz="1200" b="0" i="0" u="none" strike="noStrike" kern="0" cap="none" spc="0" normalizeH="0" noProof="0">
                  <a:ln>
                    <a:noFill/>
                  </a:ln>
                  <a:solidFill>
                    <a:sysClr val="windowText" lastClr="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Nuvem AWS</a:t>
              </a:r>
            </a:p>
          </p:txBody>
        </p:sp>
        <p:sp>
          <p:nvSpPr>
            <p:cNvPr id="118" name="Rectangle 117">
              <a:extLst>
                <a:ext uri="{FF2B5EF4-FFF2-40B4-BE49-F238E27FC236}">
                  <a16:creationId xmlns:a16="http://schemas.microsoft.com/office/drawing/2014/main" id="{1FAAABDE-82A0-4D73-9435-687EDD92412C}"/>
                </a:ext>
              </a:extLst>
            </p:cNvPr>
            <p:cNvSpPr/>
            <p:nvPr/>
          </p:nvSpPr>
          <p:spPr>
            <a:xfrm>
              <a:off x="4538883" y="1720648"/>
              <a:ext cx="2560320" cy="4572000"/>
            </a:xfrm>
            <a:prstGeom prst="rect">
              <a:avLst/>
            </a:prstGeom>
            <a:noFill/>
            <a:ln w="12700" cap="flat" cmpd="sng" algn="ctr">
              <a:solidFill>
                <a:srgbClr val="007CBC"/>
              </a:solidFill>
              <a:prstDash val="dash"/>
              <a:miter lim="800000"/>
            </a:ln>
            <a:effectLst/>
          </p:spPr>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200" b="0" i="0" u="none" strike="noStrike" kern="0" cap="none" spc="0" normalizeH="0" noProof="0">
                  <a:ln>
                    <a:noFill/>
                  </a:ln>
                  <a:solidFill>
                    <a:srgbClr val="007CBC"/>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Zona de disponibilidade</a:t>
              </a:r>
            </a:p>
          </p:txBody>
        </p:sp>
        <p:pic>
          <p:nvPicPr>
            <p:cNvPr id="119" name="Graphic 118">
              <a:extLst>
                <a:ext uri="{FF2B5EF4-FFF2-40B4-BE49-F238E27FC236}">
                  <a16:creationId xmlns:a16="http://schemas.microsoft.com/office/drawing/2014/main" id="{96B1D31A-D71A-46E6-A22F-7CF246ADC10B}"/>
                </a:ext>
                <a:ext uri="{C183D7F6-B498-43B3-948B-1728B52AA6E4}">
                  <adec:decorative xmlns:adec="http://schemas.microsoft.com/office/drawing/2017/decorative" xmlns="" val="1"/>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2804161" y="1200550"/>
              <a:ext cx="457200" cy="457200"/>
            </a:xfrm>
            <a:prstGeom prst="rect">
              <a:avLst/>
            </a:prstGeom>
          </p:spPr>
        </p:pic>
        <p:pic>
          <p:nvPicPr>
            <p:cNvPr id="120" name="Graphic 119">
              <a:extLst>
                <a:ext uri="{FF2B5EF4-FFF2-40B4-BE49-F238E27FC236}">
                  <a16:creationId xmlns:a16="http://schemas.microsoft.com/office/drawing/2014/main" id="{1DCDC585-6590-4B5F-B6F4-069061EF0135}"/>
                </a:ext>
                <a:ext uri="{C183D7F6-B498-43B3-948B-1728B52AA6E4}">
                  <adec:decorative xmlns:adec="http://schemas.microsoft.com/office/drawing/2017/decorative" xmlns="" val="1"/>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4036074" y="2105507"/>
              <a:ext cx="457200" cy="457200"/>
            </a:xfrm>
            <a:prstGeom prst="rect">
              <a:avLst/>
            </a:prstGeom>
          </p:spPr>
        </p:pic>
        <p:pic>
          <p:nvPicPr>
            <p:cNvPr id="121" name="Graphic 120">
              <a:extLst>
                <a:ext uri="{FF2B5EF4-FFF2-40B4-BE49-F238E27FC236}">
                  <a16:creationId xmlns:a16="http://schemas.microsoft.com/office/drawing/2014/main" id="{77B62E20-481D-4795-948C-DC914A0CF86F}"/>
                </a:ext>
                <a:ext uri="{C183D7F6-B498-43B3-948B-1728B52AA6E4}">
                  <adec:decorative xmlns:adec="http://schemas.microsoft.com/office/drawing/2017/decorative" xmlns="" val="1"/>
                </a:ext>
              </a:extLst>
            </p:cNvPr>
            <p:cNvPicPr>
              <a:picLocks noChangeAspect="1"/>
            </p:cNvPicPr>
            <p:nvPr/>
          </p:nvPicPr>
          <p:blipFill>
            <a:blip r:embed="rId8">
              <a:extLst>
                <a:ext uri="{96DAC541-7B7A-43D3-8B79-37D633B846F1}">
                  <asvg:svgBlip xmlns:asvg="http://schemas.microsoft.com/office/drawing/2016/SVG/main" xmlns="" r:embed="rId9"/>
                </a:ext>
              </a:extLst>
            </a:blip>
            <a:stretch>
              <a:fillRect/>
            </a:stretch>
          </p:blipFill>
          <p:spPr>
            <a:xfrm>
              <a:off x="7109052" y="2504096"/>
              <a:ext cx="469900" cy="469900"/>
            </a:xfrm>
            <a:prstGeom prst="rect">
              <a:avLst/>
            </a:prstGeom>
          </p:spPr>
        </p:pic>
        <p:sp>
          <p:nvSpPr>
            <p:cNvPr id="122" name="Rectangle 121">
              <a:extLst>
                <a:ext uri="{FF2B5EF4-FFF2-40B4-BE49-F238E27FC236}">
                  <a16:creationId xmlns:a16="http://schemas.microsoft.com/office/drawing/2014/main" id="{39812597-ABB0-434B-8A2B-11FF20E9EDF6}"/>
                </a:ext>
              </a:extLst>
            </p:cNvPr>
            <p:cNvSpPr/>
            <p:nvPr/>
          </p:nvSpPr>
          <p:spPr>
            <a:xfrm>
              <a:off x="3347319" y="1590856"/>
              <a:ext cx="6995160" cy="4754880"/>
            </a:xfrm>
            <a:prstGeom prst="rect">
              <a:avLst/>
            </a:prstGeom>
            <a:noFill/>
            <a:ln w="12700" cap="flat" cmpd="sng" algn="ctr">
              <a:solidFill>
                <a:srgbClr val="007CBC"/>
              </a:solidFill>
              <a:prstDash val="sysDash"/>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pt-BR" sz="1200" b="0" i="0" u="none" strike="noStrike" kern="0" cap="none" spc="0" normalizeH="0" noProof="0">
                  <a:ln>
                    <a:noFill/>
                  </a:ln>
                  <a:solidFill>
                    <a:srgbClr val="007CBC"/>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Região</a:t>
              </a:r>
              <a:endParaRPr kumimoji="0" lang="en-US" sz="1050" b="0" i="0" u="none" strike="noStrike" kern="0" cap="none" spc="0" normalizeH="0" baseline="0" noProof="0" dirty="0">
                <a:ln>
                  <a:noFill/>
                </a:ln>
                <a:solidFill>
                  <a:srgbClr val="007CBC"/>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pic>
          <p:nvPicPr>
            <p:cNvPr id="123" name="Graphic 122">
              <a:extLst>
                <a:ext uri="{FF2B5EF4-FFF2-40B4-BE49-F238E27FC236}">
                  <a16:creationId xmlns:a16="http://schemas.microsoft.com/office/drawing/2014/main" id="{9120EFF3-C2B4-4E3C-A132-B9EFB928871F}"/>
                </a:ext>
                <a:ext uri="{C183D7F6-B498-43B3-948B-1728B52AA6E4}">
                  <adec:decorative xmlns:adec="http://schemas.microsoft.com/office/drawing/2017/decorative" xmlns="" val="1"/>
                </a:ext>
              </a:extLst>
            </p:cNvPr>
            <p:cNvPicPr>
              <a:picLocks noChangeAspect="1"/>
            </p:cNvPicPr>
            <p:nvPr/>
          </p:nvPicPr>
          <p:blipFill>
            <a:blip r:embed="rId10">
              <a:extLst>
                <a:ext uri="{96DAC541-7B7A-43D3-8B79-37D633B846F1}">
                  <asvg:svgBlip xmlns:asvg="http://schemas.microsoft.com/office/drawing/2016/SVG/main" xmlns="" r:embed="rId11"/>
                </a:ext>
              </a:extLst>
            </a:blip>
            <a:stretch>
              <a:fillRect/>
            </a:stretch>
          </p:blipFill>
          <p:spPr>
            <a:xfrm>
              <a:off x="3347319" y="1590856"/>
              <a:ext cx="457200" cy="457200"/>
            </a:xfrm>
            <a:prstGeom prst="rect">
              <a:avLst/>
            </a:prstGeom>
          </p:spPr>
        </p:pic>
        <p:sp>
          <p:nvSpPr>
            <p:cNvPr id="124" name="Rectangle 123">
              <a:extLst>
                <a:ext uri="{FF2B5EF4-FFF2-40B4-BE49-F238E27FC236}">
                  <a16:creationId xmlns:a16="http://schemas.microsoft.com/office/drawing/2014/main" id="{BB88637D-386F-4333-B721-FC96DCC8B0AB}"/>
                </a:ext>
              </a:extLst>
            </p:cNvPr>
            <p:cNvSpPr/>
            <p:nvPr/>
          </p:nvSpPr>
          <p:spPr>
            <a:xfrm>
              <a:off x="7584649" y="1720648"/>
              <a:ext cx="2560320" cy="4572000"/>
            </a:xfrm>
            <a:prstGeom prst="rect">
              <a:avLst/>
            </a:prstGeom>
            <a:noFill/>
            <a:ln w="12700" cap="flat" cmpd="sng" algn="ctr">
              <a:solidFill>
                <a:srgbClr val="007CBC"/>
              </a:solidFill>
              <a:prstDash val="dash"/>
              <a:miter lim="800000"/>
            </a:ln>
            <a:effectLst/>
          </p:spPr>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200" b="0" i="0" u="none" strike="noStrike" kern="0" cap="none" spc="0" normalizeH="0" noProof="0">
                  <a:ln>
                    <a:noFill/>
                  </a:ln>
                  <a:solidFill>
                    <a:srgbClr val="007CBC"/>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Zona de disponibilidade</a:t>
              </a:r>
            </a:p>
          </p:txBody>
        </p:sp>
        <p:sp>
          <p:nvSpPr>
            <p:cNvPr id="125" name="Rectangle 124">
              <a:extLst>
                <a:ext uri="{FF2B5EF4-FFF2-40B4-BE49-F238E27FC236}">
                  <a16:creationId xmlns:a16="http://schemas.microsoft.com/office/drawing/2014/main" id="{7FBDC8A6-A159-4F6C-8F0B-43D76B364ECB}"/>
                </a:ext>
              </a:extLst>
            </p:cNvPr>
            <p:cNvSpPr/>
            <p:nvPr/>
          </p:nvSpPr>
          <p:spPr>
            <a:xfrm>
              <a:off x="5766041" y="4020076"/>
              <a:ext cx="3155923" cy="1105005"/>
            </a:xfrm>
            <a:prstGeom prst="rect">
              <a:avLst/>
            </a:prstGeom>
            <a:noFill/>
            <a:ln w="12700" cap="flat" cmpd="sng" algn="ctr">
              <a:solidFill>
                <a:srgbClr val="D86613"/>
              </a:solidFill>
              <a:prstDash val="dash"/>
              <a:miter lim="800000"/>
            </a:ln>
            <a:effectLst/>
          </p:spPr>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srgbClr val="D86613"/>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srgbClr val="D86613"/>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pt-BR" sz="1200" b="0" i="0" u="none" strike="noStrike" kern="0" cap="none" spc="0" normalizeH="0" noProof="0">
                  <a:ln>
                    <a:noFill/>
                  </a:ln>
                  <a:solidFill>
                    <a:srgbClr val="D86613"/>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Grupo de Auto Scaling</a:t>
              </a:r>
            </a:p>
          </p:txBody>
        </p:sp>
        <p:pic>
          <p:nvPicPr>
            <p:cNvPr id="126" name="Graphic 125">
              <a:extLst>
                <a:ext uri="{FF2B5EF4-FFF2-40B4-BE49-F238E27FC236}">
                  <a16:creationId xmlns:a16="http://schemas.microsoft.com/office/drawing/2014/main" id="{8D46EA61-756B-4970-85F0-0E2741CEB2FC}"/>
                </a:ext>
                <a:ext uri="{C183D7F6-B498-43B3-948B-1728B52AA6E4}">
                  <adec:decorative xmlns:adec="http://schemas.microsoft.com/office/drawing/2017/decorative" xmlns="" val="1"/>
                </a:ext>
              </a:extLst>
            </p:cNvPr>
            <p:cNvPicPr>
              <a:picLocks noChangeAspect="1"/>
            </p:cNvPicPr>
            <p:nvPr/>
          </p:nvPicPr>
          <p:blipFill>
            <a:blip r:embed="rId12">
              <a:extLst>
                <a:ext uri="{96DAC541-7B7A-43D3-8B79-37D633B846F1}">
                  <asvg:svgBlip xmlns:asvg="http://schemas.microsoft.com/office/drawing/2016/SVG/main" xmlns="" r:embed="rId13"/>
                </a:ext>
              </a:extLst>
            </a:blip>
            <a:stretch>
              <a:fillRect/>
            </a:stretch>
          </p:blipFill>
          <p:spPr>
            <a:xfrm>
              <a:off x="7178902" y="4020077"/>
              <a:ext cx="330200" cy="330200"/>
            </a:xfrm>
            <a:prstGeom prst="rect">
              <a:avLst/>
            </a:prstGeom>
          </p:spPr>
        </p:pic>
        <p:sp>
          <p:nvSpPr>
            <p:cNvPr id="127" name="Rectangle 126">
              <a:extLst>
                <a:ext uri="{FF2B5EF4-FFF2-40B4-BE49-F238E27FC236}">
                  <a16:creationId xmlns:a16="http://schemas.microsoft.com/office/drawing/2014/main" id="{D457AD24-4648-4624-8CCB-057BBA170D29}"/>
                </a:ext>
              </a:extLst>
            </p:cNvPr>
            <p:cNvSpPr/>
            <p:nvPr/>
          </p:nvSpPr>
          <p:spPr>
            <a:xfrm>
              <a:off x="4592556" y="2531703"/>
              <a:ext cx="2468880" cy="1143000"/>
            </a:xfrm>
            <a:prstGeom prst="rect">
              <a:avLst/>
            </a:prstGeom>
            <a:solidFill>
              <a:srgbClr val="1D8900">
                <a:alpha val="9804"/>
              </a:srgbClr>
            </a:solidFill>
            <a:ln w="12700" cap="flat" cmpd="sng" algn="ctr">
              <a:noFill/>
              <a:prstDash val="dash"/>
              <a:miter lim="800000"/>
            </a:ln>
            <a:effectLst/>
          </p:spPr>
          <p:txBody>
            <a:bodyPr rot="0" spcFirstLastPara="0" vertOverflow="overflow" horzOverflow="overflow" vert="horz" wrap="square" lIns="548640" tIns="45720" rIns="91440" bIns="45720" numCol="1" spcCol="0" rtlCol="0" fromWordArt="0" anchor="t" anchorCtr="0" forceAA="0" compatLnSpc="1">
              <a:prstTxWarp prst="textNoShape">
                <a:avLst/>
              </a:prstTxWarp>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pt-BR" sz="1200" b="0" i="0" u="none" strike="noStrike" kern="0" cap="none" spc="0" normalizeH="0" noProof="0">
                  <a:ln>
                    <a:noFill/>
                  </a:ln>
                  <a:solidFill>
                    <a:srgbClr val="1D89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Sub-rede pública</a:t>
              </a:r>
              <a:r>
                <a:rPr kumimoji="0" lang="en-US" sz="1200" b="0" i="0" u="none" strike="noStrike" kern="0" cap="none" spc="0" normalizeH="0" baseline="0" noProof="0" dirty="0">
                  <a:ln>
                    <a:noFill/>
                  </a:ln>
                  <a:solidFill>
                    <a:srgbClr val="1D89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r>
              <a:br>
                <a:rPr kumimoji="0" lang="en-US" sz="1200" b="0" i="0" u="none" strike="noStrike" kern="0" cap="none" spc="0" normalizeH="0" baseline="0" noProof="0" dirty="0">
                  <a:ln>
                    <a:noFill/>
                  </a:ln>
                  <a:solidFill>
                    <a:srgbClr val="1D89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br>
              <a:r>
                <a:rPr lang="pt-BR" sz="1200" b="0" i="0" u="none" strike="noStrike" kern="0" cap="none" spc="0" normalizeH="0" noProof="0">
                  <a:ln>
                    <a:noFill/>
                  </a:ln>
                  <a:solidFill>
                    <a:srgbClr val="1D89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10.0.0.0/24</a:t>
              </a:r>
              <a:endParaRPr kumimoji="0" lang="en-US" sz="1200" b="0" i="0" u="none" strike="noStrike" kern="0" cap="none" spc="0" normalizeH="0" baseline="0" noProof="0" dirty="0">
                <a:ln>
                  <a:noFill/>
                </a:ln>
                <a:solidFill>
                  <a:srgbClr val="1D89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pic>
          <p:nvPicPr>
            <p:cNvPr id="128" name="Graphic 127">
              <a:extLst>
                <a:ext uri="{FF2B5EF4-FFF2-40B4-BE49-F238E27FC236}">
                  <a16:creationId xmlns:a16="http://schemas.microsoft.com/office/drawing/2014/main" id="{6CEF8CF0-FB90-4C61-94D7-332A7E51E78D}"/>
                </a:ext>
                <a:ext uri="{C183D7F6-B498-43B3-948B-1728B52AA6E4}">
                  <adec:decorative xmlns:adec="http://schemas.microsoft.com/office/drawing/2017/decorative" xmlns="" val="1"/>
                </a:ext>
              </a:extLst>
            </p:cNvPr>
            <p:cNvPicPr>
              <a:picLocks noChangeAspect="1"/>
            </p:cNvPicPr>
            <p:nvPr/>
          </p:nvPicPr>
          <p:blipFill>
            <a:blip r:embed="rId14">
              <a:extLst>
                <a:ext uri="{96DAC541-7B7A-43D3-8B79-37D633B846F1}">
                  <asvg:svgBlip xmlns:asvg="http://schemas.microsoft.com/office/drawing/2016/SVG/main" xmlns="" r:embed="rId15"/>
                </a:ext>
              </a:extLst>
            </a:blip>
            <a:stretch>
              <a:fillRect/>
            </a:stretch>
          </p:blipFill>
          <p:spPr>
            <a:xfrm>
              <a:off x="4592556" y="2529344"/>
              <a:ext cx="457200" cy="457200"/>
            </a:xfrm>
            <a:prstGeom prst="rect">
              <a:avLst/>
            </a:prstGeom>
          </p:spPr>
        </p:pic>
        <p:pic>
          <p:nvPicPr>
            <p:cNvPr id="129" name="Graphic 128">
              <a:extLst>
                <a:ext uri="{FF2B5EF4-FFF2-40B4-BE49-F238E27FC236}">
                  <a16:creationId xmlns:a16="http://schemas.microsoft.com/office/drawing/2014/main" id="{E0790366-8F69-4981-9F32-571C4F31B299}"/>
                </a:ext>
                <a:ext uri="{C183D7F6-B498-43B3-948B-1728B52AA6E4}">
                  <adec:decorative xmlns:adec="http://schemas.microsoft.com/office/drawing/2017/decorative" xmlns="" val="1"/>
                </a:ext>
              </a:extLst>
            </p:cNvPr>
            <p:cNvPicPr>
              <a:picLocks noChangeAspect="1"/>
            </p:cNvPicPr>
            <p:nvPr/>
          </p:nvPicPr>
          <p:blipFill>
            <a:blip r:embed="rId16">
              <a:extLst>
                <a:ext uri="{96DAC541-7B7A-43D3-8B79-37D633B846F1}">
                  <asvg:svgBlip xmlns:asvg="http://schemas.microsoft.com/office/drawing/2016/SVG/main" xmlns="" r:embed="rId17"/>
                </a:ext>
              </a:extLst>
            </a:blip>
            <a:stretch>
              <a:fillRect/>
            </a:stretch>
          </p:blipFill>
          <p:spPr>
            <a:xfrm>
              <a:off x="5977677" y="3122173"/>
              <a:ext cx="469900" cy="469900"/>
            </a:xfrm>
            <a:prstGeom prst="rect">
              <a:avLst/>
            </a:prstGeom>
          </p:spPr>
        </p:pic>
        <p:sp>
          <p:nvSpPr>
            <p:cNvPr id="130" name="TextBox 129">
              <a:extLst>
                <a:ext uri="{FF2B5EF4-FFF2-40B4-BE49-F238E27FC236}">
                  <a16:creationId xmlns:a16="http://schemas.microsoft.com/office/drawing/2014/main" id="{A4952BAE-6EAC-4E86-940C-0A0B3A4DF378}"/>
                </a:ext>
              </a:extLst>
            </p:cNvPr>
            <p:cNvSpPr txBox="1"/>
            <p:nvPr/>
          </p:nvSpPr>
          <p:spPr>
            <a:xfrm>
              <a:off x="4825934" y="3064735"/>
              <a:ext cx="1009374" cy="461665"/>
            </a:xfrm>
            <a:prstGeom prst="rect">
              <a:avLst/>
            </a:prstGeom>
            <a:noFill/>
          </p:spPr>
          <p:txBody>
            <a:bodyPr wrap="square" rtlCol="0">
              <a:spAutoFit/>
            </a:bodyPr>
            <a:lstStyle/>
            <a:p>
              <a:pPr algn="r" rtl="0"/>
              <a:r>
                <a:rPr lang="pt-BR" sz="1200">
                  <a:latin typeface="Amazon Ember Light" panose="020B0403020204020204" pitchFamily="34" charset="0"/>
                  <a:ea typeface="Amazon Ember Light" panose="020B0403020204020204" pitchFamily="34" charset="0"/>
                  <a:cs typeface="Amazon Ember Light" panose="020B0403020204020204" pitchFamily="34" charset="0"/>
                </a:rPr>
                <a:t>Gateway NAT</a:t>
              </a: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31" name="Rectangle 130">
              <a:extLst>
                <a:ext uri="{FF2B5EF4-FFF2-40B4-BE49-F238E27FC236}">
                  <a16:creationId xmlns:a16="http://schemas.microsoft.com/office/drawing/2014/main" id="{B57940CC-1641-45D5-BDB2-DD104A9595B6}"/>
                </a:ext>
              </a:extLst>
            </p:cNvPr>
            <p:cNvSpPr/>
            <p:nvPr/>
          </p:nvSpPr>
          <p:spPr>
            <a:xfrm>
              <a:off x="4592556" y="3769286"/>
              <a:ext cx="2468880" cy="2377440"/>
            </a:xfrm>
            <a:prstGeom prst="rect">
              <a:avLst/>
            </a:prstGeom>
            <a:solidFill>
              <a:srgbClr val="007CBC">
                <a:alpha val="9804"/>
              </a:srgbClr>
            </a:solidFill>
            <a:ln w="12700" cap="flat" cmpd="sng" algn="ctr">
              <a:noFill/>
              <a:prstDash val="dash"/>
              <a:miter lim="800000"/>
            </a:ln>
            <a:effectLst/>
          </p:spPr>
          <p:txBody>
            <a:bodyPr rot="0" spcFirstLastPara="0" vertOverflow="overflow" horzOverflow="overflow" vert="horz" wrap="square" lIns="548640" tIns="45720" rIns="91440" bIns="45720" numCol="1" spcCol="0" rtlCol="0" fromWordArt="0" anchor="t" anchorCtr="0" forceAA="0" compatLnSpc="1">
              <a:prstTxWarp prst="textNoShape">
                <a:avLst/>
              </a:prstTxWarp>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pt-BR" sz="1200" b="0" i="0" u="none" strike="noStrike" kern="0" cap="none" spc="0" normalizeH="0" noProof="0">
                  <a:ln>
                    <a:noFill/>
                  </a:ln>
                  <a:solidFill>
                    <a:srgbClr val="007CBC"/>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Sub-rede privada</a:t>
              </a:r>
            </a:p>
            <a:p>
              <a:pPr marL="0" marR="0" lvl="0" indent="0" defTabSz="914400" rtl="0" eaLnBrk="1" fontAlgn="auto" latinLnBrk="0" hangingPunct="1">
                <a:lnSpc>
                  <a:spcPct val="100000"/>
                </a:lnSpc>
                <a:spcBef>
                  <a:spcPts val="0"/>
                </a:spcBef>
                <a:spcAft>
                  <a:spcPts val="0"/>
                </a:spcAft>
                <a:buClrTx/>
                <a:buSzTx/>
                <a:buFontTx/>
                <a:buNone/>
                <a:tabLst/>
                <a:defRPr/>
              </a:pPr>
              <a:r>
                <a:rPr lang="pt-BR" sz="1200" kern="0">
                  <a:solidFill>
                    <a:srgbClr val="007CBC"/>
                  </a:solidFill>
                  <a:latin typeface="Amazon Ember Light" panose="020B0403020204020204" pitchFamily="34" charset="0"/>
                  <a:ea typeface="Amazon Ember Light" panose="020B0403020204020204" pitchFamily="34" charset="0"/>
                  <a:cs typeface="Amazon Ember Light" panose="020B0403020204020204" pitchFamily="34" charset="0"/>
                </a:rPr>
                <a:t>10.0.2.0/23</a:t>
              </a:r>
              <a:endParaRPr kumimoji="0" lang="en-US" sz="1200" b="0" i="0" u="none" strike="noStrike" kern="0" cap="none" spc="0" normalizeH="0" baseline="0" noProof="0" dirty="0">
                <a:ln>
                  <a:noFill/>
                </a:ln>
                <a:solidFill>
                  <a:srgbClr val="007CBC"/>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pic>
          <p:nvPicPr>
            <p:cNvPr id="132" name="Graphic 131">
              <a:extLst>
                <a:ext uri="{FF2B5EF4-FFF2-40B4-BE49-F238E27FC236}">
                  <a16:creationId xmlns:a16="http://schemas.microsoft.com/office/drawing/2014/main" id="{A6EE16AA-EAC8-4621-B6A6-F2183E129826}"/>
                </a:ext>
                <a:ext uri="{C183D7F6-B498-43B3-948B-1728B52AA6E4}">
                  <adec:decorative xmlns:adec="http://schemas.microsoft.com/office/drawing/2017/decorative" xmlns="" val="1"/>
                </a:ext>
              </a:extLst>
            </p:cNvPr>
            <p:cNvPicPr>
              <a:picLocks noChangeAspect="1"/>
            </p:cNvPicPr>
            <p:nvPr/>
          </p:nvPicPr>
          <p:blipFill>
            <a:blip r:embed="rId18">
              <a:extLst>
                <a:ext uri="{96DAC541-7B7A-43D3-8B79-37D633B846F1}">
                  <asvg:svgBlip xmlns:asvg="http://schemas.microsoft.com/office/drawing/2016/SVG/main" xmlns="" r:embed="rId19"/>
                </a:ext>
              </a:extLst>
            </a:blip>
            <a:stretch>
              <a:fillRect/>
            </a:stretch>
          </p:blipFill>
          <p:spPr>
            <a:xfrm>
              <a:off x="4592556" y="3766927"/>
              <a:ext cx="457200" cy="457200"/>
            </a:xfrm>
            <a:prstGeom prst="rect">
              <a:avLst/>
            </a:prstGeom>
          </p:spPr>
        </p:pic>
        <p:pic>
          <p:nvPicPr>
            <p:cNvPr id="133" name="Graphic 132">
              <a:extLst>
                <a:ext uri="{FF2B5EF4-FFF2-40B4-BE49-F238E27FC236}">
                  <a16:creationId xmlns:a16="http://schemas.microsoft.com/office/drawing/2014/main" id="{72E8EED3-C279-4F30-A564-B9FB6EA39440}"/>
                </a:ext>
                <a:ext uri="{C183D7F6-B498-43B3-948B-1728B52AA6E4}">
                  <adec:decorative xmlns:adec="http://schemas.microsoft.com/office/drawing/2017/decorative" xmlns="" val="1"/>
                </a:ext>
              </a:extLst>
            </p:cNvPr>
            <p:cNvPicPr>
              <a:picLocks noChangeAspect="1"/>
            </p:cNvPicPr>
            <p:nvPr/>
          </p:nvPicPr>
          <p:blipFill>
            <a:blip r:embed="rId20">
              <a:extLst>
                <a:ext uri="{96DAC541-7B7A-43D3-8B79-37D633B846F1}">
                  <asvg:svgBlip xmlns:asvg="http://schemas.microsoft.com/office/drawing/2016/SVG/main" xmlns="" r:embed="rId21"/>
                </a:ext>
              </a:extLst>
            </a:blip>
            <a:stretch>
              <a:fillRect/>
            </a:stretch>
          </p:blipFill>
          <p:spPr>
            <a:xfrm>
              <a:off x="5985449" y="4646546"/>
              <a:ext cx="469900" cy="469900"/>
            </a:xfrm>
            <a:prstGeom prst="rect">
              <a:avLst/>
            </a:prstGeom>
          </p:spPr>
        </p:pic>
        <p:pic>
          <p:nvPicPr>
            <p:cNvPr id="134" name="Graphic 133">
              <a:extLst>
                <a:ext uri="{FF2B5EF4-FFF2-40B4-BE49-F238E27FC236}">
                  <a16:creationId xmlns:a16="http://schemas.microsoft.com/office/drawing/2014/main" id="{3F8BFE0D-BA48-499C-A36C-DD5549B094F4}"/>
                </a:ext>
                <a:ext uri="{C183D7F6-B498-43B3-948B-1728B52AA6E4}">
                  <adec:decorative xmlns:adec="http://schemas.microsoft.com/office/drawing/2017/decorative" xmlns="" val="1"/>
                </a:ext>
              </a:extLst>
            </p:cNvPr>
            <p:cNvPicPr>
              <a:picLocks noChangeAspect="1"/>
            </p:cNvPicPr>
            <p:nvPr/>
          </p:nvPicPr>
          <p:blipFill>
            <a:blip r:embed="rId22">
              <a:extLst>
                <a:ext uri="{96DAC541-7B7A-43D3-8B79-37D633B846F1}">
                  <asvg:svgBlip xmlns:asvg="http://schemas.microsoft.com/office/drawing/2016/SVG/main" xmlns="" r:embed="rId23"/>
                </a:ext>
              </a:extLst>
            </a:blip>
            <a:stretch>
              <a:fillRect/>
            </a:stretch>
          </p:blipFill>
          <p:spPr>
            <a:xfrm>
              <a:off x="5977677" y="5481834"/>
              <a:ext cx="469900" cy="469900"/>
            </a:xfrm>
            <a:prstGeom prst="rect">
              <a:avLst/>
            </a:prstGeom>
          </p:spPr>
        </p:pic>
        <p:sp>
          <p:nvSpPr>
            <p:cNvPr id="135" name="TextBox 134">
              <a:extLst>
                <a:ext uri="{FF2B5EF4-FFF2-40B4-BE49-F238E27FC236}">
                  <a16:creationId xmlns:a16="http://schemas.microsoft.com/office/drawing/2014/main" id="{4CBCD974-E352-4109-847E-F719F0C943A9}"/>
                </a:ext>
              </a:extLst>
            </p:cNvPr>
            <p:cNvSpPr txBox="1"/>
            <p:nvPr/>
          </p:nvSpPr>
          <p:spPr>
            <a:xfrm>
              <a:off x="4598088" y="4589109"/>
              <a:ext cx="1183431" cy="461665"/>
            </a:xfrm>
            <a:prstGeom prst="rect">
              <a:avLst/>
            </a:prstGeom>
            <a:noFill/>
          </p:spPr>
          <p:txBody>
            <a:bodyPr wrap="square" rtlCol="0">
              <a:spAutoFit/>
            </a:bodyPr>
            <a:lstStyle/>
            <a:p>
              <a:pPr algn="r" rtl="0"/>
              <a:r>
                <a:rPr lang="pt-BR" sz="1200" dirty="0">
                  <a:latin typeface="Amazon Ember Light" panose="020B0403020204020204" pitchFamily="34" charset="0"/>
                  <a:ea typeface="Amazon Ember Light" panose="020B0403020204020204" pitchFamily="34" charset="0"/>
                  <a:cs typeface="Amazon Ember Light" panose="020B0403020204020204" pitchFamily="34" charset="0"/>
                </a:rPr>
                <a:t>Servidor de aplicações</a:t>
              </a: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36" name="TextBox 135">
              <a:extLst>
                <a:ext uri="{FF2B5EF4-FFF2-40B4-BE49-F238E27FC236}">
                  <a16:creationId xmlns:a16="http://schemas.microsoft.com/office/drawing/2014/main" id="{D25A05A5-B875-4338-A90A-649E74D9E824}"/>
                </a:ext>
              </a:extLst>
            </p:cNvPr>
            <p:cNvSpPr txBox="1"/>
            <p:nvPr/>
          </p:nvSpPr>
          <p:spPr>
            <a:xfrm>
              <a:off x="4509984" y="5426732"/>
              <a:ext cx="1376124" cy="646331"/>
            </a:xfrm>
            <a:prstGeom prst="rect">
              <a:avLst/>
            </a:prstGeom>
            <a:noFill/>
          </p:spPr>
          <p:txBody>
            <a:bodyPr wrap="square" rtlCol="0">
              <a:spAutoFit/>
            </a:bodyPr>
            <a:lstStyle/>
            <a:p>
              <a:pPr algn="r" rtl="0"/>
              <a:r>
                <a:rPr lang="pt-BR" sz="1200" dirty="0">
                  <a:latin typeface="Amazon Ember Light" panose="020B0403020204020204" pitchFamily="34" charset="0"/>
                  <a:ea typeface="Amazon Ember Light" panose="020B0403020204020204" pitchFamily="34" charset="0"/>
                  <a:cs typeface="Amazon Ember Light" panose="020B0403020204020204" pitchFamily="34" charset="0"/>
                </a:rPr>
                <a:t>Instância de banco de dados do </a:t>
              </a:r>
              <a:r>
                <a:rPr lang="pt-BR" sz="1200" dirty="0" err="1">
                  <a:latin typeface="Amazon Ember Light" panose="020B0403020204020204" pitchFamily="34" charset="0"/>
                  <a:ea typeface="Amazon Ember Light" panose="020B0403020204020204" pitchFamily="34" charset="0"/>
                  <a:cs typeface="Amazon Ember Light" panose="020B0403020204020204" pitchFamily="34" charset="0"/>
                </a:rPr>
                <a:t>Amazon</a:t>
              </a:r>
              <a:r>
                <a:rPr lang="pt-BR" sz="1200" dirty="0">
                  <a:latin typeface="Amazon Ember Light" panose="020B0403020204020204" pitchFamily="34" charset="0"/>
                  <a:ea typeface="Amazon Ember Light" panose="020B0403020204020204" pitchFamily="34" charset="0"/>
                  <a:cs typeface="Amazon Ember Light" panose="020B0403020204020204" pitchFamily="34" charset="0"/>
                </a:rPr>
                <a:t> RDS</a:t>
              </a:r>
            </a:p>
          </p:txBody>
        </p:sp>
        <p:sp>
          <p:nvSpPr>
            <p:cNvPr id="137" name="Rectangle 136">
              <a:extLst>
                <a:ext uri="{FF2B5EF4-FFF2-40B4-BE49-F238E27FC236}">
                  <a16:creationId xmlns:a16="http://schemas.microsoft.com/office/drawing/2014/main" id="{2D546E06-2C25-4979-98C1-1250A2589EFB}"/>
                </a:ext>
              </a:extLst>
            </p:cNvPr>
            <p:cNvSpPr/>
            <p:nvPr/>
          </p:nvSpPr>
          <p:spPr>
            <a:xfrm>
              <a:off x="7637242" y="2531703"/>
              <a:ext cx="2468880" cy="1143000"/>
            </a:xfrm>
            <a:prstGeom prst="rect">
              <a:avLst/>
            </a:prstGeom>
            <a:solidFill>
              <a:srgbClr val="1D8900">
                <a:alpha val="9804"/>
              </a:srgbClr>
            </a:solidFill>
            <a:ln w="12700" cap="flat" cmpd="sng" algn="ctr">
              <a:noFill/>
              <a:prstDash val="dash"/>
              <a:miter lim="800000"/>
            </a:ln>
            <a:effectLst/>
          </p:spPr>
          <p:txBody>
            <a:bodyPr rot="0" spcFirstLastPara="0" vertOverflow="overflow" horzOverflow="overflow" vert="horz" wrap="square" lIns="548640" tIns="45720" rIns="91440" bIns="45720" numCol="1" spcCol="0" rtlCol="0" fromWordArt="0" anchor="t" anchorCtr="0" forceAA="0" compatLnSpc="1">
              <a:prstTxWarp prst="textNoShape">
                <a:avLst/>
              </a:prstTxWarp>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pt-BR" sz="1200" b="0" i="0" u="none" strike="noStrike" kern="0" cap="none" spc="0" normalizeH="0" noProof="0">
                  <a:ln>
                    <a:noFill/>
                  </a:ln>
                  <a:solidFill>
                    <a:srgbClr val="1D89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Sub-rede pública</a:t>
              </a:r>
              <a:r>
                <a:rPr kumimoji="0" lang="en-US" sz="1200" b="0" i="0" u="none" strike="noStrike" kern="0" cap="none" spc="0" normalizeH="0" baseline="0" noProof="0" dirty="0">
                  <a:ln>
                    <a:noFill/>
                  </a:ln>
                  <a:solidFill>
                    <a:srgbClr val="1D89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r>
              <a:br>
                <a:rPr kumimoji="0" lang="en-US" sz="1200" b="0" i="0" u="none" strike="noStrike" kern="0" cap="none" spc="0" normalizeH="0" baseline="0" noProof="0" dirty="0">
                  <a:ln>
                    <a:noFill/>
                  </a:ln>
                  <a:solidFill>
                    <a:srgbClr val="1D89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br>
              <a:r>
                <a:rPr lang="pt-BR" sz="1200" b="0" i="0" u="none" strike="noStrike" kern="0" cap="none" spc="0" normalizeH="0" noProof="0">
                  <a:ln>
                    <a:noFill/>
                  </a:ln>
                  <a:solidFill>
                    <a:srgbClr val="1D89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10.0.1.0/24</a:t>
              </a:r>
              <a:endParaRPr kumimoji="0" lang="en-US" sz="1200" b="0" i="0" u="none" strike="noStrike" kern="0" cap="none" spc="0" normalizeH="0" baseline="0" noProof="0" dirty="0">
                <a:ln>
                  <a:noFill/>
                </a:ln>
                <a:solidFill>
                  <a:srgbClr val="1D89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pic>
          <p:nvPicPr>
            <p:cNvPr id="138" name="Graphic 137">
              <a:extLst>
                <a:ext uri="{FF2B5EF4-FFF2-40B4-BE49-F238E27FC236}">
                  <a16:creationId xmlns:a16="http://schemas.microsoft.com/office/drawing/2014/main" id="{0DFD4E85-68A8-404E-A7DE-F24BDECB265F}"/>
                </a:ext>
                <a:ext uri="{C183D7F6-B498-43B3-948B-1728B52AA6E4}">
                  <adec:decorative xmlns:adec="http://schemas.microsoft.com/office/drawing/2017/decorative" xmlns="" val="1"/>
                </a:ext>
              </a:extLst>
            </p:cNvPr>
            <p:cNvPicPr>
              <a:picLocks noChangeAspect="1"/>
            </p:cNvPicPr>
            <p:nvPr/>
          </p:nvPicPr>
          <p:blipFill>
            <a:blip r:embed="rId14">
              <a:extLst>
                <a:ext uri="{96DAC541-7B7A-43D3-8B79-37D633B846F1}">
                  <asvg:svgBlip xmlns:asvg="http://schemas.microsoft.com/office/drawing/2016/SVG/main" xmlns="" r:embed="rId15"/>
                </a:ext>
              </a:extLst>
            </a:blip>
            <a:stretch>
              <a:fillRect/>
            </a:stretch>
          </p:blipFill>
          <p:spPr>
            <a:xfrm>
              <a:off x="7637242" y="2529344"/>
              <a:ext cx="457200" cy="457200"/>
            </a:xfrm>
            <a:prstGeom prst="rect">
              <a:avLst/>
            </a:prstGeom>
          </p:spPr>
        </p:pic>
        <p:pic>
          <p:nvPicPr>
            <p:cNvPr id="139" name="Graphic 138">
              <a:extLst>
                <a:ext uri="{FF2B5EF4-FFF2-40B4-BE49-F238E27FC236}">
                  <a16:creationId xmlns:a16="http://schemas.microsoft.com/office/drawing/2014/main" id="{1C390E27-FFBE-4832-A2F2-8FCB871863D8}"/>
                </a:ext>
                <a:ext uri="{C183D7F6-B498-43B3-948B-1728B52AA6E4}">
                  <adec:decorative xmlns:adec="http://schemas.microsoft.com/office/drawing/2017/decorative" xmlns="" val="1"/>
                </a:ext>
              </a:extLst>
            </p:cNvPr>
            <p:cNvPicPr>
              <a:picLocks noChangeAspect="1"/>
            </p:cNvPicPr>
            <p:nvPr/>
          </p:nvPicPr>
          <p:blipFill>
            <a:blip r:embed="rId16">
              <a:extLst>
                <a:ext uri="{96DAC541-7B7A-43D3-8B79-37D633B846F1}">
                  <asvg:svgBlip xmlns:asvg="http://schemas.microsoft.com/office/drawing/2016/SVG/main" xmlns="" r:embed="rId17"/>
                </a:ext>
              </a:extLst>
            </a:blip>
            <a:stretch>
              <a:fillRect/>
            </a:stretch>
          </p:blipFill>
          <p:spPr>
            <a:xfrm>
              <a:off x="8217294" y="3122173"/>
              <a:ext cx="469900" cy="469900"/>
            </a:xfrm>
            <a:prstGeom prst="rect">
              <a:avLst/>
            </a:prstGeom>
          </p:spPr>
        </p:pic>
        <p:sp>
          <p:nvSpPr>
            <p:cNvPr id="140" name="TextBox 139">
              <a:extLst>
                <a:ext uri="{FF2B5EF4-FFF2-40B4-BE49-F238E27FC236}">
                  <a16:creationId xmlns:a16="http://schemas.microsoft.com/office/drawing/2014/main" id="{E6B9537F-A13A-4042-8ABF-AF4F55A1FBEF}"/>
                </a:ext>
              </a:extLst>
            </p:cNvPr>
            <p:cNvSpPr txBox="1"/>
            <p:nvPr/>
          </p:nvSpPr>
          <p:spPr>
            <a:xfrm>
              <a:off x="8843173" y="3064735"/>
              <a:ext cx="1035891" cy="461665"/>
            </a:xfrm>
            <a:prstGeom prst="rect">
              <a:avLst/>
            </a:prstGeom>
            <a:noFill/>
          </p:spPr>
          <p:txBody>
            <a:bodyPr wrap="square" rtlCol="0">
              <a:spAutoFit/>
            </a:bodyPr>
            <a:lstStyle/>
            <a:p>
              <a:pPr rtl="0"/>
              <a:r>
                <a:rPr lang="pt-BR" sz="1200">
                  <a:latin typeface="Amazon Ember Light" panose="020B0403020204020204" pitchFamily="34" charset="0"/>
                  <a:ea typeface="Amazon Ember Light" panose="020B0403020204020204" pitchFamily="34" charset="0"/>
                  <a:cs typeface="Amazon Ember Light" panose="020B0403020204020204" pitchFamily="34" charset="0"/>
                </a:rPr>
                <a:t>Gateway NAT</a:t>
              </a: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41" name="Rectangle 140">
              <a:extLst>
                <a:ext uri="{FF2B5EF4-FFF2-40B4-BE49-F238E27FC236}">
                  <a16:creationId xmlns:a16="http://schemas.microsoft.com/office/drawing/2014/main" id="{E461B294-1FB7-417C-A346-6B9684D7F967}"/>
                </a:ext>
              </a:extLst>
            </p:cNvPr>
            <p:cNvSpPr/>
            <p:nvPr/>
          </p:nvSpPr>
          <p:spPr>
            <a:xfrm>
              <a:off x="7637242" y="3769286"/>
              <a:ext cx="2468880" cy="2377440"/>
            </a:xfrm>
            <a:prstGeom prst="rect">
              <a:avLst/>
            </a:prstGeom>
            <a:solidFill>
              <a:srgbClr val="007CBC">
                <a:alpha val="9804"/>
              </a:srgbClr>
            </a:solidFill>
            <a:ln w="12700" cap="flat" cmpd="sng" algn="ctr">
              <a:noFill/>
              <a:prstDash val="dash"/>
              <a:miter lim="800000"/>
            </a:ln>
            <a:effectLst/>
          </p:spPr>
          <p:txBody>
            <a:bodyPr rot="0" spcFirstLastPara="0" vertOverflow="overflow" horzOverflow="overflow" vert="horz" wrap="square" lIns="548640" tIns="45720" rIns="91440" bIns="45720" numCol="1" spcCol="0" rtlCol="0" fromWordArt="0" anchor="t" anchorCtr="0" forceAA="0" compatLnSpc="1">
              <a:prstTxWarp prst="textNoShape">
                <a:avLst/>
              </a:prstTxWarp>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pt-BR" sz="1200" b="0" i="0" u="none" strike="noStrike" kern="0" cap="none" spc="0" normalizeH="0" noProof="0">
                  <a:ln>
                    <a:noFill/>
                  </a:ln>
                  <a:solidFill>
                    <a:srgbClr val="007CBC"/>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Sub-rede privada</a:t>
              </a:r>
            </a:p>
            <a:p>
              <a:pPr marL="0" marR="0" lvl="0" indent="0" defTabSz="914400" rtl="0" eaLnBrk="1" fontAlgn="auto" latinLnBrk="0" hangingPunct="1">
                <a:lnSpc>
                  <a:spcPct val="100000"/>
                </a:lnSpc>
                <a:spcBef>
                  <a:spcPts val="0"/>
                </a:spcBef>
                <a:spcAft>
                  <a:spcPts val="0"/>
                </a:spcAft>
                <a:buClrTx/>
                <a:buSzTx/>
                <a:buFontTx/>
                <a:buNone/>
                <a:tabLst/>
                <a:defRPr/>
              </a:pPr>
              <a:r>
                <a:rPr lang="pt-BR" sz="1200" kern="0">
                  <a:solidFill>
                    <a:srgbClr val="007CBC"/>
                  </a:solidFill>
                  <a:latin typeface="Amazon Ember Light" panose="020B0403020204020204" pitchFamily="34" charset="0"/>
                  <a:ea typeface="Amazon Ember Light" panose="020B0403020204020204" pitchFamily="34" charset="0"/>
                  <a:cs typeface="Amazon Ember Light" panose="020B0403020204020204" pitchFamily="34" charset="0"/>
                </a:rPr>
                <a:t>10.0.4.0/23</a:t>
              </a:r>
              <a:endParaRPr kumimoji="0" lang="en-US" sz="1200" b="0" i="0" u="none" strike="noStrike" kern="0" cap="none" spc="0" normalizeH="0" baseline="0" noProof="0" dirty="0">
                <a:ln>
                  <a:noFill/>
                </a:ln>
                <a:solidFill>
                  <a:srgbClr val="007CBC"/>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pic>
          <p:nvPicPr>
            <p:cNvPr id="142" name="Graphic 141">
              <a:extLst>
                <a:ext uri="{FF2B5EF4-FFF2-40B4-BE49-F238E27FC236}">
                  <a16:creationId xmlns:a16="http://schemas.microsoft.com/office/drawing/2014/main" id="{C3CB78A0-8E11-4EBB-91B6-FE34E5F50A4A}"/>
                </a:ext>
                <a:ext uri="{C183D7F6-B498-43B3-948B-1728B52AA6E4}">
                  <adec:decorative xmlns:adec="http://schemas.microsoft.com/office/drawing/2017/decorative" xmlns="" val="1"/>
                </a:ext>
              </a:extLst>
            </p:cNvPr>
            <p:cNvPicPr>
              <a:picLocks noChangeAspect="1"/>
            </p:cNvPicPr>
            <p:nvPr/>
          </p:nvPicPr>
          <p:blipFill>
            <a:blip r:embed="rId18">
              <a:extLst>
                <a:ext uri="{96DAC541-7B7A-43D3-8B79-37D633B846F1}">
                  <asvg:svgBlip xmlns:asvg="http://schemas.microsoft.com/office/drawing/2016/SVG/main" xmlns="" r:embed="rId19"/>
                </a:ext>
              </a:extLst>
            </a:blip>
            <a:stretch>
              <a:fillRect/>
            </a:stretch>
          </p:blipFill>
          <p:spPr>
            <a:xfrm>
              <a:off x="7637242" y="3766927"/>
              <a:ext cx="457200" cy="457200"/>
            </a:xfrm>
            <a:prstGeom prst="rect">
              <a:avLst/>
            </a:prstGeom>
          </p:spPr>
        </p:pic>
        <p:pic>
          <p:nvPicPr>
            <p:cNvPr id="143" name="Graphic 142">
              <a:extLst>
                <a:ext uri="{FF2B5EF4-FFF2-40B4-BE49-F238E27FC236}">
                  <a16:creationId xmlns:a16="http://schemas.microsoft.com/office/drawing/2014/main" id="{723374EB-25EB-48C8-9C85-C1100F666D93}"/>
                </a:ext>
                <a:ext uri="{C183D7F6-B498-43B3-948B-1728B52AA6E4}">
                  <adec:decorative xmlns:adec="http://schemas.microsoft.com/office/drawing/2017/decorative" xmlns="" val="1"/>
                </a:ext>
              </a:extLst>
            </p:cNvPr>
            <p:cNvPicPr>
              <a:picLocks noChangeAspect="1"/>
            </p:cNvPicPr>
            <p:nvPr/>
          </p:nvPicPr>
          <p:blipFill>
            <a:blip r:embed="rId20">
              <a:extLst>
                <a:ext uri="{96DAC541-7B7A-43D3-8B79-37D633B846F1}">
                  <asvg:svgBlip xmlns:asvg="http://schemas.microsoft.com/office/drawing/2016/SVG/main" xmlns="" r:embed="rId21"/>
                </a:ext>
              </a:extLst>
            </a:blip>
            <a:stretch>
              <a:fillRect/>
            </a:stretch>
          </p:blipFill>
          <p:spPr>
            <a:xfrm>
              <a:off x="8217294" y="4646546"/>
              <a:ext cx="469900" cy="469900"/>
            </a:xfrm>
            <a:prstGeom prst="rect">
              <a:avLst/>
            </a:prstGeom>
          </p:spPr>
        </p:pic>
        <p:pic>
          <p:nvPicPr>
            <p:cNvPr id="144" name="Graphic 143">
              <a:extLst>
                <a:ext uri="{FF2B5EF4-FFF2-40B4-BE49-F238E27FC236}">
                  <a16:creationId xmlns:a16="http://schemas.microsoft.com/office/drawing/2014/main" id="{C37952B7-3148-47E9-B832-70C0F3E27DCD}"/>
                </a:ext>
                <a:ext uri="{C183D7F6-B498-43B3-948B-1728B52AA6E4}">
                  <adec:decorative xmlns:adec="http://schemas.microsoft.com/office/drawing/2017/decorative" xmlns="" val="1"/>
                </a:ext>
              </a:extLst>
            </p:cNvPr>
            <p:cNvPicPr>
              <a:picLocks noChangeAspect="1"/>
            </p:cNvPicPr>
            <p:nvPr/>
          </p:nvPicPr>
          <p:blipFill>
            <a:blip r:embed="rId22">
              <a:extLst>
                <a:ext uri="{96DAC541-7B7A-43D3-8B79-37D633B846F1}">
                  <asvg:svgBlip xmlns:asvg="http://schemas.microsoft.com/office/drawing/2016/SVG/main" xmlns="" r:embed="rId23"/>
                </a:ext>
              </a:extLst>
            </a:blip>
            <a:stretch>
              <a:fillRect/>
            </a:stretch>
          </p:blipFill>
          <p:spPr>
            <a:xfrm>
              <a:off x="8217294" y="5481834"/>
              <a:ext cx="469900" cy="469900"/>
            </a:xfrm>
            <a:prstGeom prst="rect">
              <a:avLst/>
            </a:prstGeom>
          </p:spPr>
        </p:pic>
        <p:sp>
          <p:nvSpPr>
            <p:cNvPr id="145" name="TextBox 144">
              <a:extLst>
                <a:ext uri="{FF2B5EF4-FFF2-40B4-BE49-F238E27FC236}">
                  <a16:creationId xmlns:a16="http://schemas.microsoft.com/office/drawing/2014/main" id="{30B4425B-AEBD-41F9-9E10-0411D923F8FC}"/>
                </a:ext>
              </a:extLst>
            </p:cNvPr>
            <p:cNvSpPr txBox="1"/>
            <p:nvPr/>
          </p:nvSpPr>
          <p:spPr>
            <a:xfrm>
              <a:off x="8923855" y="4589108"/>
              <a:ext cx="1348907" cy="461665"/>
            </a:xfrm>
            <a:prstGeom prst="rect">
              <a:avLst/>
            </a:prstGeom>
            <a:noFill/>
          </p:spPr>
          <p:txBody>
            <a:bodyPr wrap="square" rtlCol="0">
              <a:spAutoFit/>
            </a:bodyPr>
            <a:lstStyle/>
            <a:p>
              <a:pPr rtl="0"/>
              <a:r>
                <a:rPr lang="pt-BR" sz="1200" dirty="0">
                  <a:latin typeface="Amazon Ember Light" panose="020B0403020204020204" pitchFamily="34" charset="0"/>
                  <a:ea typeface="Amazon Ember Light" panose="020B0403020204020204" pitchFamily="34" charset="0"/>
                  <a:cs typeface="Amazon Ember Light" panose="020B0403020204020204" pitchFamily="34" charset="0"/>
                </a:rPr>
                <a:t>Servidor de aplicações</a:t>
              </a: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46" name="TextBox 145">
              <a:extLst>
                <a:ext uri="{FF2B5EF4-FFF2-40B4-BE49-F238E27FC236}">
                  <a16:creationId xmlns:a16="http://schemas.microsoft.com/office/drawing/2014/main" id="{CFD14278-FF18-4A25-AEAC-ADE1F3F2E595}"/>
                </a:ext>
              </a:extLst>
            </p:cNvPr>
            <p:cNvSpPr txBox="1"/>
            <p:nvPr/>
          </p:nvSpPr>
          <p:spPr>
            <a:xfrm>
              <a:off x="8796062" y="5362091"/>
              <a:ext cx="1348907" cy="646331"/>
            </a:xfrm>
            <a:prstGeom prst="rect">
              <a:avLst/>
            </a:prstGeom>
            <a:noFill/>
          </p:spPr>
          <p:txBody>
            <a:bodyPr wrap="square" rtlCol="0">
              <a:spAutoFit/>
            </a:bodyPr>
            <a:lstStyle/>
            <a:p>
              <a:pPr rtl="0"/>
              <a:r>
                <a:rPr lang="pt-BR" sz="1200" dirty="0">
                  <a:latin typeface="Amazon Ember Light" panose="020B0403020204020204" pitchFamily="34" charset="0"/>
                  <a:ea typeface="Amazon Ember Light" panose="020B0403020204020204" pitchFamily="34" charset="0"/>
                  <a:cs typeface="Amazon Ember Light" panose="020B0403020204020204" pitchFamily="34" charset="0"/>
                </a:rPr>
                <a:t>Espera do </a:t>
              </a:r>
              <a:r>
                <a:rPr lang="pt-BR" sz="1200" dirty="0" err="1">
                  <a:latin typeface="Amazon Ember Light" panose="020B0403020204020204" pitchFamily="34" charset="0"/>
                  <a:ea typeface="Amazon Ember Light" panose="020B0403020204020204" pitchFamily="34" charset="0"/>
                  <a:cs typeface="Amazon Ember Light" panose="020B0403020204020204" pitchFamily="34" charset="0"/>
                </a:rPr>
                <a:t>Amazon</a:t>
              </a:r>
              <a:r>
                <a:rPr lang="pt-BR" sz="1200" dirty="0">
                  <a:latin typeface="Amazon Ember Light" panose="020B0403020204020204" pitchFamily="34" charset="0"/>
                  <a:ea typeface="Amazon Ember Light" panose="020B0403020204020204" pitchFamily="34" charset="0"/>
                  <a:cs typeface="Amazon Ember Light" panose="020B0403020204020204" pitchFamily="34" charset="0"/>
                </a:rPr>
                <a:t> RDS </a:t>
              </a:r>
              <a:r>
                <a:rPr lang="pt-BR" sz="1200" dirty="0" err="1">
                  <a:latin typeface="Amazon Ember Light" panose="020B0403020204020204" pitchFamily="34" charset="0"/>
                  <a:ea typeface="Amazon Ember Light" panose="020B0403020204020204" pitchFamily="34" charset="0"/>
                  <a:cs typeface="Amazon Ember Light" panose="020B0403020204020204" pitchFamily="34" charset="0"/>
                </a:rPr>
                <a:t>Multi-AZ</a:t>
              </a: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47" name="TextBox 146">
              <a:extLst>
                <a:ext uri="{FF2B5EF4-FFF2-40B4-BE49-F238E27FC236}">
                  <a16:creationId xmlns:a16="http://schemas.microsoft.com/office/drawing/2014/main" id="{BC77BD8E-2519-4D4B-981E-D221C5ED3645}"/>
                </a:ext>
              </a:extLst>
            </p:cNvPr>
            <p:cNvSpPr txBox="1"/>
            <p:nvPr/>
          </p:nvSpPr>
          <p:spPr>
            <a:xfrm>
              <a:off x="6685214" y="2920919"/>
              <a:ext cx="1334570" cy="461665"/>
            </a:xfrm>
            <a:prstGeom prst="rect">
              <a:avLst/>
            </a:prstGeom>
            <a:noFill/>
          </p:spPr>
          <p:txBody>
            <a:bodyPr wrap="square" rtlCol="0">
              <a:spAutoFit/>
            </a:bodyPr>
            <a:lstStyle/>
            <a:p>
              <a:pPr algn="ctr" rtl="0"/>
              <a:r>
                <a:rPr lang="pt-BR" sz="1200">
                  <a:latin typeface="Amazon Ember Light" panose="020B0403020204020204" pitchFamily="34" charset="0"/>
                  <a:ea typeface="Amazon Ember Light" panose="020B0403020204020204" pitchFamily="34" charset="0"/>
                  <a:cs typeface="Amazon Ember Light" panose="020B0403020204020204" pitchFamily="34" charset="0"/>
                </a:rPr>
                <a:t>Application Load Balancer</a:t>
              </a: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spTree>
    <p:custDataLst>
      <p:tags r:id="rId1"/>
    </p:custDataLst>
    <p:extLst>
      <p:ext uri="{BB962C8B-B14F-4D97-AF65-F5344CB8AC3E}">
        <p14:creationId xmlns:p14="http://schemas.microsoft.com/office/powerpoint/2010/main" val="1592247819"/>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25E8405-D4BA-7847-9F9B-BD8A99A69246}"/>
              </a:ext>
              <a:ext uri="{C183D7F6-B498-43B3-948B-1728B52AA6E4}">
                <adec:decorative xmlns:adec="http://schemas.microsoft.com/office/drawing/2017/decorative" xmlns="" val="1"/>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l="-126"/>
          <a:stretch/>
        </p:blipFill>
        <p:spPr>
          <a:xfrm>
            <a:off x="-60960" y="1920240"/>
            <a:ext cx="12252960" cy="4358640"/>
          </a:xfrm>
          <a:prstGeom prst="rect">
            <a:avLst/>
          </a:prstGeom>
        </p:spPr>
      </p:pic>
      <p:sp>
        <p:nvSpPr>
          <p:cNvPr id="5" name="Title 4">
            <a:extLst>
              <a:ext uri="{FF2B5EF4-FFF2-40B4-BE49-F238E27FC236}">
                <a16:creationId xmlns:a16="http://schemas.microsoft.com/office/drawing/2014/main" id="{AF620218-A447-48BF-A0D6-D9466C1D4E04}"/>
              </a:ext>
            </a:extLst>
          </p:cNvPr>
          <p:cNvSpPr>
            <a:spLocks noGrp="1"/>
          </p:cNvSpPr>
          <p:nvPr>
            <p:ph type="title"/>
          </p:nvPr>
        </p:nvSpPr>
        <p:spPr>
          <a:xfrm>
            <a:off x="6502401" y="2172918"/>
            <a:ext cx="5270500" cy="3770682"/>
          </a:xfrm>
        </p:spPr>
        <p:txBody>
          <a:bodyPr rtlCol="0"/>
          <a:lstStyle/>
          <a:p>
            <a:pPr rtl="0"/>
            <a:r>
              <a:rPr lang="pt-BR" dirty="0">
                <a:solidFill>
                  <a:srgbClr val="FFFFFF"/>
                </a:solidFill>
                <a:ea typeface="Amazon Ember" panose="02000000000000000000" pitchFamily="2" charset="0"/>
              </a:rPr>
              <a:t>Começar o Módulo 9 – Laboratório guiado: Criar um ambiente altamente disponível </a:t>
            </a:r>
            <a:endParaRPr lang="en-US" dirty="0"/>
          </a:p>
        </p:txBody>
      </p:sp>
      <p:grpSp>
        <p:nvGrpSpPr>
          <p:cNvPr id="9" name="Group 8" descr="A stopwatch icon.">
            <a:extLst>
              <a:ext uri="{FF2B5EF4-FFF2-40B4-BE49-F238E27FC236}">
                <a16:creationId xmlns:a16="http://schemas.microsoft.com/office/drawing/2014/main" id="{10DC9E4A-8285-4049-983B-7423DA3CE8FF}"/>
              </a:ext>
            </a:extLst>
          </p:cNvPr>
          <p:cNvGrpSpPr/>
          <p:nvPr/>
        </p:nvGrpSpPr>
        <p:grpSpPr>
          <a:xfrm>
            <a:off x="419099" y="579120"/>
            <a:ext cx="834514" cy="953731"/>
            <a:chOff x="11271015" y="5905029"/>
            <a:chExt cx="403626" cy="461287"/>
          </a:xfrm>
        </p:grpSpPr>
        <p:sp>
          <p:nvSpPr>
            <p:cNvPr id="10" name="Oval 9">
              <a:extLst>
                <a:ext uri="{FF2B5EF4-FFF2-40B4-BE49-F238E27FC236}">
                  <a16:creationId xmlns:a16="http://schemas.microsoft.com/office/drawing/2014/main" id="{AAC56321-5D68-4446-BED2-5F762D71FEF3}"/>
                </a:ext>
                <a:ext uri="{C183D7F6-B498-43B3-948B-1728B52AA6E4}">
                  <adec:decorative xmlns:adec="http://schemas.microsoft.com/office/drawing/2017/decorative" xmlns="" val="1"/>
                </a:ext>
              </a:extLst>
            </p:cNvPr>
            <p:cNvSpPr/>
            <p:nvPr/>
          </p:nvSpPr>
          <p:spPr>
            <a:xfrm>
              <a:off x="11307093" y="5998845"/>
              <a:ext cx="331470" cy="333181"/>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mazon Ember Light"/>
                <a:ea typeface="+mn-ea"/>
                <a:cs typeface="+mn-cs"/>
              </a:endParaRPr>
            </a:p>
          </p:txBody>
        </p:sp>
        <p:pic>
          <p:nvPicPr>
            <p:cNvPr id="11" name="Picture 10">
              <a:extLst>
                <a:ext uri="{FF2B5EF4-FFF2-40B4-BE49-F238E27FC236}">
                  <a16:creationId xmlns:a16="http://schemas.microsoft.com/office/drawing/2014/main" id="{45C163E9-58FA-F745-9B8A-FE0E60F9CF77}"/>
                </a:ext>
                <a:ext uri="{C183D7F6-B498-43B3-948B-1728B52AA6E4}">
                  <adec:decorative xmlns:adec="http://schemas.microsoft.com/office/drawing/2017/decorative" xmlns="" val="1"/>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11271015" y="5905029"/>
              <a:ext cx="403626" cy="461287"/>
            </a:xfrm>
            <a:prstGeom prst="rect">
              <a:avLst/>
            </a:prstGeom>
          </p:spPr>
        </p:pic>
      </p:grpSp>
      <p:sp>
        <p:nvSpPr>
          <p:cNvPr id="12" name="TextBox 11">
            <a:extLst>
              <a:ext uri="{FF2B5EF4-FFF2-40B4-BE49-F238E27FC236}">
                <a16:creationId xmlns:a16="http://schemas.microsoft.com/office/drawing/2014/main" id="{93CB1352-7A73-A74D-9F66-0C5041597E9C}"/>
              </a:ext>
            </a:extLst>
          </p:cNvPr>
          <p:cNvSpPr txBox="1"/>
          <p:nvPr/>
        </p:nvSpPr>
        <p:spPr>
          <a:xfrm>
            <a:off x="419099" y="1005185"/>
            <a:ext cx="3628068"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600" b="0" i="0" u="none" strike="noStrike" kern="1200" cap="none" spc="0" normalizeH="0" noProof="0" dirty="0">
                <a:ln>
                  <a:noFill/>
                </a:ln>
                <a:solidFill>
                  <a:srgbClr val="000000"/>
                </a:solidFill>
                <a:effectLst/>
                <a:uLnTx/>
                <a:uFillTx/>
                <a:latin typeface="Amazon Ember Light"/>
                <a:ea typeface="Amazon Ember Light" panose="020B0403020204020204" pitchFamily="34" charset="0"/>
                <a:cs typeface="Amazon Ember Light" panose="020B0403020204020204" pitchFamily="34" charset="0"/>
              </a:rPr>
              <a:t>Aproximadamente </a:t>
            </a:r>
            <a:r>
              <a:rPr lang="pt-BR" sz="1600" b="0" i="0" u="none" strike="noStrike" kern="1200" cap="none" spc="0" normalizeH="0" noProof="0" dirty="0" smtClean="0">
                <a:ln>
                  <a:noFill/>
                </a:ln>
                <a:solidFill>
                  <a:srgbClr val="000000"/>
                </a:solidFill>
                <a:effectLst/>
                <a:uLnTx/>
                <a:uFillTx/>
                <a:latin typeface="Amazon Ember Light"/>
                <a:ea typeface="Amazon Ember Light" panose="020B0403020204020204" pitchFamily="34" charset="0"/>
                <a:cs typeface="Amazon Ember Light" panose="020B0403020204020204" pitchFamily="34" charset="0"/>
              </a:rPr>
              <a:t/>
            </a:r>
            <a:br>
              <a:rPr lang="pt-BR" sz="1600" b="0" i="0" u="none" strike="noStrike" kern="1200" cap="none" spc="0" normalizeH="0" noProof="0" dirty="0" smtClean="0">
                <a:ln>
                  <a:noFill/>
                </a:ln>
                <a:solidFill>
                  <a:srgbClr val="000000"/>
                </a:solidFill>
                <a:effectLst/>
                <a:uLnTx/>
                <a:uFillTx/>
                <a:latin typeface="Amazon Ember Light"/>
                <a:ea typeface="Amazon Ember Light" panose="020B0403020204020204" pitchFamily="34" charset="0"/>
                <a:cs typeface="Amazon Ember Light" panose="020B0403020204020204" pitchFamily="34" charset="0"/>
              </a:rPr>
            </a:br>
            <a:r>
              <a:rPr lang="pt-BR" sz="1600" b="0" i="0" u="none" strike="noStrike" kern="1200" cap="none" spc="0" normalizeH="0" noProof="0" dirty="0" smtClean="0">
                <a:ln>
                  <a:noFill/>
                </a:ln>
                <a:solidFill>
                  <a:srgbClr val="000000"/>
                </a:solidFill>
                <a:effectLst/>
                <a:uLnTx/>
                <a:uFillTx/>
                <a:latin typeface="Amazon Ember Light"/>
                <a:ea typeface="Amazon Ember Light" panose="020B0403020204020204" pitchFamily="34" charset="0"/>
                <a:cs typeface="Amazon Ember Light" panose="020B0403020204020204" pitchFamily="34" charset="0"/>
              </a:rPr>
              <a:t>40</a:t>
            </a:r>
            <a:r>
              <a:rPr lang="pt-BR" sz="1600" b="0" i="0" u="none" strike="noStrike" kern="1200" cap="none" spc="0" normalizeH="0" noProof="0" dirty="0">
                <a:ln>
                  <a:noFill/>
                </a:ln>
                <a:solidFill>
                  <a:srgbClr val="000000"/>
                </a:solidFill>
                <a:effectLst/>
                <a:uLnTx/>
                <a:uFillTx/>
                <a:latin typeface="Amazon Ember Light"/>
                <a:ea typeface="Amazon Ember Light" panose="020B0403020204020204" pitchFamily="34" charset="0"/>
                <a:cs typeface="Amazon Ember Light" panose="020B0403020204020204" pitchFamily="34" charset="0"/>
              </a:rPr>
              <a:t> minutos</a:t>
            </a:r>
          </a:p>
        </p:txBody>
      </p:sp>
    </p:spTree>
    <p:custDataLst>
      <p:tags r:id="rId1"/>
    </p:custDataLst>
    <p:extLst>
      <p:ext uri="{BB962C8B-B14F-4D97-AF65-F5344CB8AC3E}">
        <p14:creationId xmlns:p14="http://schemas.microsoft.com/office/powerpoint/2010/main" val="589197007"/>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89D4C57-8ACE-7A46-BE45-25F2ADAE9651}"/>
              </a:ext>
            </a:extLst>
          </p:cNvPr>
          <p:cNvSpPr>
            <a:spLocks noGrp="1"/>
          </p:cNvSpPr>
          <p:nvPr>
            <p:ph type="title"/>
          </p:nvPr>
        </p:nvSpPr>
        <p:spPr>
          <a:xfrm>
            <a:off x="419100" y="2420133"/>
            <a:ext cx="3735456" cy="2017734"/>
          </a:xfrm>
        </p:spPr>
        <p:txBody>
          <a:bodyPr rtlCol="0"/>
          <a:lstStyle/>
          <a:p>
            <a:pPr rtl="0"/>
            <a:r>
              <a:rPr lang="pt-BR" sz="3600" dirty="0">
                <a:latin typeface="+mj-lt"/>
              </a:rPr>
              <a:t>Resumo do laboratório guiado: </a:t>
            </a:r>
            <a:r>
              <a:rPr lang="pt-BR" sz="3600" dirty="0" smtClean="0">
                <a:latin typeface="+mj-lt"/>
              </a:rPr>
              <a:t/>
            </a:r>
            <a:br>
              <a:rPr lang="pt-BR" sz="3600" dirty="0" smtClean="0">
                <a:latin typeface="+mj-lt"/>
              </a:rPr>
            </a:br>
            <a:r>
              <a:rPr lang="pt-BR" sz="3600" dirty="0" smtClean="0">
                <a:latin typeface="+mj-lt"/>
              </a:rPr>
              <a:t>principais </a:t>
            </a:r>
            <a:r>
              <a:rPr lang="pt-BR" sz="3600" dirty="0">
                <a:latin typeface="+mj-lt"/>
              </a:rPr>
              <a:t>lições</a:t>
            </a:r>
          </a:p>
        </p:txBody>
      </p:sp>
      <p:pic>
        <p:nvPicPr>
          <p:cNvPr id="5" name="Picture 4">
            <a:extLst>
              <a:ext uri="{FF2B5EF4-FFF2-40B4-BE49-F238E27FC236}">
                <a16:creationId xmlns:a16="http://schemas.microsoft.com/office/drawing/2014/main" id="{79125E67-2530-304C-9CF1-F3BC25E3B1E2}"/>
              </a:ext>
              <a:ext uri="{C183D7F6-B498-43B3-948B-1728B52AA6E4}">
                <adec:decorative xmlns:adec="http://schemas.microsoft.com/office/drawing/2017/decorative" xmlns="" val="1"/>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4154556" y="1168065"/>
            <a:ext cx="7421479" cy="4947653"/>
          </a:xfrm>
          <a:prstGeom prst="rect">
            <a:avLst/>
          </a:prstGeom>
          <a:ln>
            <a:solidFill>
              <a:schemeClr val="accent1"/>
            </a:solidFill>
          </a:ln>
        </p:spPr>
      </p:pic>
    </p:spTree>
    <p:custDataLst>
      <p:tags r:id="rId1"/>
    </p:custDataLst>
    <p:extLst>
      <p:ext uri="{BB962C8B-B14F-4D97-AF65-F5344CB8AC3E}">
        <p14:creationId xmlns:p14="http://schemas.microsoft.com/office/powerpoint/2010/main" val="2758874675"/>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2">
            <a:extLst>
              <a:ext uri="{FF2B5EF4-FFF2-40B4-BE49-F238E27FC236}">
                <a16:creationId xmlns:a16="http://schemas.microsoft.com/office/drawing/2014/main" id="{9AE7D177-127F-45EF-AB53-F05AE1BF617E}"/>
              </a:ext>
            </a:extLst>
          </p:cNvPr>
          <p:cNvSpPr>
            <a:spLocks noGrp="1"/>
          </p:cNvSpPr>
          <p:nvPr>
            <p:ph type="body" sz="quarter" idx="10"/>
          </p:nvPr>
        </p:nvSpPr>
        <p:spPr>
          <a:xfrm>
            <a:off x="419100" y="2554356"/>
            <a:ext cx="10972800" cy="488498"/>
          </a:xfrm>
        </p:spPr>
        <p:txBody>
          <a:bodyPr rtlCol="0">
            <a:normAutofit fontScale="77500" lnSpcReduction="20000"/>
          </a:bodyPr>
          <a:lstStyle/>
          <a:p>
            <a:pPr rtl="0"/>
            <a:r>
              <a:rPr lang="pt-BR" sz="2400" b="1">
                <a:latin typeface="+mn-lt"/>
              </a:rPr>
              <a:t>Módulo 9: Implementar elasticidade, alta disponibilidade e monitoramento</a:t>
            </a:r>
          </a:p>
        </p:txBody>
      </p:sp>
      <p:sp>
        <p:nvSpPr>
          <p:cNvPr id="2" name="Title 1"/>
          <p:cNvSpPr>
            <a:spLocks noGrp="1"/>
          </p:cNvSpPr>
          <p:nvPr>
            <p:ph type="title"/>
          </p:nvPr>
        </p:nvSpPr>
        <p:spPr/>
        <p:txBody>
          <a:bodyPr rtlCol="0">
            <a:noAutofit/>
          </a:bodyPr>
          <a:lstStyle/>
          <a:p>
            <a:pPr rtl="0"/>
            <a:r>
              <a:rPr lang="pt-BR" sz="4000">
                <a:latin typeface="+mj-lt"/>
              </a:rPr>
              <a:t>Seção 5: Monitoramento</a:t>
            </a:r>
          </a:p>
        </p:txBody>
      </p:sp>
    </p:spTree>
    <p:custDataLst>
      <p:tags r:id="rId1"/>
    </p:custDataLst>
    <p:extLst>
      <p:ext uri="{BB962C8B-B14F-4D97-AF65-F5344CB8AC3E}">
        <p14:creationId xmlns:p14="http://schemas.microsoft.com/office/powerpoint/2010/main" val="3689143852"/>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33780-451D-624F-B22F-AC4418A3F4D9}"/>
              </a:ext>
            </a:extLst>
          </p:cNvPr>
          <p:cNvSpPr>
            <a:spLocks noGrp="1"/>
          </p:cNvSpPr>
          <p:nvPr>
            <p:ph type="title"/>
          </p:nvPr>
        </p:nvSpPr>
        <p:spPr/>
        <p:txBody>
          <a:bodyPr rtlCol="0">
            <a:normAutofit fontScale="90000"/>
          </a:bodyPr>
          <a:lstStyle/>
          <a:p>
            <a:pPr rtl="0"/>
            <a:r>
              <a:rPr lang="pt-BR" dirty="0"/>
              <a:t>Monitoramento do uso, das operações </a:t>
            </a:r>
            <a:r>
              <a:rPr lang="pt-BR" dirty="0" smtClean="0"/>
              <a:t/>
            </a:r>
            <a:br>
              <a:rPr lang="pt-BR" dirty="0" smtClean="0"/>
            </a:br>
            <a:r>
              <a:rPr lang="pt-BR" dirty="0" smtClean="0"/>
              <a:t>e </a:t>
            </a:r>
            <a:r>
              <a:rPr lang="pt-BR" dirty="0"/>
              <a:t>da performance</a:t>
            </a:r>
          </a:p>
        </p:txBody>
      </p:sp>
      <p:pic>
        <p:nvPicPr>
          <p:cNvPr id="14" name="Picture 13">
            <a:extLst>
              <a:ext uri="{FF2B5EF4-FFF2-40B4-BE49-F238E27FC236}">
                <a16:creationId xmlns:a16="http://schemas.microsoft.com/office/drawing/2014/main" id="{CF3E788B-742E-9A47-9769-D6ED963D7133}"/>
              </a:ext>
              <a:ext uri="{C183D7F6-B498-43B3-948B-1728B52AA6E4}">
                <adec:decorative xmlns:adec="http://schemas.microsoft.com/office/drawing/2017/decorative" xmlns="" val="1"/>
              </a:ext>
            </a:extLst>
          </p:cNvPr>
          <p:cNvPicPr>
            <a:picLocks noChangeAspect="1"/>
          </p:cNvPicPr>
          <p:nvPr/>
        </p:nvPicPr>
        <p:blipFill>
          <a:blip r:embed="rId4"/>
          <a:stretch>
            <a:fillRect/>
          </a:stretch>
        </p:blipFill>
        <p:spPr>
          <a:xfrm>
            <a:off x="2663028" y="1844332"/>
            <a:ext cx="1320698" cy="1320698"/>
          </a:xfrm>
          <a:prstGeom prst="rect">
            <a:avLst/>
          </a:prstGeom>
        </p:spPr>
      </p:pic>
      <p:sp>
        <p:nvSpPr>
          <p:cNvPr id="3" name="TextBox 2">
            <a:extLst>
              <a:ext uri="{FF2B5EF4-FFF2-40B4-BE49-F238E27FC236}">
                <a16:creationId xmlns:a16="http://schemas.microsoft.com/office/drawing/2014/main" id="{A8132147-BEFD-5048-991B-25947ED7F884}"/>
              </a:ext>
            </a:extLst>
          </p:cNvPr>
          <p:cNvSpPr txBox="1"/>
          <p:nvPr/>
        </p:nvSpPr>
        <p:spPr>
          <a:xfrm>
            <a:off x="1516477" y="3420199"/>
            <a:ext cx="3613800" cy="430887"/>
          </a:xfrm>
          <a:prstGeom prst="rect">
            <a:avLst/>
          </a:prstGeom>
          <a:noFill/>
        </p:spPr>
        <p:txBody>
          <a:bodyPr wrap="square" rtlCol="0">
            <a:spAutoFit/>
          </a:bodyPr>
          <a:lstStyle/>
          <a:p>
            <a:pPr algn="ctr" rtl="0"/>
            <a:r>
              <a:rPr lang="pt-BR" sz="2200">
                <a:solidFill>
                  <a:schemeClr val="tx1">
                    <a:lumMod val="85000"/>
                    <a:lumOff val="15000"/>
                  </a:schemeClr>
                </a:solidFill>
                <a:latin typeface="Amazon Ember" panose="020B0603020204020204" pitchFamily="34" charset="0"/>
                <a:ea typeface="Amazon Ember" panose="020B0603020204020204" pitchFamily="34" charset="0"/>
                <a:cs typeface="Amazon Ember" panose="020B0603020204020204" pitchFamily="34" charset="0"/>
              </a:rPr>
              <a:t>Integridade operacional</a:t>
            </a:r>
          </a:p>
        </p:txBody>
      </p:sp>
      <p:pic>
        <p:nvPicPr>
          <p:cNvPr id="18" name="Picture 17">
            <a:extLst>
              <a:ext uri="{FF2B5EF4-FFF2-40B4-BE49-F238E27FC236}">
                <a16:creationId xmlns:a16="http://schemas.microsoft.com/office/drawing/2014/main" id="{9CBAE728-2779-3E41-9FDC-3BE64BCDAE2A}"/>
              </a:ext>
              <a:ext uri="{C183D7F6-B498-43B3-948B-1728B52AA6E4}">
                <adec:decorative xmlns:adec="http://schemas.microsoft.com/office/drawing/2017/decorative" xmlns="" val="1"/>
              </a:ext>
            </a:extLst>
          </p:cNvPr>
          <p:cNvPicPr>
            <a:picLocks noChangeAspect="1"/>
          </p:cNvPicPr>
          <p:nvPr/>
        </p:nvPicPr>
        <p:blipFill>
          <a:blip r:embed="rId5"/>
          <a:stretch>
            <a:fillRect/>
          </a:stretch>
        </p:blipFill>
        <p:spPr>
          <a:xfrm>
            <a:off x="2632531" y="4227042"/>
            <a:ext cx="1381692" cy="1381692"/>
          </a:xfrm>
          <a:prstGeom prst="rect">
            <a:avLst/>
          </a:prstGeom>
        </p:spPr>
      </p:pic>
      <p:sp>
        <p:nvSpPr>
          <p:cNvPr id="6" name="TextBox 5">
            <a:extLst>
              <a:ext uri="{FF2B5EF4-FFF2-40B4-BE49-F238E27FC236}">
                <a16:creationId xmlns:a16="http://schemas.microsoft.com/office/drawing/2014/main" id="{0268041E-288A-7C40-B7EE-D5CFD7A284CB}"/>
              </a:ext>
            </a:extLst>
          </p:cNvPr>
          <p:cNvSpPr txBox="1"/>
          <p:nvPr/>
        </p:nvSpPr>
        <p:spPr>
          <a:xfrm>
            <a:off x="1372113" y="5555684"/>
            <a:ext cx="3902529" cy="430887"/>
          </a:xfrm>
          <a:prstGeom prst="rect">
            <a:avLst/>
          </a:prstGeom>
          <a:noFill/>
        </p:spPr>
        <p:txBody>
          <a:bodyPr wrap="square" rtlCol="0">
            <a:spAutoFit/>
          </a:bodyPr>
          <a:lstStyle/>
          <a:p>
            <a:pPr algn="ctr" rtl="0"/>
            <a:r>
              <a:rPr lang="pt-BR" sz="2200">
                <a:solidFill>
                  <a:schemeClr val="tx1">
                    <a:lumMod val="85000"/>
                    <a:lumOff val="15000"/>
                  </a:schemeClr>
                </a:solidFill>
                <a:latin typeface="Amazon Ember" panose="020B0603020204020204" pitchFamily="34" charset="0"/>
                <a:ea typeface="Amazon Ember" panose="020B0603020204020204" pitchFamily="34" charset="0"/>
                <a:cs typeface="Amazon Ember" panose="020B0603020204020204" pitchFamily="34" charset="0"/>
              </a:rPr>
              <a:t>Performance da aplicação</a:t>
            </a:r>
          </a:p>
        </p:txBody>
      </p:sp>
      <p:pic>
        <p:nvPicPr>
          <p:cNvPr id="16" name="Picture 15">
            <a:extLst>
              <a:ext uri="{FF2B5EF4-FFF2-40B4-BE49-F238E27FC236}">
                <a16:creationId xmlns:a16="http://schemas.microsoft.com/office/drawing/2014/main" id="{3BF237A9-2E13-8140-AF3B-4ED26366D6B3}"/>
              </a:ext>
              <a:ext uri="{C183D7F6-B498-43B3-948B-1728B52AA6E4}">
                <adec:decorative xmlns:adec="http://schemas.microsoft.com/office/drawing/2017/decorative" xmlns="" val="1"/>
              </a:ext>
            </a:extLst>
          </p:cNvPr>
          <p:cNvPicPr>
            <a:picLocks noChangeAspect="1"/>
          </p:cNvPicPr>
          <p:nvPr/>
        </p:nvPicPr>
        <p:blipFill>
          <a:blip r:embed="rId6"/>
          <a:stretch>
            <a:fillRect/>
          </a:stretch>
        </p:blipFill>
        <p:spPr>
          <a:xfrm>
            <a:off x="8195276" y="2163510"/>
            <a:ext cx="1001900" cy="1001900"/>
          </a:xfrm>
          <a:prstGeom prst="rect">
            <a:avLst/>
          </a:prstGeom>
        </p:spPr>
      </p:pic>
      <p:sp>
        <p:nvSpPr>
          <p:cNvPr id="5" name="TextBox 4">
            <a:extLst>
              <a:ext uri="{FF2B5EF4-FFF2-40B4-BE49-F238E27FC236}">
                <a16:creationId xmlns:a16="http://schemas.microsoft.com/office/drawing/2014/main" id="{79BFC0FD-E0F2-6D49-B43B-9C66B6F0D2E9}"/>
              </a:ext>
            </a:extLst>
          </p:cNvPr>
          <p:cNvSpPr txBox="1"/>
          <p:nvPr/>
        </p:nvSpPr>
        <p:spPr>
          <a:xfrm>
            <a:off x="6680409" y="3422360"/>
            <a:ext cx="4139481" cy="430887"/>
          </a:xfrm>
          <a:prstGeom prst="rect">
            <a:avLst/>
          </a:prstGeom>
          <a:noFill/>
        </p:spPr>
        <p:txBody>
          <a:bodyPr wrap="square" rtlCol="0">
            <a:spAutoFit/>
          </a:bodyPr>
          <a:lstStyle/>
          <a:p>
            <a:pPr algn="ctr" rtl="0"/>
            <a:r>
              <a:rPr lang="pt-BR" sz="2200">
                <a:solidFill>
                  <a:schemeClr val="tx1">
                    <a:lumMod val="85000"/>
                    <a:lumOff val="15000"/>
                  </a:schemeClr>
                </a:solidFill>
                <a:latin typeface="Amazon Ember" panose="020B0603020204020204" pitchFamily="34" charset="0"/>
                <a:ea typeface="Amazon Ember" panose="020B0603020204020204" pitchFamily="34" charset="0"/>
                <a:cs typeface="Amazon Ember" panose="020B0603020204020204" pitchFamily="34" charset="0"/>
              </a:rPr>
              <a:t>Utilização de recursos</a:t>
            </a:r>
          </a:p>
        </p:txBody>
      </p:sp>
      <p:pic>
        <p:nvPicPr>
          <p:cNvPr id="12" name="Picture 11">
            <a:extLst>
              <a:ext uri="{FF2B5EF4-FFF2-40B4-BE49-F238E27FC236}">
                <a16:creationId xmlns:a16="http://schemas.microsoft.com/office/drawing/2014/main" id="{FB9C68CC-C558-1146-904B-858E65E41752}"/>
              </a:ext>
              <a:ext uri="{C183D7F6-B498-43B3-948B-1728B52AA6E4}">
                <adec:decorative xmlns:adec="http://schemas.microsoft.com/office/drawing/2017/decorative" xmlns="" val="1"/>
              </a:ext>
            </a:extLst>
          </p:cNvPr>
          <p:cNvPicPr>
            <a:picLocks noChangeAspect="1"/>
          </p:cNvPicPr>
          <p:nvPr/>
        </p:nvPicPr>
        <p:blipFill>
          <a:blip r:embed="rId7"/>
          <a:stretch>
            <a:fillRect/>
          </a:stretch>
        </p:blipFill>
        <p:spPr>
          <a:xfrm>
            <a:off x="8159860" y="4367148"/>
            <a:ext cx="1180577" cy="1188536"/>
          </a:xfrm>
          <a:prstGeom prst="rect">
            <a:avLst/>
          </a:prstGeom>
        </p:spPr>
      </p:pic>
      <p:sp>
        <p:nvSpPr>
          <p:cNvPr id="8" name="TextBox 7">
            <a:extLst>
              <a:ext uri="{FF2B5EF4-FFF2-40B4-BE49-F238E27FC236}">
                <a16:creationId xmlns:a16="http://schemas.microsoft.com/office/drawing/2014/main" id="{F6D7E0AC-ABD3-684F-9262-AB4C0BE1C094}"/>
              </a:ext>
            </a:extLst>
          </p:cNvPr>
          <p:cNvSpPr txBox="1"/>
          <p:nvPr/>
        </p:nvSpPr>
        <p:spPr>
          <a:xfrm>
            <a:off x="7086628" y="5555684"/>
            <a:ext cx="3327040" cy="430887"/>
          </a:xfrm>
          <a:prstGeom prst="rect">
            <a:avLst/>
          </a:prstGeom>
          <a:noFill/>
        </p:spPr>
        <p:txBody>
          <a:bodyPr wrap="square" rtlCol="0">
            <a:spAutoFit/>
          </a:bodyPr>
          <a:lstStyle/>
          <a:p>
            <a:pPr algn="ctr" rtl="0"/>
            <a:r>
              <a:rPr lang="pt-BR" sz="2200" dirty="0">
                <a:solidFill>
                  <a:schemeClr val="tx1">
                    <a:lumMod val="85000"/>
                    <a:lumOff val="15000"/>
                  </a:schemeClr>
                </a:solidFill>
                <a:latin typeface="Amazon Ember" panose="020B0603020204020204" pitchFamily="34" charset="0"/>
                <a:ea typeface="Amazon Ember" panose="020B0603020204020204" pitchFamily="34" charset="0"/>
                <a:cs typeface="Amazon Ember" panose="020B0603020204020204" pitchFamily="34" charset="0"/>
              </a:rPr>
              <a:t>Auditoria de segurança</a:t>
            </a:r>
          </a:p>
        </p:txBody>
      </p:sp>
    </p:spTree>
    <p:custDataLst>
      <p:tags r:id="rId1"/>
    </p:custDataLst>
    <p:extLst>
      <p:ext uri="{BB962C8B-B14F-4D97-AF65-F5344CB8AC3E}">
        <p14:creationId xmlns:p14="http://schemas.microsoft.com/office/powerpoint/2010/main" val="1941876433"/>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33780-451D-624F-B22F-AC4418A3F4D9}"/>
              </a:ext>
            </a:extLst>
          </p:cNvPr>
          <p:cNvSpPr>
            <a:spLocks noGrp="1"/>
          </p:cNvSpPr>
          <p:nvPr>
            <p:ph type="title"/>
          </p:nvPr>
        </p:nvSpPr>
        <p:spPr/>
        <p:txBody>
          <a:bodyPr rtlCol="0">
            <a:noAutofit/>
          </a:bodyPr>
          <a:lstStyle/>
          <a:p>
            <a:r>
              <a:rPr lang="pt-BR" sz="3600" dirty="0"/>
              <a:t>Monitoramento de seus custos</a:t>
            </a:r>
          </a:p>
        </p:txBody>
      </p:sp>
      <p:sp>
        <p:nvSpPr>
          <p:cNvPr id="8" name="Rectangle 7">
            <a:extLst>
              <a:ext uri="{FF2B5EF4-FFF2-40B4-BE49-F238E27FC236}">
                <a16:creationId xmlns:a16="http://schemas.microsoft.com/office/drawing/2014/main" id="{D88FE46A-BF95-E646-B716-C6FD69BC3427}"/>
              </a:ext>
            </a:extLst>
          </p:cNvPr>
          <p:cNvSpPr/>
          <p:nvPr/>
        </p:nvSpPr>
        <p:spPr>
          <a:xfrm>
            <a:off x="1746247" y="1333560"/>
            <a:ext cx="8699506" cy="707886"/>
          </a:xfrm>
          <a:prstGeom prst="rect">
            <a:avLst/>
          </a:prstGeom>
        </p:spPr>
        <p:txBody>
          <a:bodyPr wrap="square" rtlCol="0">
            <a:spAutoFit/>
          </a:bodyPr>
          <a:lstStyle/>
          <a:p>
            <a:pPr algn="ctr" rtl="0"/>
            <a:r>
              <a:rPr lang="pt-BR" sz="2000" dirty="0">
                <a:solidFill>
                  <a:schemeClr val="accent1"/>
                </a:solidFill>
                <a:ea typeface="Amazon Ember" panose="020B0603020204020204" pitchFamily="34" charset="0"/>
                <a:cs typeface="Amazon Ember" panose="020B0603020204020204" pitchFamily="34" charset="0"/>
              </a:rPr>
              <a:t>Para criar uma arquitetura mais flexível e elástica, você deve </a:t>
            </a:r>
            <a:r>
              <a:rPr lang="pt-BR" sz="2000" dirty="0" smtClean="0">
                <a:solidFill>
                  <a:schemeClr val="accent1"/>
                </a:solidFill>
                <a:ea typeface="Amazon Ember" panose="020B0603020204020204" pitchFamily="34" charset="0"/>
                <a:cs typeface="Amazon Ember" panose="020B0603020204020204" pitchFamily="34" charset="0"/>
              </a:rPr>
              <a:t/>
            </a:r>
            <a:br>
              <a:rPr lang="pt-BR" sz="2000" dirty="0" smtClean="0">
                <a:solidFill>
                  <a:schemeClr val="accent1"/>
                </a:solidFill>
                <a:ea typeface="Amazon Ember" panose="020B0603020204020204" pitchFamily="34" charset="0"/>
                <a:cs typeface="Amazon Ember" panose="020B0603020204020204" pitchFamily="34" charset="0"/>
              </a:rPr>
            </a:br>
            <a:r>
              <a:rPr lang="pt-BR" sz="2000" dirty="0" smtClean="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saber </a:t>
            </a:r>
            <a:r>
              <a:rPr lang="pt-BR" sz="20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onde você está gastando dinheiro</a:t>
            </a:r>
            <a:r>
              <a:rPr lang="pt-BR" sz="2000" dirty="0">
                <a:solidFill>
                  <a:schemeClr val="accent1"/>
                </a:solidFill>
                <a:ea typeface="Amazon Ember" panose="020B0603020204020204" pitchFamily="34" charset="0"/>
                <a:cs typeface="Amazon Ember" panose="020B0603020204020204" pitchFamily="34" charset="0"/>
              </a:rPr>
              <a:t>.</a:t>
            </a:r>
          </a:p>
        </p:txBody>
      </p:sp>
      <p:grpSp>
        <p:nvGrpSpPr>
          <p:cNvPr id="73" name="Group 72" descr="AWS Cost Explorer helps you visualize, understand, and manage your AWS costs and usage with daily or monthly granularity.">
            <a:extLst>
              <a:ext uri="{FF2B5EF4-FFF2-40B4-BE49-F238E27FC236}">
                <a16:creationId xmlns:a16="http://schemas.microsoft.com/office/drawing/2014/main" id="{3165C0FB-48FE-4676-94CC-4C413AA89A2A}"/>
              </a:ext>
            </a:extLst>
          </p:cNvPr>
          <p:cNvGrpSpPr/>
          <p:nvPr/>
        </p:nvGrpSpPr>
        <p:grpSpPr>
          <a:xfrm>
            <a:off x="421475" y="2541048"/>
            <a:ext cx="2231784" cy="1750739"/>
            <a:chOff x="670859" y="2541048"/>
            <a:chExt cx="2231784" cy="1750739"/>
          </a:xfrm>
        </p:grpSpPr>
        <p:pic>
          <p:nvPicPr>
            <p:cNvPr id="23" name="Graphic 22">
              <a:extLst>
                <a:ext uri="{FF2B5EF4-FFF2-40B4-BE49-F238E27FC236}">
                  <a16:creationId xmlns:a16="http://schemas.microsoft.com/office/drawing/2014/main" id="{2EF39B6D-30DC-430B-A627-942DD0003EBC}"/>
                </a:ext>
                <a:ext uri="{C183D7F6-B498-43B3-948B-1728B52AA6E4}">
                  <adec:decorative xmlns:adec="http://schemas.microsoft.com/office/drawing/2017/decorative" xmlns="" val="1"/>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1329550" y="3377387"/>
              <a:ext cx="914400" cy="914400"/>
            </a:xfrm>
            <a:prstGeom prst="rect">
              <a:avLst/>
            </a:prstGeom>
          </p:spPr>
        </p:pic>
        <p:sp>
          <p:nvSpPr>
            <p:cNvPr id="9" name="TextBox 8">
              <a:extLst>
                <a:ext uri="{FF2B5EF4-FFF2-40B4-BE49-F238E27FC236}">
                  <a16:creationId xmlns:a16="http://schemas.microsoft.com/office/drawing/2014/main" id="{01A76520-809A-48D6-8D9E-22DAA9D77445}"/>
                </a:ext>
              </a:extLst>
            </p:cNvPr>
            <p:cNvSpPr txBox="1"/>
            <p:nvPr/>
          </p:nvSpPr>
          <p:spPr>
            <a:xfrm>
              <a:off x="670859" y="2541048"/>
              <a:ext cx="2231784" cy="369332"/>
            </a:xfrm>
            <a:prstGeom prst="rect">
              <a:avLst/>
            </a:prstGeom>
            <a:noFill/>
          </p:spPr>
          <p:txBody>
            <a:bodyPr wrap="square" rtlCol="0">
              <a:spAutoFit/>
            </a:bodyPr>
            <a:lstStyle/>
            <a:p>
              <a:pPr algn="ctr" rtl="0"/>
              <a:r>
                <a:rPr lang="pt-BR">
                  <a:latin typeface="Amazon Ember Light" panose="020B0403020204020204" pitchFamily="34" charset="0"/>
                  <a:ea typeface="Amazon Ember Light" panose="020B0403020204020204" pitchFamily="34" charset="0"/>
                  <a:cs typeface="Amazon Ember Light" panose="020B0403020204020204" pitchFamily="34" charset="0"/>
                </a:rPr>
                <a:t>AWS Cost Explorer</a:t>
              </a: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grpSp>
        <p:nvGrpSpPr>
          <p:cNvPr id="74" name="Group 73" descr="AWS Budgets enables you to set custom budgets that alert you when your costs or usage exceed (or are forecasted to exceed) your budgeted amount.">
            <a:extLst>
              <a:ext uri="{FF2B5EF4-FFF2-40B4-BE49-F238E27FC236}">
                <a16:creationId xmlns:a16="http://schemas.microsoft.com/office/drawing/2014/main" id="{0F8AA177-D490-4CC1-9C0A-DA6E20281BD6}"/>
              </a:ext>
            </a:extLst>
          </p:cNvPr>
          <p:cNvGrpSpPr/>
          <p:nvPr/>
        </p:nvGrpSpPr>
        <p:grpSpPr>
          <a:xfrm>
            <a:off x="3345410" y="2541048"/>
            <a:ext cx="1526394" cy="1750739"/>
            <a:chOff x="3664067" y="2541048"/>
            <a:chExt cx="1526394" cy="1750739"/>
          </a:xfrm>
        </p:grpSpPr>
        <p:pic>
          <p:nvPicPr>
            <p:cNvPr id="21" name="Graphic 20">
              <a:extLst>
                <a:ext uri="{FF2B5EF4-FFF2-40B4-BE49-F238E27FC236}">
                  <a16:creationId xmlns:a16="http://schemas.microsoft.com/office/drawing/2014/main" id="{739D029B-03B2-4BB2-A45B-3615216AFFDC}"/>
                </a:ext>
                <a:ext uri="{C183D7F6-B498-43B3-948B-1728B52AA6E4}">
                  <adec:decorative xmlns:adec="http://schemas.microsoft.com/office/drawing/2017/decorative" xmlns="" val="1"/>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3970063" y="3377387"/>
              <a:ext cx="914400" cy="914400"/>
            </a:xfrm>
            <a:prstGeom prst="rect">
              <a:avLst/>
            </a:prstGeom>
          </p:spPr>
        </p:pic>
        <p:sp>
          <p:nvSpPr>
            <p:cNvPr id="24" name="TextBox 23">
              <a:extLst>
                <a:ext uri="{FF2B5EF4-FFF2-40B4-BE49-F238E27FC236}">
                  <a16:creationId xmlns:a16="http://schemas.microsoft.com/office/drawing/2014/main" id="{414FCA43-FB00-4D51-95AD-BDAA63A8CF92}"/>
                </a:ext>
              </a:extLst>
            </p:cNvPr>
            <p:cNvSpPr txBox="1"/>
            <p:nvPr/>
          </p:nvSpPr>
          <p:spPr>
            <a:xfrm>
              <a:off x="3664067" y="2541048"/>
              <a:ext cx="1526394" cy="646331"/>
            </a:xfrm>
            <a:prstGeom prst="rect">
              <a:avLst/>
            </a:prstGeom>
            <a:noFill/>
          </p:spPr>
          <p:txBody>
            <a:bodyPr wrap="square" rtlCol="0">
              <a:spAutoFit/>
            </a:bodyPr>
            <a:lstStyle/>
            <a:p>
              <a:pPr algn="ctr" rtl="0"/>
              <a:r>
                <a:rPr lang="pt-BR">
                  <a:latin typeface="Amazon Ember Light" panose="020B0403020204020204" pitchFamily="34" charset="0"/>
                  <a:ea typeface="Amazon Ember Light" panose="020B0403020204020204" pitchFamily="34" charset="0"/>
                  <a:cs typeface="Amazon Ember Light" panose="020B0403020204020204" pitchFamily="34" charset="0"/>
                </a:rPr>
                <a:t>Orçamentos da AWS</a:t>
              </a: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grpSp>
        <p:nvGrpSpPr>
          <p:cNvPr id="75" name="Group 74" descr="AWS Cost and Usage Report contains the most comprehensive set of AWS cost and usage data available, including additional metadata about AWS services, pricing, and reservations.">
            <a:extLst>
              <a:ext uri="{FF2B5EF4-FFF2-40B4-BE49-F238E27FC236}">
                <a16:creationId xmlns:a16="http://schemas.microsoft.com/office/drawing/2014/main" id="{41C163C8-F5CA-49F5-9A63-E00436638CE1}"/>
              </a:ext>
            </a:extLst>
          </p:cNvPr>
          <p:cNvGrpSpPr/>
          <p:nvPr/>
        </p:nvGrpSpPr>
        <p:grpSpPr>
          <a:xfrm>
            <a:off x="1641299" y="4454768"/>
            <a:ext cx="2513258" cy="1778449"/>
            <a:chOff x="1437660" y="4454768"/>
            <a:chExt cx="2513258" cy="1778449"/>
          </a:xfrm>
        </p:grpSpPr>
        <p:pic>
          <p:nvPicPr>
            <p:cNvPr id="22" name="Graphic 21">
              <a:extLst>
                <a:ext uri="{FF2B5EF4-FFF2-40B4-BE49-F238E27FC236}">
                  <a16:creationId xmlns:a16="http://schemas.microsoft.com/office/drawing/2014/main" id="{17EEEF92-B88D-42CF-A19C-884935343094}"/>
                </a:ext>
                <a:ext uri="{C183D7F6-B498-43B3-948B-1728B52AA6E4}">
                  <adec:decorative xmlns:adec="http://schemas.microsoft.com/office/drawing/2017/decorative" xmlns="" val="1"/>
                </a:ext>
              </a:extLst>
            </p:cNvPr>
            <p:cNvPicPr>
              <a:picLocks noChangeAspect="1"/>
            </p:cNvPicPr>
            <p:nvPr/>
          </p:nvPicPr>
          <p:blipFill>
            <a:blip r:embed="rId8">
              <a:extLst>
                <a:ext uri="{96DAC541-7B7A-43D3-8B79-37D633B846F1}">
                  <asvg:svgBlip xmlns:asvg="http://schemas.microsoft.com/office/drawing/2016/SVG/main" xmlns="" r:embed="rId9"/>
                </a:ext>
              </a:extLst>
            </a:blip>
            <a:stretch>
              <a:fillRect/>
            </a:stretch>
          </p:blipFill>
          <p:spPr>
            <a:xfrm>
              <a:off x="2237088" y="5318817"/>
              <a:ext cx="914400" cy="914400"/>
            </a:xfrm>
            <a:prstGeom prst="rect">
              <a:avLst/>
            </a:prstGeom>
          </p:spPr>
        </p:pic>
        <p:sp>
          <p:nvSpPr>
            <p:cNvPr id="25" name="TextBox 24">
              <a:extLst>
                <a:ext uri="{FF2B5EF4-FFF2-40B4-BE49-F238E27FC236}">
                  <a16:creationId xmlns:a16="http://schemas.microsoft.com/office/drawing/2014/main" id="{62F318C7-231D-4285-9EBB-C51144202DEE}"/>
                </a:ext>
              </a:extLst>
            </p:cNvPr>
            <p:cNvSpPr txBox="1"/>
            <p:nvPr/>
          </p:nvSpPr>
          <p:spPr>
            <a:xfrm>
              <a:off x="1437660" y="4454768"/>
              <a:ext cx="2513258" cy="646331"/>
            </a:xfrm>
            <a:prstGeom prst="rect">
              <a:avLst/>
            </a:prstGeom>
            <a:noFill/>
          </p:spPr>
          <p:txBody>
            <a:bodyPr wrap="square" rtlCol="0">
              <a:spAutoFit/>
            </a:bodyPr>
            <a:lstStyle/>
            <a:p>
              <a:pPr algn="ctr" rtl="0"/>
              <a:r>
                <a:rPr lang="pt-BR" dirty="0">
                  <a:latin typeface="Amazon Ember Light" panose="020B0403020204020204" pitchFamily="34" charset="0"/>
                  <a:ea typeface="Amazon Ember Light" panose="020B0403020204020204" pitchFamily="34" charset="0"/>
                  <a:cs typeface="Amazon Ember Light" panose="020B0403020204020204" pitchFamily="34" charset="0"/>
                </a:rPr>
                <a:t>Relatório de custos </a:t>
              </a:r>
              <a:r>
                <a:rPr lang="pt-BR" dirty="0" smtClean="0">
                  <a:latin typeface="Amazon Ember Light" panose="020B0403020204020204" pitchFamily="34" charset="0"/>
                  <a:ea typeface="Amazon Ember Light" panose="020B0403020204020204" pitchFamily="34" charset="0"/>
                  <a:cs typeface="Amazon Ember Light" panose="020B0403020204020204" pitchFamily="34" charset="0"/>
                </a:rPr>
                <a:t/>
              </a:r>
              <a:br>
                <a:rPr lang="pt-BR" dirty="0" smtClean="0">
                  <a:latin typeface="Amazon Ember Light" panose="020B0403020204020204" pitchFamily="34" charset="0"/>
                  <a:ea typeface="Amazon Ember Light" panose="020B0403020204020204" pitchFamily="34" charset="0"/>
                  <a:cs typeface="Amazon Ember Light" panose="020B0403020204020204" pitchFamily="34" charset="0"/>
                </a:rPr>
              </a:br>
              <a:r>
                <a:rPr lang="pt-BR" dirty="0" smtClean="0">
                  <a:latin typeface="Amazon Ember Light" panose="020B0403020204020204" pitchFamily="34" charset="0"/>
                  <a:ea typeface="Amazon Ember Light" panose="020B0403020204020204" pitchFamily="34" charset="0"/>
                  <a:cs typeface="Amazon Ember Light" panose="020B0403020204020204" pitchFamily="34" charset="0"/>
                </a:rPr>
                <a:t>e </a:t>
              </a:r>
              <a:r>
                <a:rPr lang="pt-BR" dirty="0">
                  <a:latin typeface="Amazon Ember Light" panose="020B0403020204020204" pitchFamily="34" charset="0"/>
                  <a:ea typeface="Amazon Ember Light" panose="020B0403020204020204" pitchFamily="34" charset="0"/>
                  <a:cs typeface="Amazon Ember Light" panose="020B0403020204020204" pitchFamily="34" charset="0"/>
                </a:rPr>
                <a:t>uso da AWS</a:t>
              </a:r>
            </a:p>
          </p:txBody>
        </p:sp>
      </p:grpSp>
      <p:grpSp>
        <p:nvGrpSpPr>
          <p:cNvPr id="72" name="Group 71" descr="The Cost Optimization Monitor is a solution architecture that automatically processes detailed billing reports to provide granular metrics that you can search, analyze, and visualize in a dashboard that you can customize.">
            <a:extLst>
              <a:ext uri="{FF2B5EF4-FFF2-40B4-BE49-F238E27FC236}">
                <a16:creationId xmlns:a16="http://schemas.microsoft.com/office/drawing/2014/main" id="{7E6F9CB1-01CE-4113-B09D-C424A78701A8}"/>
              </a:ext>
            </a:extLst>
          </p:cNvPr>
          <p:cNvGrpSpPr/>
          <p:nvPr/>
        </p:nvGrpSpPr>
        <p:grpSpPr>
          <a:xfrm>
            <a:off x="5346067" y="2421696"/>
            <a:ext cx="6015323" cy="3876582"/>
            <a:chOff x="5969528" y="2421696"/>
            <a:chExt cx="6015323" cy="3876582"/>
          </a:xfrm>
        </p:grpSpPr>
        <p:sp>
          <p:nvSpPr>
            <p:cNvPr id="27" name="TextBox 26">
              <a:extLst>
                <a:ext uri="{FF2B5EF4-FFF2-40B4-BE49-F238E27FC236}">
                  <a16:creationId xmlns:a16="http://schemas.microsoft.com/office/drawing/2014/main" id="{74EAF8BF-8F61-4A73-8C52-F26E27BB871A}"/>
                </a:ext>
              </a:extLst>
            </p:cNvPr>
            <p:cNvSpPr txBox="1"/>
            <p:nvPr/>
          </p:nvSpPr>
          <p:spPr>
            <a:xfrm>
              <a:off x="8195111" y="2421696"/>
              <a:ext cx="2876107" cy="369332"/>
            </a:xfrm>
            <a:prstGeom prst="rect">
              <a:avLst/>
            </a:prstGeom>
            <a:noFill/>
          </p:spPr>
          <p:txBody>
            <a:bodyPr wrap="none" rtlCol="0">
              <a:spAutoFit/>
            </a:bodyPr>
            <a:lstStyle/>
            <a:p>
              <a:pPr algn="ctr" rtl="0"/>
              <a:r>
                <a:rPr lang="pt-BR">
                  <a:latin typeface="Amazon Ember Light" panose="020B0403020204020204" pitchFamily="34" charset="0"/>
                  <a:ea typeface="Amazon Ember Light" panose="020B0403020204020204" pitchFamily="34" charset="0"/>
                  <a:cs typeface="Amazon Ember Light" panose="020B0403020204020204" pitchFamily="34" charset="0"/>
                </a:rPr>
                <a:t>Cost Optimization Monitor</a:t>
              </a:r>
            </a:p>
          </p:txBody>
        </p:sp>
        <p:grpSp>
          <p:nvGrpSpPr>
            <p:cNvPr id="71" name="Group 70">
              <a:extLst>
                <a:ext uri="{FF2B5EF4-FFF2-40B4-BE49-F238E27FC236}">
                  <a16:creationId xmlns:a16="http://schemas.microsoft.com/office/drawing/2014/main" id="{187EEE7F-206F-462E-BE5C-697D46519A4C}"/>
                </a:ext>
              </a:extLst>
            </p:cNvPr>
            <p:cNvGrpSpPr/>
            <p:nvPr/>
          </p:nvGrpSpPr>
          <p:grpSpPr>
            <a:xfrm>
              <a:off x="5969528" y="3000921"/>
              <a:ext cx="6015323" cy="3297357"/>
              <a:chOff x="5969528" y="3028631"/>
              <a:chExt cx="6015323" cy="3297357"/>
            </a:xfrm>
          </p:grpSpPr>
          <p:sp>
            <p:nvSpPr>
              <p:cNvPr id="70" name="TextBox 69">
                <a:extLst>
                  <a:ext uri="{FF2B5EF4-FFF2-40B4-BE49-F238E27FC236}">
                    <a16:creationId xmlns:a16="http://schemas.microsoft.com/office/drawing/2014/main" id="{1807D84F-C89D-42B4-B32D-8CDEB3EF2C62}"/>
                  </a:ext>
                </a:extLst>
              </p:cNvPr>
              <p:cNvSpPr txBox="1"/>
              <p:nvPr/>
            </p:nvSpPr>
            <p:spPr>
              <a:xfrm>
                <a:off x="9922246" y="3028631"/>
                <a:ext cx="1460520" cy="646331"/>
              </a:xfrm>
              <a:prstGeom prst="rect">
                <a:avLst/>
              </a:prstGeom>
              <a:noFill/>
            </p:spPr>
            <p:txBody>
              <a:bodyPr wrap="square" rtlCol="0">
                <a:spAutoFit/>
              </a:bodyPr>
              <a:lstStyle/>
              <a:p>
                <a:pPr algn="ctr" rtl="0"/>
                <a:r>
                  <a:rPr lang="pt-BR" sz="1200">
                    <a:latin typeface="Amazon Ember Light" panose="020B0403020204020204" pitchFamily="34" charset="0"/>
                    <a:ea typeface="Amazon Ember Light" panose="020B0403020204020204" pitchFamily="34" charset="0"/>
                    <a:cs typeface="Amazon Ember Light" panose="020B0403020204020204" pitchFamily="34" charset="0"/>
                  </a:rPr>
                  <a:t>Relatórios de faturamento detalhado</a:t>
                </a:r>
              </a:p>
            </p:txBody>
          </p:sp>
          <p:pic>
            <p:nvPicPr>
              <p:cNvPr id="33" name="Graphic 32">
                <a:extLst>
                  <a:ext uri="{FF2B5EF4-FFF2-40B4-BE49-F238E27FC236}">
                    <a16:creationId xmlns:a16="http://schemas.microsoft.com/office/drawing/2014/main" id="{AA76C8A9-2A89-4FEB-86B1-B6E7BD1BB921}"/>
                  </a:ext>
                  <a:ext uri="{C183D7F6-B498-43B3-948B-1728B52AA6E4}">
                    <adec:decorative xmlns:adec="http://schemas.microsoft.com/office/drawing/2017/decorative" xmlns="" val="1"/>
                  </a:ext>
                </a:extLst>
              </p:cNvPr>
              <p:cNvPicPr>
                <a:picLocks noChangeAspect="1"/>
              </p:cNvPicPr>
              <p:nvPr/>
            </p:nvPicPr>
            <p:blipFill>
              <a:blip r:embed="rId10">
                <a:extLst>
                  <a:ext uri="{96DAC541-7B7A-43D3-8B79-37D633B846F1}">
                    <asvg:svgBlip xmlns:asvg="http://schemas.microsoft.com/office/drawing/2016/SVG/main" xmlns="" r:embed="rId11"/>
                  </a:ext>
                </a:extLst>
              </a:blip>
              <a:stretch>
                <a:fillRect/>
              </a:stretch>
            </p:blipFill>
            <p:spPr>
              <a:xfrm>
                <a:off x="6337547" y="4965076"/>
                <a:ext cx="469900" cy="469900"/>
              </a:xfrm>
              <a:prstGeom prst="rect">
                <a:avLst/>
              </a:prstGeom>
            </p:spPr>
          </p:pic>
          <p:pic>
            <p:nvPicPr>
              <p:cNvPr id="36" name="Graphic 35">
                <a:extLst>
                  <a:ext uri="{FF2B5EF4-FFF2-40B4-BE49-F238E27FC236}">
                    <a16:creationId xmlns:a16="http://schemas.microsoft.com/office/drawing/2014/main" id="{51BAF179-1BCF-4AA3-A2F9-B34015584D2F}"/>
                  </a:ext>
                  <a:ext uri="{C183D7F6-B498-43B3-948B-1728B52AA6E4}">
                    <adec:decorative xmlns:adec="http://schemas.microsoft.com/office/drawing/2017/decorative" xmlns="" val="1"/>
                  </a:ext>
                </a:extLst>
              </p:cNvPr>
              <p:cNvPicPr>
                <a:picLocks noChangeAspect="1"/>
              </p:cNvPicPr>
              <p:nvPr/>
            </p:nvPicPr>
            <p:blipFill>
              <a:blip r:embed="rId12">
                <a:extLst>
                  <a:ext uri="{96DAC541-7B7A-43D3-8B79-37D633B846F1}">
                    <asvg:svgBlip xmlns:asvg="http://schemas.microsoft.com/office/drawing/2016/SVG/main" xmlns="" r:embed="rId13"/>
                  </a:ext>
                </a:extLst>
              </a:blip>
              <a:stretch>
                <a:fillRect/>
              </a:stretch>
            </p:blipFill>
            <p:spPr>
              <a:xfrm>
                <a:off x="7931610" y="4965076"/>
                <a:ext cx="457200" cy="457200"/>
              </a:xfrm>
              <a:prstGeom prst="rect">
                <a:avLst/>
              </a:prstGeom>
            </p:spPr>
          </p:pic>
          <p:pic>
            <p:nvPicPr>
              <p:cNvPr id="37" name="Graphic 36">
                <a:extLst>
                  <a:ext uri="{FF2B5EF4-FFF2-40B4-BE49-F238E27FC236}">
                    <a16:creationId xmlns:a16="http://schemas.microsoft.com/office/drawing/2014/main" id="{53C46897-08E9-4E72-88D2-7624CA115B9E}"/>
                  </a:ext>
                  <a:ext uri="{C183D7F6-B498-43B3-948B-1728B52AA6E4}">
                    <adec:decorative xmlns:adec="http://schemas.microsoft.com/office/drawing/2017/decorative" xmlns="" val="1"/>
                  </a:ext>
                </a:extLst>
              </p:cNvPr>
              <p:cNvPicPr>
                <a:picLocks noChangeAspect="1"/>
              </p:cNvPicPr>
              <p:nvPr/>
            </p:nvPicPr>
            <p:blipFill>
              <a:blip r:embed="rId14">
                <a:extLst>
                  <a:ext uri="{96DAC541-7B7A-43D3-8B79-37D633B846F1}">
                    <asvg:svgBlip xmlns:asvg="http://schemas.microsoft.com/office/drawing/2016/SVG/main" xmlns="" r:embed="rId15"/>
                  </a:ext>
                </a:extLst>
              </a:blip>
              <a:stretch>
                <a:fillRect/>
              </a:stretch>
            </p:blipFill>
            <p:spPr>
              <a:xfrm>
                <a:off x="11094931" y="4771110"/>
                <a:ext cx="457200" cy="457200"/>
              </a:xfrm>
              <a:prstGeom prst="rect">
                <a:avLst/>
              </a:prstGeom>
            </p:spPr>
          </p:pic>
          <p:pic>
            <p:nvPicPr>
              <p:cNvPr id="40" name="Graphic 39">
                <a:extLst>
                  <a:ext uri="{FF2B5EF4-FFF2-40B4-BE49-F238E27FC236}">
                    <a16:creationId xmlns:a16="http://schemas.microsoft.com/office/drawing/2014/main" id="{4C527069-76BA-4026-8CDF-0296DDDCE18B}"/>
                  </a:ext>
                  <a:ext uri="{C183D7F6-B498-43B3-948B-1728B52AA6E4}">
                    <adec:decorative xmlns:adec="http://schemas.microsoft.com/office/drawing/2017/decorative" xmlns="" val="1"/>
                  </a:ext>
                </a:extLst>
              </p:cNvPr>
              <p:cNvPicPr>
                <a:picLocks noChangeAspect="1"/>
              </p:cNvPicPr>
              <p:nvPr/>
            </p:nvPicPr>
            <p:blipFill>
              <a:blip r:embed="rId16">
                <a:extLst>
                  <a:ext uri="{96DAC541-7B7A-43D3-8B79-37D633B846F1}">
                    <asvg:svgBlip xmlns:asvg="http://schemas.microsoft.com/office/drawing/2016/SVG/main" xmlns="" r:embed="rId17"/>
                  </a:ext>
                </a:extLst>
              </a:blip>
              <a:stretch>
                <a:fillRect/>
              </a:stretch>
            </p:blipFill>
            <p:spPr>
              <a:xfrm>
                <a:off x="9504550" y="3247508"/>
                <a:ext cx="469900" cy="469900"/>
              </a:xfrm>
              <a:prstGeom prst="rect">
                <a:avLst/>
              </a:prstGeom>
            </p:spPr>
          </p:pic>
          <p:sp>
            <p:nvSpPr>
              <p:cNvPr id="41" name="Rectangle 40">
                <a:extLst>
                  <a:ext uri="{FF2B5EF4-FFF2-40B4-BE49-F238E27FC236}">
                    <a16:creationId xmlns:a16="http://schemas.microsoft.com/office/drawing/2014/main" id="{B4C93086-5CBA-47B5-9D00-6F126465C391}"/>
                  </a:ext>
                </a:extLst>
              </p:cNvPr>
              <p:cNvSpPr/>
              <p:nvPr/>
            </p:nvSpPr>
            <p:spPr>
              <a:xfrm>
                <a:off x="7138531" y="3034148"/>
                <a:ext cx="4846320" cy="3291840"/>
              </a:xfrm>
              <a:prstGeom prst="rect">
                <a:avLst/>
              </a:prstGeom>
              <a:noFill/>
              <a:ln w="12700" cap="flat" cmpd="sng" algn="ctr">
                <a:solidFill>
                  <a:srgbClr val="232F3D"/>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pt-BR" sz="1200" b="0" i="0" u="none" strike="noStrike" kern="0" cap="none" spc="0" normalizeH="0" noProof="0">
                    <a:ln>
                      <a:noFill/>
                    </a:ln>
                    <a:solidFill>
                      <a:sysClr val="windowText" lastClr="000000"/>
                    </a:solidFill>
                    <a:effectLst/>
                    <a:uLnTx/>
                    <a:uFillTx/>
                    <a:ea typeface="+mn-ea"/>
                    <a:cs typeface="+mn-cs"/>
                  </a:rPr>
                  <a:t> Nuvem AWS</a:t>
                </a:r>
              </a:p>
            </p:txBody>
          </p:sp>
          <p:pic>
            <p:nvPicPr>
              <p:cNvPr id="42" name="Graphic 41">
                <a:extLst>
                  <a:ext uri="{FF2B5EF4-FFF2-40B4-BE49-F238E27FC236}">
                    <a16:creationId xmlns:a16="http://schemas.microsoft.com/office/drawing/2014/main" id="{28F61E60-C9A1-4821-B7DC-79EB29585DDB}"/>
                  </a:ext>
                  <a:ext uri="{C183D7F6-B498-43B3-948B-1728B52AA6E4}">
                    <adec:decorative xmlns:adec="http://schemas.microsoft.com/office/drawing/2017/decorative" xmlns="" val="1"/>
                  </a:ext>
                </a:extLst>
              </p:cNvPr>
              <p:cNvPicPr>
                <a:picLocks noChangeAspect="1"/>
              </p:cNvPicPr>
              <p:nvPr/>
            </p:nvPicPr>
            <p:blipFill>
              <a:blip r:embed="rId18">
                <a:extLst>
                  <a:ext uri="{96DAC541-7B7A-43D3-8B79-37D633B846F1}">
                    <asvg:svgBlip xmlns:asvg="http://schemas.microsoft.com/office/drawing/2016/SVG/main" xmlns="" r:embed="rId19"/>
                  </a:ext>
                </a:extLst>
              </a:blip>
              <a:stretch>
                <a:fillRect/>
              </a:stretch>
            </p:blipFill>
            <p:spPr>
              <a:xfrm>
                <a:off x="11316610" y="3247508"/>
                <a:ext cx="457200" cy="457200"/>
              </a:xfrm>
              <a:prstGeom prst="rect">
                <a:avLst/>
              </a:prstGeom>
            </p:spPr>
          </p:pic>
          <p:pic>
            <p:nvPicPr>
              <p:cNvPr id="43" name="Graphic 42">
                <a:extLst>
                  <a:ext uri="{FF2B5EF4-FFF2-40B4-BE49-F238E27FC236}">
                    <a16:creationId xmlns:a16="http://schemas.microsoft.com/office/drawing/2014/main" id="{225A6C78-62CE-4925-BB1A-BD471638E3C9}"/>
                  </a:ext>
                  <a:ext uri="{C183D7F6-B498-43B3-948B-1728B52AA6E4}">
                    <adec:decorative xmlns:adec="http://schemas.microsoft.com/office/drawing/2017/decorative" xmlns="" val="1"/>
                  </a:ext>
                </a:extLst>
              </p:cNvPr>
              <p:cNvPicPr>
                <a:picLocks noChangeAspect="1"/>
              </p:cNvPicPr>
              <p:nvPr/>
            </p:nvPicPr>
            <p:blipFill>
              <a:blip r:embed="rId20">
                <a:extLst>
                  <a:ext uri="{96DAC541-7B7A-43D3-8B79-37D633B846F1}">
                    <asvg:svgBlip xmlns:asvg="http://schemas.microsoft.com/office/drawing/2016/SVG/main" xmlns="" r:embed="rId21"/>
                  </a:ext>
                </a:extLst>
              </a:blip>
              <a:stretch>
                <a:fillRect/>
              </a:stretch>
            </p:blipFill>
            <p:spPr>
              <a:xfrm>
                <a:off x="7138533" y="3034148"/>
                <a:ext cx="457200" cy="457200"/>
              </a:xfrm>
              <a:prstGeom prst="rect">
                <a:avLst/>
              </a:prstGeom>
            </p:spPr>
          </p:pic>
          <p:sp>
            <p:nvSpPr>
              <p:cNvPr id="44" name="TextBox 43">
                <a:extLst>
                  <a:ext uri="{FF2B5EF4-FFF2-40B4-BE49-F238E27FC236}">
                    <a16:creationId xmlns:a16="http://schemas.microsoft.com/office/drawing/2014/main" id="{4EFADF0A-BCDD-452D-BD03-98300AEE0A94}"/>
                  </a:ext>
                </a:extLst>
              </p:cNvPr>
              <p:cNvSpPr txBox="1"/>
              <p:nvPr/>
            </p:nvSpPr>
            <p:spPr>
              <a:xfrm>
                <a:off x="9203937" y="3711891"/>
                <a:ext cx="1071127" cy="276999"/>
              </a:xfrm>
              <a:prstGeom prst="rect">
                <a:avLst/>
              </a:prstGeom>
              <a:noFill/>
            </p:spPr>
            <p:txBody>
              <a:bodyPr wrap="none" rtlCol="0">
                <a:spAutoFit/>
              </a:bodyPr>
              <a:lstStyle/>
              <a:p>
                <a:pPr algn="ctr" rtl="0"/>
                <a:r>
                  <a:rPr lang="pt-BR" sz="1200">
                    <a:latin typeface="Amazon Ember Light" panose="020B0403020204020204" pitchFamily="34" charset="0"/>
                    <a:ea typeface="Amazon Ember Light" panose="020B0403020204020204" pitchFamily="34" charset="0"/>
                    <a:cs typeface="Amazon Ember Light" panose="020B0403020204020204" pitchFamily="34" charset="0"/>
                  </a:rPr>
                  <a:t>Bucket do S3</a:t>
                </a:r>
              </a:p>
            </p:txBody>
          </p:sp>
          <p:sp>
            <p:nvSpPr>
              <p:cNvPr id="45" name="TextBox 44">
                <a:extLst>
                  <a:ext uri="{FF2B5EF4-FFF2-40B4-BE49-F238E27FC236}">
                    <a16:creationId xmlns:a16="http://schemas.microsoft.com/office/drawing/2014/main" id="{14ABB600-7058-4938-B2B8-528A6CC64706}"/>
                  </a:ext>
                </a:extLst>
              </p:cNvPr>
              <p:cNvSpPr txBox="1"/>
              <p:nvPr/>
            </p:nvSpPr>
            <p:spPr>
              <a:xfrm>
                <a:off x="11158726" y="3711891"/>
                <a:ext cx="772968" cy="461665"/>
              </a:xfrm>
              <a:prstGeom prst="rect">
                <a:avLst/>
              </a:prstGeom>
              <a:noFill/>
            </p:spPr>
            <p:txBody>
              <a:bodyPr wrap="none" rtlCol="0">
                <a:spAutoFit/>
              </a:bodyPr>
              <a:lstStyle/>
              <a:p>
                <a:pPr algn="ctr" rtl="0"/>
                <a:r>
                  <a:rPr lang="pt-BR" sz="1200">
                    <a:latin typeface="Amazon Ember Light" panose="020B0403020204020204" pitchFamily="34" charset="0"/>
                    <a:ea typeface="Amazon Ember Light" panose="020B0403020204020204" pitchFamily="34" charset="0"/>
                    <a:cs typeface="Amazon Ember Light" panose="020B0403020204020204" pitchFamily="34" charset="0"/>
                  </a:rPr>
                  <a:t>Serviços </a:t>
                </a: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
                </a:r>
                <a:b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br>
                <a:r>
                  <a:rPr lang="pt-BR" sz="1200">
                    <a:latin typeface="Amazon Ember Light" panose="020B0403020204020204" pitchFamily="34" charset="0"/>
                    <a:ea typeface="Amazon Ember Light" panose="020B0403020204020204" pitchFamily="34" charset="0"/>
                    <a:cs typeface="Amazon Ember Light" panose="020B0403020204020204" pitchFamily="34" charset="0"/>
                  </a:rPr>
                  <a:t>da AWS</a:t>
                </a:r>
              </a:p>
            </p:txBody>
          </p:sp>
          <p:sp>
            <p:nvSpPr>
              <p:cNvPr id="46" name="TextBox 45">
                <a:extLst>
                  <a:ext uri="{FF2B5EF4-FFF2-40B4-BE49-F238E27FC236}">
                    <a16:creationId xmlns:a16="http://schemas.microsoft.com/office/drawing/2014/main" id="{F6FB43C9-60B5-42AD-99C2-B649FAEDED66}"/>
                  </a:ext>
                </a:extLst>
              </p:cNvPr>
              <p:cNvSpPr txBox="1"/>
              <p:nvPr/>
            </p:nvSpPr>
            <p:spPr>
              <a:xfrm>
                <a:off x="5969528" y="5407104"/>
                <a:ext cx="1205940" cy="461665"/>
              </a:xfrm>
              <a:prstGeom prst="rect">
                <a:avLst/>
              </a:prstGeom>
              <a:noFill/>
            </p:spPr>
            <p:txBody>
              <a:bodyPr wrap="square" rtlCol="0">
                <a:spAutoFit/>
              </a:bodyPr>
              <a:lstStyle/>
              <a:p>
                <a:pPr algn="ctr" rtl="0"/>
                <a:r>
                  <a:rPr lang="pt-BR" sz="1200">
                    <a:latin typeface="Amazon Ember Light" panose="020B0403020204020204" pitchFamily="34" charset="0"/>
                    <a:ea typeface="Amazon Ember Light" panose="020B0403020204020204" pitchFamily="34" charset="0"/>
                    <a:cs typeface="Amazon Ember Light" panose="020B0403020204020204" pitchFamily="34" charset="0"/>
                  </a:rPr>
                  <a:t>Painel do Kibana</a:t>
                </a: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48" name="TextBox 47">
                <a:extLst>
                  <a:ext uri="{FF2B5EF4-FFF2-40B4-BE49-F238E27FC236}">
                    <a16:creationId xmlns:a16="http://schemas.microsoft.com/office/drawing/2014/main" id="{3BF6C635-2FD2-4340-8C53-C3027017A2B6}"/>
                  </a:ext>
                </a:extLst>
              </p:cNvPr>
              <p:cNvSpPr txBox="1"/>
              <p:nvPr/>
            </p:nvSpPr>
            <p:spPr>
              <a:xfrm>
                <a:off x="6296142" y="3665672"/>
                <a:ext cx="1690230" cy="646331"/>
              </a:xfrm>
              <a:prstGeom prst="rect">
                <a:avLst/>
              </a:prstGeom>
              <a:solidFill>
                <a:schemeClr val="bg1"/>
              </a:solidFill>
            </p:spPr>
            <p:txBody>
              <a:bodyPr wrap="square" rtlCol="0">
                <a:spAutoFit/>
              </a:bodyPr>
              <a:lstStyle/>
              <a:p>
                <a:pPr algn="ctr" rtl="0"/>
                <a:r>
                  <a:rPr lang="pt-BR" sz="1200" dirty="0">
                    <a:latin typeface="Amazon Ember Light" panose="020B0403020204020204" pitchFamily="34" charset="0"/>
                    <a:ea typeface="Amazon Ember Light" panose="020B0403020204020204" pitchFamily="34" charset="0"/>
                    <a:cs typeface="Amazon Ember Light" panose="020B0403020204020204" pitchFamily="34" charset="0"/>
                  </a:rPr>
                  <a:t>Instância do EC2 executando scripts Python</a:t>
                </a: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49" name="TextBox 48">
                <a:extLst>
                  <a:ext uri="{FF2B5EF4-FFF2-40B4-BE49-F238E27FC236}">
                    <a16:creationId xmlns:a16="http://schemas.microsoft.com/office/drawing/2014/main" id="{A6AC5657-88CD-4734-BE0B-D425604E2636}"/>
                  </a:ext>
                </a:extLst>
              </p:cNvPr>
              <p:cNvSpPr txBox="1"/>
              <p:nvPr/>
            </p:nvSpPr>
            <p:spPr>
              <a:xfrm>
                <a:off x="10663273" y="5241306"/>
                <a:ext cx="1320520" cy="830997"/>
              </a:xfrm>
              <a:prstGeom prst="rect">
                <a:avLst/>
              </a:prstGeom>
              <a:noFill/>
            </p:spPr>
            <p:txBody>
              <a:bodyPr wrap="square" rtlCol="0">
                <a:spAutoFit/>
              </a:bodyPr>
              <a:lstStyle/>
              <a:p>
                <a:pPr algn="ctr" rtl="0"/>
                <a:r>
                  <a:rPr lang="pt-BR" sz="1200" dirty="0" err="1">
                    <a:latin typeface="Amazon Ember Light" panose="020B0403020204020204" pitchFamily="34" charset="0"/>
                    <a:ea typeface="Amazon Ember Light" panose="020B0403020204020204" pitchFamily="34" charset="0"/>
                    <a:cs typeface="Amazon Ember Light" panose="020B0403020204020204" pitchFamily="34" charset="0"/>
                  </a:rPr>
                  <a:t>Amazon</a:t>
                </a:r>
                <a:r>
                  <a:rPr lang="pt-BR" sz="1200" dirty="0">
                    <a:latin typeface="Amazon Ember Light" panose="020B0403020204020204" pitchFamily="34" charset="0"/>
                    <a:ea typeface="Amazon Ember Light" panose="020B0403020204020204" pitchFamily="34" charset="0"/>
                    <a:cs typeface="Amazon Ember Light" panose="020B0403020204020204" pitchFamily="34" charset="0"/>
                  </a:rPr>
                  <a:t> Elasticsearch Service </a:t>
                </a:r>
                <a:r>
                  <a:rPr lang="pt-BR" sz="1200" dirty="0" smtClean="0">
                    <a:latin typeface="Amazon Ember Light" panose="020B0403020204020204" pitchFamily="34" charset="0"/>
                    <a:ea typeface="Amazon Ember Light" panose="020B0403020204020204" pitchFamily="34" charset="0"/>
                    <a:cs typeface="Amazon Ember Light" panose="020B0403020204020204" pitchFamily="34" charset="0"/>
                  </a:rPr>
                  <a:t/>
                </a:r>
                <a:br>
                  <a:rPr lang="pt-BR" sz="1200" dirty="0" smtClean="0">
                    <a:latin typeface="Amazon Ember Light" panose="020B0403020204020204" pitchFamily="34" charset="0"/>
                    <a:ea typeface="Amazon Ember Light" panose="020B0403020204020204" pitchFamily="34" charset="0"/>
                    <a:cs typeface="Amazon Ember Light" panose="020B0403020204020204" pitchFamily="34" charset="0"/>
                  </a:rPr>
                </a:br>
                <a:r>
                  <a:rPr lang="pt-BR" sz="1200" dirty="0" smtClean="0">
                    <a:latin typeface="Amazon Ember Light" panose="020B0403020204020204" pitchFamily="34" charset="0"/>
                    <a:ea typeface="Amazon Ember Light" panose="020B0403020204020204" pitchFamily="34" charset="0"/>
                    <a:cs typeface="Amazon Ember Light" panose="020B0403020204020204" pitchFamily="34" charset="0"/>
                  </a:rPr>
                  <a:t>(</a:t>
                </a:r>
                <a:r>
                  <a:rPr lang="pt-BR" sz="1200" dirty="0" err="1">
                    <a:latin typeface="Amazon Ember Light" panose="020B0403020204020204" pitchFamily="34" charset="0"/>
                    <a:ea typeface="Amazon Ember Light" panose="020B0403020204020204" pitchFamily="34" charset="0"/>
                    <a:cs typeface="Amazon Ember Light" panose="020B0403020204020204" pitchFamily="34" charset="0"/>
                  </a:rPr>
                  <a:t>Amazon</a:t>
                </a:r>
                <a:r>
                  <a:rPr lang="pt-BR" sz="1200" dirty="0">
                    <a:latin typeface="Amazon Ember Light" panose="020B0403020204020204" pitchFamily="34" charset="0"/>
                    <a:ea typeface="Amazon Ember Light" panose="020B0403020204020204" pitchFamily="34" charset="0"/>
                    <a:cs typeface="Amazon Ember Light" panose="020B0403020204020204" pitchFamily="34" charset="0"/>
                  </a:rPr>
                  <a:t> ES)</a:t>
                </a:r>
              </a:p>
            </p:txBody>
          </p:sp>
          <p:sp>
            <p:nvSpPr>
              <p:cNvPr id="31" name="Rectangle 30">
                <a:extLst>
                  <a:ext uri="{FF2B5EF4-FFF2-40B4-BE49-F238E27FC236}">
                    <a16:creationId xmlns:a16="http://schemas.microsoft.com/office/drawing/2014/main" id="{E872D335-A9EB-460E-BB31-7F6D5781BFAF}"/>
                  </a:ext>
                </a:extLst>
              </p:cNvPr>
              <p:cNvSpPr/>
              <p:nvPr/>
            </p:nvSpPr>
            <p:spPr>
              <a:xfrm>
                <a:off x="8273428" y="4023925"/>
                <a:ext cx="2286000" cy="1737360"/>
              </a:xfrm>
              <a:prstGeom prst="rect">
                <a:avLst/>
              </a:prstGeom>
              <a:noFill/>
              <a:ln w="12700" cap="flat" cmpd="sng" algn="ctr">
                <a:solidFill>
                  <a:srgbClr val="1D8900"/>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pt-BR" sz="1200" b="0" i="0" u="none" strike="noStrike" kern="0" cap="none" spc="0" normalizeH="0" noProof="0">
                    <a:ln w="0"/>
                    <a:solidFill>
                      <a:srgbClr val="1D89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VPC</a:t>
                </a:r>
                <a:endParaRPr kumimoji="0" lang="en-US" sz="1050" b="0" i="0" u="none" strike="noStrike" kern="0" cap="none" spc="0" normalizeH="0" baseline="0" noProof="0" dirty="0">
                  <a:ln w="0"/>
                  <a:solidFill>
                    <a:srgbClr val="1D89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pic>
            <p:nvPicPr>
              <p:cNvPr id="32" name="Graphic 31">
                <a:extLst>
                  <a:ext uri="{FF2B5EF4-FFF2-40B4-BE49-F238E27FC236}">
                    <a16:creationId xmlns:a16="http://schemas.microsoft.com/office/drawing/2014/main" id="{0D1203D9-CFC8-478E-A1B7-B933810C160A}"/>
                  </a:ext>
                  <a:ext uri="{C183D7F6-B498-43B3-948B-1728B52AA6E4}">
                    <adec:decorative xmlns:adec="http://schemas.microsoft.com/office/drawing/2017/decorative" xmlns="" val="1"/>
                  </a:ext>
                </a:extLst>
              </p:cNvPr>
              <p:cNvPicPr>
                <a:picLocks noChangeAspect="1"/>
              </p:cNvPicPr>
              <p:nvPr/>
            </p:nvPicPr>
            <p:blipFill>
              <a:blip r:embed="rId22">
                <a:extLst>
                  <a:ext uri="{96DAC541-7B7A-43D3-8B79-37D633B846F1}">
                    <asvg:svgBlip xmlns:asvg="http://schemas.microsoft.com/office/drawing/2016/SVG/main" xmlns="" r:embed="rId23"/>
                  </a:ext>
                </a:extLst>
              </a:blip>
              <a:stretch>
                <a:fillRect/>
              </a:stretch>
            </p:blipFill>
            <p:spPr>
              <a:xfrm>
                <a:off x="8273428" y="4023925"/>
                <a:ext cx="457200" cy="457200"/>
              </a:xfrm>
              <a:prstGeom prst="rect">
                <a:avLst/>
              </a:prstGeom>
            </p:spPr>
          </p:pic>
          <p:sp>
            <p:nvSpPr>
              <p:cNvPr id="39" name="Rectangle 38">
                <a:extLst>
                  <a:ext uri="{FF2B5EF4-FFF2-40B4-BE49-F238E27FC236}">
                    <a16:creationId xmlns:a16="http://schemas.microsoft.com/office/drawing/2014/main" id="{F924B87E-22CA-4CAA-A471-FFC0FDF5B1AC}"/>
                  </a:ext>
                </a:extLst>
              </p:cNvPr>
              <p:cNvSpPr/>
              <p:nvPr/>
            </p:nvSpPr>
            <p:spPr>
              <a:xfrm>
                <a:off x="8855925" y="4473931"/>
                <a:ext cx="1554480" cy="1143000"/>
              </a:xfrm>
              <a:prstGeom prst="rect">
                <a:avLst/>
              </a:prstGeom>
              <a:noFill/>
              <a:ln w="12700" cap="flat" cmpd="sng" algn="ctr">
                <a:solidFill>
                  <a:srgbClr val="DF3312"/>
                </a:solidFill>
                <a:prstDash val="solid"/>
                <a:miter lim="800000"/>
              </a:ln>
              <a:effectLst/>
            </p:spPr>
            <p:txBody>
              <a:bodyPr rot="0" spcFirstLastPara="0" vertOverflow="overflow" horzOverflow="overflow" vert="horz" wrap="square" lIns="91440" tIns="91440" rIns="91440" bIns="45720" numCol="1" spcCol="0" rtlCol="0" fromWordArt="0" anchor="t" anchorCtr="1" forceAA="0" compatLnSpc="1">
                <a:prstTxWarp prst="textNoShape">
                  <a:avLst/>
                </a:prstTxWarp>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pt-BR" sz="1200" b="0" i="0" u="none" strike="noStrike" kern="0" cap="none" spc="0" normalizeH="0" noProof="0">
                    <a:ln>
                      <a:noFill/>
                    </a:ln>
                    <a:solidFill>
                      <a:srgbClr val="DF3312"/>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Grupo de segurança</a:t>
                </a:r>
              </a:p>
            </p:txBody>
          </p:sp>
          <p:pic>
            <p:nvPicPr>
              <p:cNvPr id="50" name="Graphic 49">
                <a:extLst>
                  <a:ext uri="{FF2B5EF4-FFF2-40B4-BE49-F238E27FC236}">
                    <a16:creationId xmlns:a16="http://schemas.microsoft.com/office/drawing/2014/main" id="{2C85F82E-C74A-48BB-913A-57B78D60B26C}"/>
                  </a:ext>
                  <a:ext uri="{C183D7F6-B498-43B3-948B-1728B52AA6E4}">
                    <adec:decorative xmlns:adec="http://schemas.microsoft.com/office/drawing/2017/decorative" xmlns="" val="1"/>
                  </a:ext>
                </a:extLst>
              </p:cNvPr>
              <p:cNvPicPr>
                <a:picLocks noChangeAspect="1"/>
              </p:cNvPicPr>
              <p:nvPr/>
            </p:nvPicPr>
            <p:blipFill>
              <a:blip r:embed="rId24">
                <a:extLst>
                  <a:ext uri="{96DAC541-7B7A-43D3-8B79-37D633B846F1}">
                    <asvg:svgBlip xmlns:asvg="http://schemas.microsoft.com/office/drawing/2016/SVG/main" xmlns="" r:embed="rId25"/>
                  </a:ext>
                </a:extLst>
              </a:blip>
              <a:stretch>
                <a:fillRect/>
              </a:stretch>
            </p:blipFill>
            <p:spPr>
              <a:xfrm>
                <a:off x="9495200" y="4965076"/>
                <a:ext cx="469900" cy="469900"/>
              </a:xfrm>
              <a:prstGeom prst="rect">
                <a:avLst/>
              </a:prstGeom>
            </p:spPr>
          </p:pic>
          <p:sp>
            <p:nvSpPr>
              <p:cNvPr id="47" name="TextBox 46">
                <a:extLst>
                  <a:ext uri="{FF2B5EF4-FFF2-40B4-BE49-F238E27FC236}">
                    <a16:creationId xmlns:a16="http://schemas.microsoft.com/office/drawing/2014/main" id="{4DE5EF6F-0BBD-498B-BFF7-9D449802F1B2}"/>
                  </a:ext>
                </a:extLst>
              </p:cNvPr>
              <p:cNvSpPr txBox="1"/>
              <p:nvPr/>
            </p:nvSpPr>
            <p:spPr>
              <a:xfrm>
                <a:off x="7620772" y="5444656"/>
                <a:ext cx="1078878" cy="461665"/>
              </a:xfrm>
              <a:prstGeom prst="rect">
                <a:avLst/>
              </a:prstGeom>
              <a:solidFill>
                <a:schemeClr val="bg1"/>
              </a:solidFill>
            </p:spPr>
            <p:txBody>
              <a:bodyPr wrap="square" rtlCol="0">
                <a:spAutoFit/>
              </a:bodyPr>
              <a:lstStyle/>
              <a:p>
                <a:pPr algn="ctr" rtl="0"/>
                <a:r>
                  <a:rPr lang="pt-BR" sz="1200">
                    <a:latin typeface="Amazon Ember Light" panose="020B0403020204020204" pitchFamily="34" charset="0"/>
                    <a:ea typeface="Amazon Ember Light" panose="020B0403020204020204" pitchFamily="34" charset="0"/>
                    <a:cs typeface="Amazon Ember Light" panose="020B0403020204020204" pitchFamily="34" charset="0"/>
                  </a:rPr>
                  <a:t>Elastic Load Balancing</a:t>
                </a: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cxnSp>
            <p:nvCxnSpPr>
              <p:cNvPr id="54" name="Straight Connector 53">
                <a:extLst>
                  <a:ext uri="{FF2B5EF4-FFF2-40B4-BE49-F238E27FC236}">
                    <a16:creationId xmlns:a16="http://schemas.microsoft.com/office/drawing/2014/main" id="{0ADB73F9-440F-4806-A04A-74D9B789D6E9}"/>
                  </a:ext>
                </a:extLst>
              </p:cNvPr>
              <p:cNvCxnSpPr>
                <a:cxnSpLocks/>
                <a:stCxn id="48" idx="3"/>
              </p:cNvCxnSpPr>
              <p:nvPr/>
            </p:nvCxnSpPr>
            <p:spPr>
              <a:xfrm>
                <a:off x="7986372" y="3988838"/>
                <a:ext cx="1292272" cy="983432"/>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CF73CBA6-C8D4-4615-8352-6D3B093C27B5}"/>
                  </a:ext>
                </a:extLst>
              </p:cNvPr>
              <p:cNvCxnSpPr>
                <a:cxnSpLocks/>
                <a:stCxn id="33" idx="3"/>
                <a:endCxn id="36" idx="1"/>
              </p:cNvCxnSpPr>
              <p:nvPr/>
            </p:nvCxnSpPr>
            <p:spPr>
              <a:xfrm flipV="1">
                <a:off x="6807447" y="5193676"/>
                <a:ext cx="1124163" cy="63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23FC77A3-1378-4BE6-8F9B-197E95D6E83C}"/>
                  </a:ext>
                </a:extLst>
              </p:cNvPr>
              <p:cNvCxnSpPr>
                <a:endCxn id="50" idx="1"/>
              </p:cNvCxnSpPr>
              <p:nvPr/>
            </p:nvCxnSpPr>
            <p:spPr>
              <a:xfrm>
                <a:off x="8370413" y="5193676"/>
                <a:ext cx="1124787" cy="63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1B88494F-FFE2-42E2-8103-1C0A4303ABC2}"/>
                  </a:ext>
                </a:extLst>
              </p:cNvPr>
              <p:cNvCxnSpPr>
                <a:stCxn id="50" idx="3"/>
                <a:endCxn id="37" idx="1"/>
              </p:cNvCxnSpPr>
              <p:nvPr/>
            </p:nvCxnSpPr>
            <p:spPr>
              <a:xfrm flipV="1">
                <a:off x="9965100" y="4999710"/>
                <a:ext cx="1129831" cy="2003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4F10D678-DF43-4D38-9F58-A7E16050BCBD}"/>
                  </a:ext>
                </a:extLst>
              </p:cNvPr>
              <p:cNvCxnSpPr>
                <a:cxnSpLocks/>
              </p:cNvCxnSpPr>
              <p:nvPr/>
            </p:nvCxnSpPr>
            <p:spPr>
              <a:xfrm flipH="1">
                <a:off x="10182273" y="3628513"/>
                <a:ext cx="914400" cy="63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62F2AFA5-67E1-4F2F-A720-10EB98029C45}"/>
                  </a:ext>
                </a:extLst>
              </p:cNvPr>
              <p:cNvCxnSpPr>
                <a:cxnSpLocks/>
                <a:stCxn id="40" idx="2"/>
                <a:endCxn id="50" idx="0"/>
              </p:cNvCxnSpPr>
              <p:nvPr/>
            </p:nvCxnSpPr>
            <p:spPr>
              <a:xfrm flipH="1">
                <a:off x="9730150" y="3717408"/>
                <a:ext cx="9350" cy="12476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spTree>
    <p:custDataLst>
      <p:tags r:id="rId1"/>
    </p:custDataLst>
    <p:extLst>
      <p:ext uri="{BB962C8B-B14F-4D97-AF65-F5344CB8AC3E}">
        <p14:creationId xmlns:p14="http://schemas.microsoft.com/office/powerpoint/2010/main" val="1538427428"/>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33780-451D-624F-B22F-AC4418A3F4D9}"/>
              </a:ext>
            </a:extLst>
          </p:cNvPr>
          <p:cNvSpPr>
            <a:spLocks noGrp="1"/>
          </p:cNvSpPr>
          <p:nvPr>
            <p:ph type="title"/>
          </p:nvPr>
        </p:nvSpPr>
        <p:spPr>
          <a:xfrm>
            <a:off x="420580" y="263532"/>
            <a:ext cx="7444849" cy="779463"/>
          </a:xfrm>
        </p:spPr>
        <p:txBody>
          <a:bodyPr rtlCol="0">
            <a:normAutofit/>
          </a:bodyPr>
          <a:lstStyle/>
          <a:p>
            <a:pPr rtl="0"/>
            <a:r>
              <a:rPr lang="pt-BR"/>
              <a:t>Amazon CloudWatch</a:t>
            </a:r>
          </a:p>
        </p:txBody>
      </p:sp>
      <p:grpSp>
        <p:nvGrpSpPr>
          <p:cNvPr id="5" name="Group 4">
            <a:extLst>
              <a:ext uri="{FF2B5EF4-FFF2-40B4-BE49-F238E27FC236}">
                <a16:creationId xmlns:a16="http://schemas.microsoft.com/office/drawing/2014/main" id="{3BE05B37-3AE4-47F1-8CA7-543712BC7642}"/>
              </a:ext>
              <a:ext uri="{C183D7F6-B498-43B3-948B-1728B52AA6E4}">
                <adec:decorative xmlns:adec="http://schemas.microsoft.com/office/drawing/2017/decorative" xmlns="" val="1"/>
              </a:ext>
            </a:extLst>
          </p:cNvPr>
          <p:cNvGrpSpPr/>
          <p:nvPr/>
        </p:nvGrpSpPr>
        <p:grpSpPr>
          <a:xfrm>
            <a:off x="677252" y="1916492"/>
            <a:ext cx="2885749" cy="4045058"/>
            <a:chOff x="677252" y="1916492"/>
            <a:chExt cx="2885749" cy="4045058"/>
          </a:xfrm>
        </p:grpSpPr>
        <p:sp>
          <p:nvSpPr>
            <p:cNvPr id="9" name="TextBox 8">
              <a:extLst>
                <a:ext uri="{FF2B5EF4-FFF2-40B4-BE49-F238E27FC236}">
                  <a16:creationId xmlns:a16="http://schemas.microsoft.com/office/drawing/2014/main" id="{9FAE8C63-D83C-C245-B775-4765A56748B8}"/>
                </a:ext>
              </a:extLst>
            </p:cNvPr>
            <p:cNvSpPr txBox="1"/>
            <p:nvPr/>
          </p:nvSpPr>
          <p:spPr>
            <a:xfrm>
              <a:off x="995165" y="4362522"/>
              <a:ext cx="2249922" cy="892552"/>
            </a:xfrm>
            <a:prstGeom prst="rect">
              <a:avLst/>
            </a:prstGeom>
            <a:noFill/>
          </p:spPr>
          <p:txBody>
            <a:bodyPr wrap="square" rtlCol="0">
              <a:spAutoFit/>
            </a:bodyPr>
            <a:lstStyle/>
            <a:p>
              <a:pPr algn="ctr" rtl="0"/>
              <a:r>
                <a:rPr lang="pt-BR" sz="2600">
                  <a:solidFill>
                    <a:schemeClr val="tx1">
                      <a:lumMod val="85000"/>
                      <a:lumOff val="15000"/>
                    </a:schemeClr>
                  </a:solidFill>
                  <a:latin typeface="Amazon Ember" panose="020B0603020204020204" pitchFamily="34" charset="0"/>
                  <a:ea typeface="Amazon Ember" panose="020B0603020204020204" pitchFamily="34" charset="0"/>
                  <a:cs typeface="Amazon Ember" panose="020B0603020204020204" pitchFamily="34" charset="0"/>
                </a:rPr>
                <a:t>Amazon CloudWatch</a:t>
              </a:r>
            </a:p>
          </p:txBody>
        </p:sp>
        <p:sp>
          <p:nvSpPr>
            <p:cNvPr id="10" name="Rectangle 9">
              <a:extLst>
                <a:ext uri="{FF2B5EF4-FFF2-40B4-BE49-F238E27FC236}">
                  <a16:creationId xmlns:a16="http://schemas.microsoft.com/office/drawing/2014/main" id="{6A065BAE-B905-7F43-9467-D4E7DF89EC7F}"/>
                </a:ext>
              </a:extLst>
            </p:cNvPr>
            <p:cNvSpPr/>
            <p:nvPr/>
          </p:nvSpPr>
          <p:spPr>
            <a:xfrm>
              <a:off x="677252" y="1916492"/>
              <a:ext cx="2885749" cy="4045058"/>
            </a:xfrm>
            <a:prstGeom prst="rect">
              <a:avLst/>
            </a:prstGeom>
            <a:noFill/>
            <a:ln w="508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pic>
          <p:nvPicPr>
            <p:cNvPr id="11" name="Graphic 10">
              <a:extLst>
                <a:ext uri="{FF2B5EF4-FFF2-40B4-BE49-F238E27FC236}">
                  <a16:creationId xmlns:a16="http://schemas.microsoft.com/office/drawing/2014/main" id="{B19C50D7-743A-443F-9EA3-15490F21CD53}"/>
                </a:ext>
                <a:ext uri="{C183D7F6-B498-43B3-948B-1728B52AA6E4}">
                  <adec:decorative xmlns:adec="http://schemas.microsoft.com/office/drawing/2017/decorative" xmlns="" val="1"/>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1434326" y="2877684"/>
              <a:ext cx="1371600" cy="1371600"/>
            </a:xfrm>
            <a:prstGeom prst="rect">
              <a:avLst/>
            </a:prstGeom>
          </p:spPr>
        </p:pic>
      </p:grpSp>
      <p:sp>
        <p:nvSpPr>
          <p:cNvPr id="8" name="TextBox 7">
            <a:extLst>
              <a:ext uri="{FF2B5EF4-FFF2-40B4-BE49-F238E27FC236}">
                <a16:creationId xmlns:a16="http://schemas.microsoft.com/office/drawing/2014/main" id="{FBB79B71-97B4-DB42-BF14-E10AE2883D96}"/>
              </a:ext>
            </a:extLst>
          </p:cNvPr>
          <p:cNvSpPr txBox="1"/>
          <p:nvPr/>
        </p:nvSpPr>
        <p:spPr>
          <a:xfrm>
            <a:off x="4154557" y="2069278"/>
            <a:ext cx="7442270" cy="3739485"/>
          </a:xfrm>
          <a:prstGeom prst="rect">
            <a:avLst/>
          </a:prstGeom>
          <a:noFill/>
        </p:spPr>
        <p:txBody>
          <a:bodyPr wrap="square" rtlCol="0">
            <a:spAutoFit/>
          </a:bodyPr>
          <a:lstStyle/>
          <a:p>
            <a:pPr marL="342900" indent="-342900" rtl="0">
              <a:spcAft>
                <a:spcPts val="1800"/>
              </a:spcAft>
              <a:buClr>
                <a:schemeClr val="tx1">
                  <a:lumMod val="85000"/>
                  <a:lumOff val="15000"/>
                </a:schemeClr>
              </a:buClr>
              <a:buFont typeface="Arial" panose="020B0604020202020204" pitchFamily="34" charset="0"/>
              <a:buChar char="•"/>
            </a:pPr>
            <a:r>
              <a:rPr lang="pt-BR" sz="2400" dirty="0">
                <a:latin typeface="Amazon Ember Light" panose="020B0403020204020204" pitchFamily="34" charset="0"/>
                <a:ea typeface="Amazon Ember Light" panose="020B0403020204020204" pitchFamily="34" charset="0"/>
                <a:cs typeface="Amazon Ember Light" panose="020B0403020204020204" pitchFamily="34" charset="0"/>
              </a:rPr>
              <a:t>Coleta e monitora métricas para seus recursos </a:t>
            </a:r>
            <a:r>
              <a:rPr lang="pt-BR" sz="2400" dirty="0" smtClean="0">
                <a:latin typeface="Amazon Ember Light" panose="020B0403020204020204" pitchFamily="34" charset="0"/>
                <a:ea typeface="Amazon Ember Light" panose="020B0403020204020204" pitchFamily="34" charset="0"/>
                <a:cs typeface="Amazon Ember Light" panose="020B0403020204020204" pitchFamily="34" charset="0"/>
              </a:rPr>
              <a:t/>
            </a:r>
            <a:br>
              <a:rPr lang="pt-BR" sz="2400" dirty="0" smtClean="0">
                <a:latin typeface="Amazon Ember Light" panose="020B0403020204020204" pitchFamily="34" charset="0"/>
                <a:ea typeface="Amazon Ember Light" panose="020B0403020204020204" pitchFamily="34" charset="0"/>
                <a:cs typeface="Amazon Ember Light" panose="020B0403020204020204" pitchFamily="34" charset="0"/>
              </a:rPr>
            </a:br>
            <a:r>
              <a:rPr lang="pt-BR" sz="2400" dirty="0" smtClean="0">
                <a:latin typeface="Amazon Ember Light" panose="020B0403020204020204" pitchFamily="34" charset="0"/>
                <a:ea typeface="Amazon Ember Light" panose="020B0403020204020204" pitchFamily="34" charset="0"/>
                <a:cs typeface="Amazon Ember Light" panose="020B0403020204020204" pitchFamily="34" charset="0"/>
              </a:rPr>
              <a:t>e </a:t>
            </a:r>
            <a:r>
              <a:rPr lang="pt-BR" sz="2400" dirty="0">
                <a:latin typeface="Amazon Ember Light" panose="020B0403020204020204" pitchFamily="34" charset="0"/>
                <a:ea typeface="Amazon Ember Light" panose="020B0403020204020204" pitchFamily="34" charset="0"/>
                <a:cs typeface="Amazon Ember Light" panose="020B0403020204020204" pitchFamily="34" charset="0"/>
              </a:rPr>
              <a:t>suas aplicações</a:t>
            </a:r>
          </a:p>
          <a:p>
            <a:pPr marL="342900" indent="-342900" rtl="0">
              <a:spcAft>
                <a:spcPts val="1800"/>
              </a:spcAft>
              <a:buClr>
                <a:schemeClr val="tx1">
                  <a:lumMod val="85000"/>
                  <a:lumOff val="15000"/>
                </a:schemeClr>
              </a:buClr>
              <a:buFont typeface="Arial" panose="020B0604020202020204" pitchFamily="34" charset="0"/>
              <a:buChar char="•"/>
            </a:pPr>
            <a:r>
              <a:rPr lang="pt-BR" sz="2400" dirty="0">
                <a:latin typeface="Amazon Ember Light" panose="020B0403020204020204" pitchFamily="34" charset="0"/>
                <a:ea typeface="Amazon Ember Light" panose="020B0403020204020204" pitchFamily="34" charset="0"/>
                <a:cs typeface="Amazon Ember Light" panose="020B0403020204020204" pitchFamily="34" charset="0"/>
              </a:rPr>
              <a:t>Ajuda você a correlacionar, visualizar e analisar métricas e logs</a:t>
            </a:r>
          </a:p>
          <a:p>
            <a:pPr marL="342900" indent="-342900" rtl="0">
              <a:spcAft>
                <a:spcPts val="1800"/>
              </a:spcAft>
              <a:buClr>
                <a:schemeClr val="tx1">
                  <a:lumMod val="85000"/>
                  <a:lumOff val="15000"/>
                </a:schemeClr>
              </a:buClr>
              <a:buFont typeface="Arial" panose="020B0604020202020204" pitchFamily="34" charset="0"/>
              <a:buChar char="•"/>
            </a:pPr>
            <a:r>
              <a:rPr lang="pt-BR" sz="2400" dirty="0">
                <a:latin typeface="Amazon Ember Light" panose="020B0403020204020204" pitchFamily="34" charset="0"/>
                <a:ea typeface="Amazon Ember Light" panose="020B0403020204020204" pitchFamily="34" charset="0"/>
                <a:cs typeface="Amazon Ember Light" panose="020B0403020204020204" pitchFamily="34" charset="0"/>
              </a:rPr>
              <a:t>Permite criar alarmes e detectar comportamentos anômalos</a:t>
            </a:r>
          </a:p>
          <a:p>
            <a:pPr marL="342900" indent="-342900" rtl="0">
              <a:spcAft>
                <a:spcPts val="1800"/>
              </a:spcAft>
              <a:buClr>
                <a:schemeClr val="tx1">
                  <a:lumMod val="85000"/>
                  <a:lumOff val="15000"/>
                </a:schemeClr>
              </a:buClr>
              <a:buFont typeface="Arial" panose="020B0604020202020204" pitchFamily="34" charset="0"/>
              <a:buChar char="•"/>
            </a:pPr>
            <a:r>
              <a:rPr lang="pt-BR" sz="2400" dirty="0">
                <a:latin typeface="Amazon Ember Light" panose="020B0403020204020204" pitchFamily="34" charset="0"/>
                <a:ea typeface="Amazon Ember Light" panose="020B0403020204020204" pitchFamily="34" charset="0"/>
                <a:cs typeface="Amazon Ember Light" panose="020B0403020204020204" pitchFamily="34" charset="0"/>
              </a:rPr>
              <a:t>Pode enviar notificações ou fazer alterações nos recursos que você está monitorando</a:t>
            </a:r>
          </a:p>
        </p:txBody>
      </p:sp>
    </p:spTree>
    <p:custDataLst>
      <p:tags r:id="rId1"/>
    </p:custDataLst>
    <p:extLst>
      <p:ext uri="{BB962C8B-B14F-4D97-AF65-F5344CB8AC3E}">
        <p14:creationId xmlns:p14="http://schemas.microsoft.com/office/powerpoint/2010/main" val="734954313"/>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33780-451D-624F-B22F-AC4418A3F4D9}"/>
              </a:ext>
            </a:extLst>
          </p:cNvPr>
          <p:cNvSpPr>
            <a:spLocks noGrp="1"/>
          </p:cNvSpPr>
          <p:nvPr>
            <p:ph type="title"/>
          </p:nvPr>
        </p:nvSpPr>
        <p:spPr/>
        <p:txBody>
          <a:bodyPr rtlCol="0"/>
          <a:lstStyle/>
          <a:p>
            <a:pPr rtl="0"/>
            <a:r>
              <a:rPr lang="pt-BR" sz="3600"/>
              <a:t>Como o CloudWatch responde</a:t>
            </a:r>
          </a:p>
        </p:txBody>
      </p:sp>
      <p:grpSp>
        <p:nvGrpSpPr>
          <p:cNvPr id="43" name="Group 42" descr="metrics."/>
          <p:cNvGrpSpPr/>
          <p:nvPr/>
        </p:nvGrpSpPr>
        <p:grpSpPr>
          <a:xfrm>
            <a:off x="633407" y="1512277"/>
            <a:ext cx="2231696" cy="668216"/>
            <a:chOff x="631819" y="1512277"/>
            <a:chExt cx="2231696" cy="668216"/>
          </a:xfrm>
        </p:grpSpPr>
        <p:sp>
          <p:nvSpPr>
            <p:cNvPr id="44" name="TextBox 43">
              <a:extLst>
                <a:ext uri="{FF2B5EF4-FFF2-40B4-BE49-F238E27FC236}">
                  <a16:creationId xmlns:a16="http://schemas.microsoft.com/office/drawing/2014/main" id="{D931C610-C956-B749-983B-6B627764E1D5}"/>
                </a:ext>
              </a:extLst>
            </p:cNvPr>
            <p:cNvSpPr txBox="1"/>
            <p:nvPr/>
          </p:nvSpPr>
          <p:spPr>
            <a:xfrm>
              <a:off x="1622493" y="1635464"/>
              <a:ext cx="1241022" cy="400110"/>
            </a:xfrm>
            <a:prstGeom prst="rect">
              <a:avLst/>
            </a:prstGeom>
            <a:noFill/>
          </p:spPr>
          <p:txBody>
            <a:bodyPr wrap="square" rtlCol="0">
              <a:spAutoFit/>
            </a:bodyPr>
            <a:lstStyle/>
            <a:p>
              <a:pPr rtl="0"/>
              <a:r>
                <a:rPr lang="pt-BR" sz="2000">
                  <a:latin typeface="Amazon Ember" panose="020B0603020204020204" pitchFamily="34" charset="0"/>
                  <a:ea typeface="Amazon Ember" panose="020B0603020204020204" pitchFamily="34" charset="0"/>
                  <a:cs typeface="Amazon Ember" panose="020B0603020204020204" pitchFamily="34" charset="0"/>
                </a:rPr>
                <a:t>Métricas</a:t>
              </a:r>
            </a:p>
          </p:txBody>
        </p:sp>
        <p:pic>
          <p:nvPicPr>
            <p:cNvPr id="45" name="Picture 44">
              <a:extLst>
                <a:ext uri="{C183D7F6-B498-43B3-948B-1728B52AA6E4}">
                  <adec:decorative xmlns:adec="http://schemas.microsoft.com/office/drawing/2017/decorative" xmlns="" val="1"/>
                </a:ext>
              </a:extLst>
            </p:cNvPr>
            <p:cNvPicPr>
              <a:picLocks noChangeAspect="1"/>
            </p:cNvPicPr>
            <p:nvPr/>
          </p:nvPicPr>
          <p:blipFill rotWithShape="1">
            <a:blip r:embed="rId4">
              <a:extLst>
                <a:ext uri="{28A0092B-C50C-407E-A947-70E740481C1C}">
                  <a14:useLocalDpi xmlns:a14="http://schemas.microsoft.com/office/drawing/2010/main" val="0"/>
                </a:ext>
              </a:extLst>
            </a:blip>
            <a:srcRect t="11790" b="16089"/>
            <a:stretch/>
          </p:blipFill>
          <p:spPr>
            <a:xfrm>
              <a:off x="631819" y="1512277"/>
              <a:ext cx="926532" cy="668216"/>
            </a:xfrm>
            <a:prstGeom prst="rect">
              <a:avLst/>
            </a:prstGeom>
          </p:spPr>
        </p:pic>
      </p:grpSp>
      <p:grpSp>
        <p:nvGrpSpPr>
          <p:cNvPr id="28" name="Group 27" descr="logs.">
            <a:extLst>
              <a:ext uri="{FF2B5EF4-FFF2-40B4-BE49-F238E27FC236}">
                <a16:creationId xmlns:a16="http://schemas.microsoft.com/office/drawing/2014/main" id="{204A09B7-7EBB-504C-8EFF-F310E60F676C}"/>
              </a:ext>
            </a:extLst>
          </p:cNvPr>
          <p:cNvGrpSpPr/>
          <p:nvPr/>
        </p:nvGrpSpPr>
        <p:grpSpPr>
          <a:xfrm>
            <a:off x="797401" y="2378028"/>
            <a:ext cx="1805525" cy="578844"/>
            <a:chOff x="2866251" y="2038097"/>
            <a:chExt cx="1525152" cy="528739"/>
          </a:xfrm>
        </p:grpSpPr>
        <p:sp>
          <p:nvSpPr>
            <p:cNvPr id="29" name="TextBox 28">
              <a:extLst>
                <a:ext uri="{FF2B5EF4-FFF2-40B4-BE49-F238E27FC236}">
                  <a16:creationId xmlns:a16="http://schemas.microsoft.com/office/drawing/2014/main" id="{D931C610-C956-B749-983B-6B627764E1D5}"/>
                </a:ext>
              </a:extLst>
            </p:cNvPr>
            <p:cNvSpPr txBox="1"/>
            <p:nvPr/>
          </p:nvSpPr>
          <p:spPr>
            <a:xfrm>
              <a:off x="3556456" y="2102411"/>
              <a:ext cx="834947" cy="365476"/>
            </a:xfrm>
            <a:prstGeom prst="rect">
              <a:avLst/>
            </a:prstGeom>
            <a:noFill/>
          </p:spPr>
          <p:txBody>
            <a:bodyPr wrap="square" rtlCol="0">
              <a:spAutoFit/>
            </a:bodyPr>
            <a:lstStyle/>
            <a:p>
              <a:pPr rtl="0"/>
              <a:r>
                <a:rPr lang="pt-BR" sz="2000">
                  <a:latin typeface="Amazon Ember" panose="020B0603020204020204" pitchFamily="34" charset="0"/>
                  <a:ea typeface="Amazon Ember" panose="020B0603020204020204" pitchFamily="34" charset="0"/>
                  <a:cs typeface="Amazon Ember" panose="020B0603020204020204" pitchFamily="34" charset="0"/>
                </a:rPr>
                <a:t>Logs</a:t>
              </a:r>
            </a:p>
          </p:txBody>
        </p:sp>
        <p:pic>
          <p:nvPicPr>
            <p:cNvPr id="30" name="Picture 29">
              <a:extLst>
                <a:ext uri="{FF2B5EF4-FFF2-40B4-BE49-F238E27FC236}">
                  <a16:creationId xmlns:a16="http://schemas.microsoft.com/office/drawing/2014/main" id="{FC433B6B-D2C8-F743-85E6-9025394CF90A}"/>
                </a:ext>
                <a:ext uri="{C183D7F6-B498-43B3-948B-1728B52AA6E4}">
                  <adec:decorative xmlns:adec="http://schemas.microsoft.com/office/drawing/2017/decorative" xmlns="" val="1"/>
                </a:ext>
              </a:extLst>
            </p:cNvPr>
            <p:cNvPicPr>
              <a:picLocks noChangeAspect="1"/>
            </p:cNvPicPr>
            <p:nvPr/>
          </p:nvPicPr>
          <p:blipFill>
            <a:blip r:embed="rId5"/>
            <a:stretch>
              <a:fillRect/>
            </a:stretch>
          </p:blipFill>
          <p:spPr>
            <a:xfrm>
              <a:off x="2866251" y="2038097"/>
              <a:ext cx="528739" cy="528739"/>
            </a:xfrm>
            <a:prstGeom prst="rect">
              <a:avLst/>
            </a:prstGeom>
          </p:spPr>
        </p:pic>
      </p:grpSp>
      <p:grpSp>
        <p:nvGrpSpPr>
          <p:cNvPr id="40" name="Group 39" descr="alarms.">
            <a:extLst>
              <a:ext uri="{FF2B5EF4-FFF2-40B4-BE49-F238E27FC236}">
                <a16:creationId xmlns:a16="http://schemas.microsoft.com/office/drawing/2014/main" id="{65C2AB59-3930-AC43-B030-8B96A2C1C70D}"/>
              </a:ext>
            </a:extLst>
          </p:cNvPr>
          <p:cNvGrpSpPr/>
          <p:nvPr/>
        </p:nvGrpSpPr>
        <p:grpSpPr>
          <a:xfrm>
            <a:off x="797400" y="3154407"/>
            <a:ext cx="1950190" cy="583772"/>
            <a:chOff x="2864000" y="4728938"/>
            <a:chExt cx="1647354" cy="533240"/>
          </a:xfrm>
        </p:grpSpPr>
        <p:pic>
          <p:nvPicPr>
            <p:cNvPr id="41" name="Picture 40">
              <a:extLst>
                <a:ext uri="{FF2B5EF4-FFF2-40B4-BE49-F238E27FC236}">
                  <a16:creationId xmlns:a16="http://schemas.microsoft.com/office/drawing/2014/main" id="{4D724359-49A5-8745-81F7-0002BC9018E0}"/>
                </a:ext>
                <a:ext uri="{C183D7F6-B498-43B3-948B-1728B52AA6E4}">
                  <adec:decorative xmlns:adec="http://schemas.microsoft.com/office/drawing/2017/decorative" xmlns="" val="1"/>
                </a:ext>
              </a:extLst>
            </p:cNvPr>
            <p:cNvPicPr>
              <a:picLocks noChangeAspect="1"/>
            </p:cNvPicPr>
            <p:nvPr/>
          </p:nvPicPr>
          <p:blipFill>
            <a:blip r:embed="rId6"/>
            <a:stretch>
              <a:fillRect/>
            </a:stretch>
          </p:blipFill>
          <p:spPr>
            <a:xfrm>
              <a:off x="2864000" y="4728938"/>
              <a:ext cx="533240" cy="533240"/>
            </a:xfrm>
            <a:prstGeom prst="rect">
              <a:avLst/>
            </a:prstGeom>
          </p:spPr>
        </p:pic>
        <p:sp>
          <p:nvSpPr>
            <p:cNvPr id="42" name="Rectangle 41">
              <a:extLst>
                <a:ext uri="{FF2B5EF4-FFF2-40B4-BE49-F238E27FC236}">
                  <a16:creationId xmlns:a16="http://schemas.microsoft.com/office/drawing/2014/main" id="{4B26C58F-6034-3C42-A903-72B81FD35069}"/>
                </a:ext>
              </a:extLst>
            </p:cNvPr>
            <p:cNvSpPr/>
            <p:nvPr/>
          </p:nvSpPr>
          <p:spPr>
            <a:xfrm>
              <a:off x="3556457" y="4795503"/>
              <a:ext cx="954897" cy="365476"/>
            </a:xfrm>
            <a:prstGeom prst="rect">
              <a:avLst/>
            </a:prstGeom>
          </p:spPr>
          <p:txBody>
            <a:bodyPr wrap="none" rtlCol="0">
              <a:spAutoFit/>
            </a:bodyPr>
            <a:lstStyle/>
            <a:p>
              <a:pPr rtl="0"/>
              <a:r>
                <a:rPr lang="pt-BR" sz="2000">
                  <a:latin typeface="Amazon Ember" panose="020B0603020204020204" pitchFamily="34" charset="0"/>
                  <a:ea typeface="Amazon Ember" panose="020B0603020204020204" pitchFamily="34" charset="0"/>
                  <a:cs typeface="Amazon Ember" panose="020B0603020204020204" pitchFamily="34" charset="0"/>
                </a:rPr>
                <a:t>Alarmes</a:t>
              </a:r>
              <a:endParaRPr lang="en-US" sz="2000" dirty="0"/>
            </a:p>
          </p:txBody>
        </p:sp>
      </p:grpSp>
      <p:grpSp>
        <p:nvGrpSpPr>
          <p:cNvPr id="31" name="Group 30" descr="events.">
            <a:extLst>
              <a:ext uri="{FF2B5EF4-FFF2-40B4-BE49-F238E27FC236}">
                <a16:creationId xmlns:a16="http://schemas.microsoft.com/office/drawing/2014/main" id="{7F22D990-DF97-D34A-AC71-9549BE316D24}"/>
              </a:ext>
            </a:extLst>
          </p:cNvPr>
          <p:cNvGrpSpPr/>
          <p:nvPr/>
        </p:nvGrpSpPr>
        <p:grpSpPr>
          <a:xfrm>
            <a:off x="797400" y="3935714"/>
            <a:ext cx="1926963" cy="588250"/>
            <a:chOff x="2861955" y="2719353"/>
            <a:chExt cx="1627733" cy="537331"/>
          </a:xfrm>
        </p:grpSpPr>
        <p:pic>
          <p:nvPicPr>
            <p:cNvPr id="32" name="Picture 31">
              <a:extLst>
                <a:ext uri="{FF2B5EF4-FFF2-40B4-BE49-F238E27FC236}">
                  <a16:creationId xmlns:a16="http://schemas.microsoft.com/office/drawing/2014/main" id="{FBAB1D77-9CF7-884F-BA3B-CFACA1AECCB7}"/>
                </a:ext>
                <a:ext uri="{C183D7F6-B498-43B3-948B-1728B52AA6E4}">
                  <adec:decorative xmlns:adec="http://schemas.microsoft.com/office/drawing/2017/decorative" xmlns="" val="1"/>
                </a:ext>
              </a:extLst>
            </p:cNvPr>
            <p:cNvPicPr>
              <a:picLocks noChangeAspect="1"/>
            </p:cNvPicPr>
            <p:nvPr/>
          </p:nvPicPr>
          <p:blipFill>
            <a:blip r:embed="rId7"/>
            <a:stretch>
              <a:fillRect/>
            </a:stretch>
          </p:blipFill>
          <p:spPr>
            <a:xfrm>
              <a:off x="2861955" y="2719353"/>
              <a:ext cx="537331" cy="537331"/>
            </a:xfrm>
            <a:prstGeom prst="rect">
              <a:avLst/>
            </a:prstGeom>
          </p:spPr>
        </p:pic>
        <p:sp>
          <p:nvSpPr>
            <p:cNvPr id="33" name="Rectangle 32">
              <a:extLst>
                <a:ext uri="{FF2B5EF4-FFF2-40B4-BE49-F238E27FC236}">
                  <a16:creationId xmlns:a16="http://schemas.microsoft.com/office/drawing/2014/main" id="{B4D441E9-2204-C244-A252-3F93F3C1B032}"/>
                </a:ext>
              </a:extLst>
            </p:cNvPr>
            <p:cNvSpPr/>
            <p:nvPr/>
          </p:nvSpPr>
          <p:spPr>
            <a:xfrm>
              <a:off x="3556456" y="2787963"/>
              <a:ext cx="933232" cy="365476"/>
            </a:xfrm>
            <a:prstGeom prst="rect">
              <a:avLst/>
            </a:prstGeom>
          </p:spPr>
          <p:txBody>
            <a:bodyPr wrap="none" rtlCol="0">
              <a:spAutoFit/>
            </a:bodyPr>
            <a:lstStyle/>
            <a:p>
              <a:pPr rtl="0"/>
              <a:r>
                <a:rPr lang="pt-BR" sz="2000">
                  <a:latin typeface="Amazon Ember" panose="020B0603020204020204" pitchFamily="34" charset="0"/>
                  <a:ea typeface="Amazon Ember" panose="020B0603020204020204" pitchFamily="34" charset="0"/>
                  <a:cs typeface="Amazon Ember" panose="020B0603020204020204" pitchFamily="34" charset="0"/>
                </a:rPr>
                <a:t>Eventos</a:t>
              </a:r>
            </a:p>
          </p:txBody>
        </p:sp>
      </p:grpSp>
      <p:grpSp>
        <p:nvGrpSpPr>
          <p:cNvPr id="37" name="Group 36" descr="rules.">
            <a:extLst>
              <a:ext uri="{FF2B5EF4-FFF2-40B4-BE49-F238E27FC236}">
                <a16:creationId xmlns:a16="http://schemas.microsoft.com/office/drawing/2014/main" id="{0B54A743-5850-EF43-AB3B-D166E1A62BC5}"/>
              </a:ext>
            </a:extLst>
          </p:cNvPr>
          <p:cNvGrpSpPr/>
          <p:nvPr/>
        </p:nvGrpSpPr>
        <p:grpSpPr>
          <a:xfrm>
            <a:off x="797400" y="4721500"/>
            <a:ext cx="1815348" cy="633825"/>
            <a:chOff x="2841140" y="4024761"/>
            <a:chExt cx="1533449" cy="578961"/>
          </a:xfrm>
        </p:grpSpPr>
        <p:pic>
          <p:nvPicPr>
            <p:cNvPr id="38" name="Picture 37">
              <a:extLst>
                <a:ext uri="{FF2B5EF4-FFF2-40B4-BE49-F238E27FC236}">
                  <a16:creationId xmlns:a16="http://schemas.microsoft.com/office/drawing/2014/main" id="{05C05AE3-4BF5-D04C-BFA7-209E7CEE4AED}"/>
                </a:ext>
                <a:ext uri="{C183D7F6-B498-43B3-948B-1728B52AA6E4}">
                  <adec:decorative xmlns:adec="http://schemas.microsoft.com/office/drawing/2017/decorative" xmlns="" val="1"/>
                </a:ext>
              </a:extLst>
            </p:cNvPr>
            <p:cNvPicPr>
              <a:picLocks noChangeAspect="1"/>
            </p:cNvPicPr>
            <p:nvPr/>
          </p:nvPicPr>
          <p:blipFill>
            <a:blip r:embed="rId8"/>
            <a:stretch>
              <a:fillRect/>
            </a:stretch>
          </p:blipFill>
          <p:spPr>
            <a:xfrm>
              <a:off x="2841140" y="4024761"/>
              <a:ext cx="578961" cy="578961"/>
            </a:xfrm>
            <a:prstGeom prst="rect">
              <a:avLst/>
            </a:prstGeom>
          </p:spPr>
        </p:pic>
        <p:sp>
          <p:nvSpPr>
            <p:cNvPr id="39" name="Rectangle 38">
              <a:extLst>
                <a:ext uri="{FF2B5EF4-FFF2-40B4-BE49-F238E27FC236}">
                  <a16:creationId xmlns:a16="http://schemas.microsoft.com/office/drawing/2014/main" id="{E51D888C-FA00-1246-9FE6-272521F8D0A4}"/>
                </a:ext>
              </a:extLst>
            </p:cNvPr>
            <p:cNvSpPr/>
            <p:nvPr/>
          </p:nvSpPr>
          <p:spPr>
            <a:xfrm>
              <a:off x="3556455" y="4114186"/>
              <a:ext cx="818134" cy="365476"/>
            </a:xfrm>
            <a:prstGeom prst="rect">
              <a:avLst/>
            </a:prstGeom>
          </p:spPr>
          <p:txBody>
            <a:bodyPr wrap="none" rtlCol="0">
              <a:spAutoFit/>
            </a:bodyPr>
            <a:lstStyle/>
            <a:p>
              <a:pPr rtl="0"/>
              <a:r>
                <a:rPr lang="pt-BR" sz="2000">
                  <a:latin typeface="Amazon Ember" panose="020B0603020204020204" pitchFamily="34" charset="0"/>
                  <a:ea typeface="Amazon Ember" panose="020B0603020204020204" pitchFamily="34" charset="0"/>
                  <a:cs typeface="Amazon Ember" panose="020B0603020204020204" pitchFamily="34" charset="0"/>
                </a:rPr>
                <a:t>Regras</a:t>
              </a:r>
            </a:p>
          </p:txBody>
        </p:sp>
      </p:grpSp>
      <p:grpSp>
        <p:nvGrpSpPr>
          <p:cNvPr id="34" name="Group 33" descr="targets.">
            <a:extLst>
              <a:ext uri="{FF2B5EF4-FFF2-40B4-BE49-F238E27FC236}">
                <a16:creationId xmlns:a16="http://schemas.microsoft.com/office/drawing/2014/main" id="{AB16876D-50F9-1744-935C-1A8C6D6A10A4}"/>
              </a:ext>
            </a:extLst>
          </p:cNvPr>
          <p:cNvGrpSpPr/>
          <p:nvPr/>
        </p:nvGrpSpPr>
        <p:grpSpPr>
          <a:xfrm>
            <a:off x="797400" y="5552859"/>
            <a:ext cx="1641328" cy="596587"/>
            <a:chOff x="2858147" y="3374615"/>
            <a:chExt cx="1386453" cy="544946"/>
          </a:xfrm>
        </p:grpSpPr>
        <p:pic>
          <p:nvPicPr>
            <p:cNvPr id="35" name="Picture 34">
              <a:extLst>
                <a:ext uri="{FF2B5EF4-FFF2-40B4-BE49-F238E27FC236}">
                  <a16:creationId xmlns:a16="http://schemas.microsoft.com/office/drawing/2014/main" id="{E82EF781-99D2-4640-B5D8-2644C2EB9669}"/>
                </a:ext>
                <a:ext uri="{C183D7F6-B498-43B3-948B-1728B52AA6E4}">
                  <adec:decorative xmlns:adec="http://schemas.microsoft.com/office/drawing/2017/decorative" xmlns="" val="1"/>
                </a:ext>
              </a:extLst>
            </p:cNvPr>
            <p:cNvPicPr>
              <a:picLocks noChangeAspect="1"/>
            </p:cNvPicPr>
            <p:nvPr/>
          </p:nvPicPr>
          <p:blipFill>
            <a:blip r:embed="rId9"/>
            <a:stretch>
              <a:fillRect/>
            </a:stretch>
          </p:blipFill>
          <p:spPr>
            <a:xfrm>
              <a:off x="2858147" y="3374615"/>
              <a:ext cx="544946" cy="544946"/>
            </a:xfrm>
            <a:prstGeom prst="rect">
              <a:avLst/>
            </a:prstGeom>
          </p:spPr>
        </p:pic>
        <p:sp>
          <p:nvSpPr>
            <p:cNvPr id="36" name="Rectangle 35">
              <a:extLst>
                <a:ext uri="{FF2B5EF4-FFF2-40B4-BE49-F238E27FC236}">
                  <a16:creationId xmlns:a16="http://schemas.microsoft.com/office/drawing/2014/main" id="{488BA8D3-4A45-5842-928D-201F7022ED5C}"/>
                </a:ext>
              </a:extLst>
            </p:cNvPr>
            <p:cNvSpPr/>
            <p:nvPr/>
          </p:nvSpPr>
          <p:spPr>
            <a:xfrm>
              <a:off x="3556456" y="3447033"/>
              <a:ext cx="688144" cy="365476"/>
            </a:xfrm>
            <a:prstGeom prst="rect">
              <a:avLst/>
            </a:prstGeom>
          </p:spPr>
          <p:txBody>
            <a:bodyPr wrap="none" rtlCol="0">
              <a:spAutoFit/>
            </a:bodyPr>
            <a:lstStyle/>
            <a:p>
              <a:pPr rtl="0"/>
              <a:r>
                <a:rPr lang="pt-BR" sz="2000">
                  <a:latin typeface="Amazon Ember" panose="020B0603020204020204" pitchFamily="34" charset="0"/>
                  <a:ea typeface="Amazon Ember" panose="020B0603020204020204" pitchFamily="34" charset="0"/>
                  <a:cs typeface="Amazon Ember" panose="020B0603020204020204" pitchFamily="34" charset="0"/>
                </a:rPr>
                <a:t>Alvos</a:t>
              </a:r>
            </a:p>
          </p:txBody>
        </p:sp>
      </p:grpSp>
    </p:spTree>
    <p:custDataLst>
      <p:tags r:id="rId1"/>
    </p:custDataLst>
    <p:extLst>
      <p:ext uri="{BB962C8B-B14F-4D97-AF65-F5344CB8AC3E}">
        <p14:creationId xmlns:p14="http://schemas.microsoft.com/office/powerpoint/2010/main" val="721776236"/>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33780-451D-624F-B22F-AC4418A3F4D9}"/>
              </a:ext>
            </a:extLst>
          </p:cNvPr>
          <p:cNvSpPr>
            <a:spLocks noGrp="1"/>
          </p:cNvSpPr>
          <p:nvPr>
            <p:ph type="title"/>
          </p:nvPr>
        </p:nvSpPr>
        <p:spPr/>
        <p:txBody>
          <a:bodyPr rtlCol="0">
            <a:normAutofit fontScale="90000"/>
          </a:bodyPr>
          <a:lstStyle/>
          <a:p>
            <a:pPr rtl="0"/>
            <a:r>
              <a:rPr lang="pt-BR" sz="3200"/>
              <a:t>Métricas do CloudWatch</a:t>
            </a:r>
          </a:p>
        </p:txBody>
      </p:sp>
      <p:grpSp>
        <p:nvGrpSpPr>
          <p:cNvPr id="43" name="Group 42" descr="metrics."/>
          <p:cNvGrpSpPr/>
          <p:nvPr/>
        </p:nvGrpSpPr>
        <p:grpSpPr>
          <a:xfrm>
            <a:off x="633407" y="1512277"/>
            <a:ext cx="2231696" cy="668216"/>
            <a:chOff x="631819" y="1512277"/>
            <a:chExt cx="2231696" cy="668216"/>
          </a:xfrm>
        </p:grpSpPr>
        <p:sp>
          <p:nvSpPr>
            <p:cNvPr id="44" name="TextBox 43">
              <a:extLst>
                <a:ext uri="{FF2B5EF4-FFF2-40B4-BE49-F238E27FC236}">
                  <a16:creationId xmlns:a16="http://schemas.microsoft.com/office/drawing/2014/main" id="{D931C610-C956-B749-983B-6B627764E1D5}"/>
                </a:ext>
              </a:extLst>
            </p:cNvPr>
            <p:cNvSpPr txBox="1"/>
            <p:nvPr/>
          </p:nvSpPr>
          <p:spPr>
            <a:xfrm>
              <a:off x="1622493" y="1635464"/>
              <a:ext cx="1241022" cy="400110"/>
            </a:xfrm>
            <a:prstGeom prst="rect">
              <a:avLst/>
            </a:prstGeom>
            <a:noFill/>
          </p:spPr>
          <p:txBody>
            <a:bodyPr wrap="square" rtlCol="0">
              <a:spAutoFit/>
            </a:bodyPr>
            <a:lstStyle/>
            <a:p>
              <a:pPr rtl="0"/>
              <a:r>
                <a:rPr lang="pt-BR" sz="200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Métricas</a:t>
              </a:r>
            </a:p>
          </p:txBody>
        </p:sp>
        <p:pic>
          <p:nvPicPr>
            <p:cNvPr id="45" name="Picture 44">
              <a:extLst>
                <a:ext uri="{C183D7F6-B498-43B3-948B-1728B52AA6E4}">
                  <adec:decorative xmlns:adec="http://schemas.microsoft.com/office/drawing/2017/decorative" xmlns="" val="1"/>
                </a:ext>
              </a:extLst>
            </p:cNvPr>
            <p:cNvPicPr>
              <a:picLocks noChangeAspect="1"/>
            </p:cNvPicPr>
            <p:nvPr/>
          </p:nvPicPr>
          <p:blipFill rotWithShape="1">
            <a:blip r:embed="rId4">
              <a:extLst>
                <a:ext uri="{28A0092B-C50C-407E-A947-70E740481C1C}">
                  <a14:useLocalDpi xmlns:a14="http://schemas.microsoft.com/office/drawing/2010/main" val="0"/>
                </a:ext>
              </a:extLst>
            </a:blip>
            <a:srcRect t="11790" b="16089"/>
            <a:stretch/>
          </p:blipFill>
          <p:spPr>
            <a:xfrm>
              <a:off x="631819" y="1512277"/>
              <a:ext cx="926532" cy="668216"/>
            </a:xfrm>
            <a:prstGeom prst="rect">
              <a:avLst/>
            </a:prstGeom>
          </p:spPr>
        </p:pic>
      </p:grpSp>
      <p:grpSp>
        <p:nvGrpSpPr>
          <p:cNvPr id="28" name="Group 27">
            <a:extLst>
              <a:ext uri="{FF2B5EF4-FFF2-40B4-BE49-F238E27FC236}">
                <a16:creationId xmlns:a16="http://schemas.microsoft.com/office/drawing/2014/main" id="{204A09B7-7EBB-504C-8EFF-F310E60F676C}"/>
              </a:ext>
              <a:ext uri="{C183D7F6-B498-43B3-948B-1728B52AA6E4}">
                <adec:decorative xmlns:adec="http://schemas.microsoft.com/office/drawing/2017/decorative" xmlns="" val="1"/>
              </a:ext>
            </a:extLst>
          </p:cNvPr>
          <p:cNvGrpSpPr/>
          <p:nvPr/>
        </p:nvGrpSpPr>
        <p:grpSpPr>
          <a:xfrm>
            <a:off x="797401" y="2378028"/>
            <a:ext cx="1805525" cy="578844"/>
            <a:chOff x="2866251" y="2038097"/>
            <a:chExt cx="1525152" cy="528739"/>
          </a:xfrm>
        </p:grpSpPr>
        <p:sp>
          <p:nvSpPr>
            <p:cNvPr id="29" name="TextBox 28">
              <a:extLst>
                <a:ext uri="{FF2B5EF4-FFF2-40B4-BE49-F238E27FC236}">
                  <a16:creationId xmlns:a16="http://schemas.microsoft.com/office/drawing/2014/main" id="{D931C610-C956-B749-983B-6B627764E1D5}"/>
                </a:ext>
              </a:extLst>
            </p:cNvPr>
            <p:cNvSpPr txBox="1"/>
            <p:nvPr/>
          </p:nvSpPr>
          <p:spPr>
            <a:xfrm>
              <a:off x="3556456" y="2102411"/>
              <a:ext cx="834947" cy="365476"/>
            </a:xfrm>
            <a:prstGeom prst="rect">
              <a:avLst/>
            </a:prstGeom>
            <a:noFill/>
          </p:spPr>
          <p:txBody>
            <a:bodyPr wrap="square" rtlCol="0">
              <a:spAutoFit/>
            </a:bodyPr>
            <a:lstStyle/>
            <a:p>
              <a:pPr rtl="0"/>
              <a:r>
                <a:rPr lang="pt-BR" sz="2000">
                  <a:latin typeface="+mj-lt"/>
                  <a:ea typeface="Amazon Ember" panose="020B0603020204020204" pitchFamily="34" charset="0"/>
                  <a:cs typeface="Amazon Ember" panose="020B0603020204020204" pitchFamily="34" charset="0"/>
                </a:rPr>
                <a:t>Logs</a:t>
              </a:r>
            </a:p>
          </p:txBody>
        </p:sp>
        <p:pic>
          <p:nvPicPr>
            <p:cNvPr id="30" name="Picture 29">
              <a:extLst>
                <a:ext uri="{FF2B5EF4-FFF2-40B4-BE49-F238E27FC236}">
                  <a16:creationId xmlns:a16="http://schemas.microsoft.com/office/drawing/2014/main" id="{FC433B6B-D2C8-F743-85E6-9025394CF90A}"/>
                </a:ext>
                <a:ext uri="{C183D7F6-B498-43B3-948B-1728B52AA6E4}">
                  <adec:decorative xmlns:adec="http://schemas.microsoft.com/office/drawing/2017/decorative" xmlns="" val="1"/>
                </a:ext>
              </a:extLst>
            </p:cNvPr>
            <p:cNvPicPr>
              <a:picLocks noChangeAspect="1"/>
            </p:cNvPicPr>
            <p:nvPr/>
          </p:nvPicPr>
          <p:blipFill>
            <a:blip r:embed="rId5"/>
            <a:stretch>
              <a:fillRect/>
            </a:stretch>
          </p:blipFill>
          <p:spPr>
            <a:xfrm>
              <a:off x="2866251" y="2038097"/>
              <a:ext cx="528739" cy="528739"/>
            </a:xfrm>
            <a:prstGeom prst="rect">
              <a:avLst/>
            </a:prstGeom>
          </p:spPr>
        </p:pic>
      </p:grpSp>
      <p:grpSp>
        <p:nvGrpSpPr>
          <p:cNvPr id="40" name="Group 39">
            <a:extLst>
              <a:ext uri="{FF2B5EF4-FFF2-40B4-BE49-F238E27FC236}">
                <a16:creationId xmlns:a16="http://schemas.microsoft.com/office/drawing/2014/main" id="{65C2AB59-3930-AC43-B030-8B96A2C1C70D}"/>
              </a:ext>
              <a:ext uri="{C183D7F6-B498-43B3-948B-1728B52AA6E4}">
                <adec:decorative xmlns:adec="http://schemas.microsoft.com/office/drawing/2017/decorative" xmlns="" val="1"/>
              </a:ext>
            </a:extLst>
          </p:cNvPr>
          <p:cNvGrpSpPr/>
          <p:nvPr/>
        </p:nvGrpSpPr>
        <p:grpSpPr>
          <a:xfrm>
            <a:off x="797400" y="3154407"/>
            <a:ext cx="1911719" cy="583772"/>
            <a:chOff x="2864000" y="4728938"/>
            <a:chExt cx="1614857" cy="533240"/>
          </a:xfrm>
        </p:grpSpPr>
        <p:pic>
          <p:nvPicPr>
            <p:cNvPr id="41" name="Picture 40">
              <a:extLst>
                <a:ext uri="{FF2B5EF4-FFF2-40B4-BE49-F238E27FC236}">
                  <a16:creationId xmlns:a16="http://schemas.microsoft.com/office/drawing/2014/main" id="{4D724359-49A5-8745-81F7-0002BC9018E0}"/>
                </a:ext>
                <a:ext uri="{C183D7F6-B498-43B3-948B-1728B52AA6E4}">
                  <adec:decorative xmlns:adec="http://schemas.microsoft.com/office/drawing/2017/decorative" xmlns="" val="1"/>
                </a:ext>
              </a:extLst>
            </p:cNvPr>
            <p:cNvPicPr>
              <a:picLocks noChangeAspect="1"/>
            </p:cNvPicPr>
            <p:nvPr/>
          </p:nvPicPr>
          <p:blipFill>
            <a:blip r:embed="rId6"/>
            <a:stretch>
              <a:fillRect/>
            </a:stretch>
          </p:blipFill>
          <p:spPr>
            <a:xfrm>
              <a:off x="2864000" y="4728938"/>
              <a:ext cx="533240" cy="533240"/>
            </a:xfrm>
            <a:prstGeom prst="rect">
              <a:avLst/>
            </a:prstGeom>
          </p:spPr>
        </p:pic>
        <p:sp>
          <p:nvSpPr>
            <p:cNvPr id="42" name="Rectangle 41">
              <a:extLst>
                <a:ext uri="{FF2B5EF4-FFF2-40B4-BE49-F238E27FC236}">
                  <a16:creationId xmlns:a16="http://schemas.microsoft.com/office/drawing/2014/main" id="{4B26C58F-6034-3C42-A903-72B81FD35069}"/>
                </a:ext>
              </a:extLst>
            </p:cNvPr>
            <p:cNvSpPr/>
            <p:nvPr/>
          </p:nvSpPr>
          <p:spPr>
            <a:xfrm>
              <a:off x="3556457" y="4795503"/>
              <a:ext cx="922400" cy="365476"/>
            </a:xfrm>
            <a:prstGeom prst="rect">
              <a:avLst/>
            </a:prstGeom>
          </p:spPr>
          <p:txBody>
            <a:bodyPr wrap="none" rtlCol="0">
              <a:spAutoFit/>
            </a:bodyPr>
            <a:lstStyle/>
            <a:p>
              <a:pPr rtl="0"/>
              <a:r>
                <a:rPr lang="pt-BR" sz="2000">
                  <a:latin typeface="+mj-lt"/>
                  <a:ea typeface="Amazon Ember" panose="020B0603020204020204" pitchFamily="34" charset="0"/>
                  <a:cs typeface="Amazon Ember" panose="020B0603020204020204" pitchFamily="34" charset="0"/>
                </a:rPr>
                <a:t>Alarmes</a:t>
              </a:r>
              <a:endParaRPr lang="en-US" sz="2000" dirty="0">
                <a:latin typeface="+mj-lt"/>
              </a:endParaRPr>
            </a:p>
          </p:txBody>
        </p:sp>
      </p:grpSp>
      <p:grpSp>
        <p:nvGrpSpPr>
          <p:cNvPr id="31" name="Group 30">
            <a:extLst>
              <a:ext uri="{FF2B5EF4-FFF2-40B4-BE49-F238E27FC236}">
                <a16:creationId xmlns:a16="http://schemas.microsoft.com/office/drawing/2014/main" id="{7F22D990-DF97-D34A-AC71-9549BE316D24}"/>
              </a:ext>
              <a:ext uri="{C183D7F6-B498-43B3-948B-1728B52AA6E4}">
                <adec:decorative xmlns:adec="http://schemas.microsoft.com/office/drawing/2017/decorative" xmlns="" val="1"/>
              </a:ext>
            </a:extLst>
          </p:cNvPr>
          <p:cNvGrpSpPr/>
          <p:nvPr/>
        </p:nvGrpSpPr>
        <p:grpSpPr>
          <a:xfrm>
            <a:off x="797402" y="3935714"/>
            <a:ext cx="1898109" cy="588250"/>
            <a:chOff x="2861955" y="2719353"/>
            <a:chExt cx="1603359" cy="537331"/>
          </a:xfrm>
        </p:grpSpPr>
        <p:pic>
          <p:nvPicPr>
            <p:cNvPr id="32" name="Picture 31">
              <a:extLst>
                <a:ext uri="{FF2B5EF4-FFF2-40B4-BE49-F238E27FC236}">
                  <a16:creationId xmlns:a16="http://schemas.microsoft.com/office/drawing/2014/main" id="{FBAB1D77-9CF7-884F-BA3B-CFACA1AECCB7}"/>
                </a:ext>
                <a:ext uri="{C183D7F6-B498-43B3-948B-1728B52AA6E4}">
                  <adec:decorative xmlns:adec="http://schemas.microsoft.com/office/drawing/2017/decorative" xmlns="" val="1"/>
                </a:ext>
              </a:extLst>
            </p:cNvPr>
            <p:cNvPicPr>
              <a:picLocks noChangeAspect="1"/>
            </p:cNvPicPr>
            <p:nvPr/>
          </p:nvPicPr>
          <p:blipFill>
            <a:blip r:embed="rId7"/>
            <a:stretch>
              <a:fillRect/>
            </a:stretch>
          </p:blipFill>
          <p:spPr>
            <a:xfrm>
              <a:off x="2861955" y="2719353"/>
              <a:ext cx="537331" cy="537331"/>
            </a:xfrm>
            <a:prstGeom prst="rect">
              <a:avLst/>
            </a:prstGeom>
          </p:spPr>
        </p:pic>
        <p:sp>
          <p:nvSpPr>
            <p:cNvPr id="33" name="Rectangle 32">
              <a:extLst>
                <a:ext uri="{FF2B5EF4-FFF2-40B4-BE49-F238E27FC236}">
                  <a16:creationId xmlns:a16="http://schemas.microsoft.com/office/drawing/2014/main" id="{B4D441E9-2204-C244-A252-3F93F3C1B032}"/>
                </a:ext>
              </a:extLst>
            </p:cNvPr>
            <p:cNvSpPr/>
            <p:nvPr/>
          </p:nvSpPr>
          <p:spPr>
            <a:xfrm>
              <a:off x="3556456" y="2787963"/>
              <a:ext cx="908858" cy="365476"/>
            </a:xfrm>
            <a:prstGeom prst="rect">
              <a:avLst/>
            </a:prstGeom>
          </p:spPr>
          <p:txBody>
            <a:bodyPr wrap="none" rtlCol="0">
              <a:spAutoFit/>
            </a:bodyPr>
            <a:lstStyle/>
            <a:p>
              <a:pPr rtl="0"/>
              <a:r>
                <a:rPr lang="pt-BR" sz="2000">
                  <a:latin typeface="+mj-lt"/>
                  <a:ea typeface="Amazon Ember" panose="020B0603020204020204" pitchFamily="34" charset="0"/>
                  <a:cs typeface="Amazon Ember" panose="020B0603020204020204" pitchFamily="34" charset="0"/>
                </a:rPr>
                <a:t>Eventos</a:t>
              </a:r>
            </a:p>
          </p:txBody>
        </p:sp>
      </p:grpSp>
      <p:grpSp>
        <p:nvGrpSpPr>
          <p:cNvPr id="37" name="Group 36">
            <a:extLst>
              <a:ext uri="{FF2B5EF4-FFF2-40B4-BE49-F238E27FC236}">
                <a16:creationId xmlns:a16="http://schemas.microsoft.com/office/drawing/2014/main" id="{0B54A743-5850-EF43-AB3B-D166E1A62BC5}"/>
              </a:ext>
              <a:ext uri="{C183D7F6-B498-43B3-948B-1728B52AA6E4}">
                <adec:decorative xmlns:adec="http://schemas.microsoft.com/office/drawing/2017/decorative" xmlns="" val="1"/>
              </a:ext>
            </a:extLst>
          </p:cNvPr>
          <p:cNvGrpSpPr/>
          <p:nvPr/>
        </p:nvGrpSpPr>
        <p:grpSpPr>
          <a:xfrm>
            <a:off x="797402" y="4721500"/>
            <a:ext cx="1788097" cy="633825"/>
            <a:chOff x="2841140" y="4024761"/>
            <a:chExt cx="1510429" cy="578961"/>
          </a:xfrm>
        </p:grpSpPr>
        <p:pic>
          <p:nvPicPr>
            <p:cNvPr id="38" name="Picture 37">
              <a:extLst>
                <a:ext uri="{FF2B5EF4-FFF2-40B4-BE49-F238E27FC236}">
                  <a16:creationId xmlns:a16="http://schemas.microsoft.com/office/drawing/2014/main" id="{05C05AE3-4BF5-D04C-BFA7-209E7CEE4AED}"/>
                </a:ext>
                <a:ext uri="{C183D7F6-B498-43B3-948B-1728B52AA6E4}">
                  <adec:decorative xmlns:adec="http://schemas.microsoft.com/office/drawing/2017/decorative" xmlns="" val="1"/>
                </a:ext>
              </a:extLst>
            </p:cNvPr>
            <p:cNvPicPr>
              <a:picLocks noChangeAspect="1"/>
            </p:cNvPicPr>
            <p:nvPr/>
          </p:nvPicPr>
          <p:blipFill>
            <a:blip r:embed="rId8"/>
            <a:stretch>
              <a:fillRect/>
            </a:stretch>
          </p:blipFill>
          <p:spPr>
            <a:xfrm>
              <a:off x="2841140" y="4024761"/>
              <a:ext cx="578961" cy="578961"/>
            </a:xfrm>
            <a:prstGeom prst="rect">
              <a:avLst/>
            </a:prstGeom>
          </p:spPr>
        </p:pic>
        <p:sp>
          <p:nvSpPr>
            <p:cNvPr id="39" name="Rectangle 38">
              <a:extLst>
                <a:ext uri="{FF2B5EF4-FFF2-40B4-BE49-F238E27FC236}">
                  <a16:creationId xmlns:a16="http://schemas.microsoft.com/office/drawing/2014/main" id="{E51D888C-FA00-1246-9FE6-272521F8D0A4}"/>
                </a:ext>
              </a:extLst>
            </p:cNvPr>
            <p:cNvSpPr/>
            <p:nvPr/>
          </p:nvSpPr>
          <p:spPr>
            <a:xfrm>
              <a:off x="3556455" y="4114186"/>
              <a:ext cx="795114" cy="365476"/>
            </a:xfrm>
            <a:prstGeom prst="rect">
              <a:avLst/>
            </a:prstGeom>
          </p:spPr>
          <p:txBody>
            <a:bodyPr wrap="none" rtlCol="0">
              <a:spAutoFit/>
            </a:bodyPr>
            <a:lstStyle/>
            <a:p>
              <a:pPr rtl="0"/>
              <a:r>
                <a:rPr lang="pt-BR" sz="2000">
                  <a:latin typeface="+mj-lt"/>
                  <a:ea typeface="Amazon Ember" panose="020B0603020204020204" pitchFamily="34" charset="0"/>
                  <a:cs typeface="Amazon Ember" panose="020B0603020204020204" pitchFamily="34" charset="0"/>
                </a:rPr>
                <a:t>Regras</a:t>
              </a:r>
            </a:p>
          </p:txBody>
        </p:sp>
      </p:grpSp>
      <p:grpSp>
        <p:nvGrpSpPr>
          <p:cNvPr id="34" name="Group 33">
            <a:extLst>
              <a:ext uri="{FF2B5EF4-FFF2-40B4-BE49-F238E27FC236}">
                <a16:creationId xmlns:a16="http://schemas.microsoft.com/office/drawing/2014/main" id="{AB16876D-50F9-1744-935C-1A8C6D6A10A4}"/>
              </a:ext>
              <a:ext uri="{C183D7F6-B498-43B3-948B-1728B52AA6E4}">
                <adec:decorative xmlns:adec="http://schemas.microsoft.com/office/drawing/2017/decorative" xmlns="" val="1"/>
              </a:ext>
            </a:extLst>
          </p:cNvPr>
          <p:cNvGrpSpPr/>
          <p:nvPr/>
        </p:nvGrpSpPr>
        <p:grpSpPr>
          <a:xfrm>
            <a:off x="797400" y="5552859"/>
            <a:ext cx="1614076" cy="596587"/>
            <a:chOff x="2858147" y="3374615"/>
            <a:chExt cx="1363433" cy="544946"/>
          </a:xfrm>
        </p:grpSpPr>
        <p:pic>
          <p:nvPicPr>
            <p:cNvPr id="35" name="Picture 34">
              <a:extLst>
                <a:ext uri="{FF2B5EF4-FFF2-40B4-BE49-F238E27FC236}">
                  <a16:creationId xmlns:a16="http://schemas.microsoft.com/office/drawing/2014/main" id="{E82EF781-99D2-4640-B5D8-2644C2EB9669}"/>
                </a:ext>
                <a:ext uri="{C183D7F6-B498-43B3-948B-1728B52AA6E4}">
                  <adec:decorative xmlns:adec="http://schemas.microsoft.com/office/drawing/2017/decorative" xmlns="" val="1"/>
                </a:ext>
              </a:extLst>
            </p:cNvPr>
            <p:cNvPicPr>
              <a:picLocks noChangeAspect="1"/>
            </p:cNvPicPr>
            <p:nvPr/>
          </p:nvPicPr>
          <p:blipFill>
            <a:blip r:embed="rId9"/>
            <a:stretch>
              <a:fillRect/>
            </a:stretch>
          </p:blipFill>
          <p:spPr>
            <a:xfrm>
              <a:off x="2858147" y="3374615"/>
              <a:ext cx="544946" cy="544946"/>
            </a:xfrm>
            <a:prstGeom prst="rect">
              <a:avLst/>
            </a:prstGeom>
          </p:spPr>
        </p:pic>
        <p:sp>
          <p:nvSpPr>
            <p:cNvPr id="36" name="Rectangle 35">
              <a:extLst>
                <a:ext uri="{FF2B5EF4-FFF2-40B4-BE49-F238E27FC236}">
                  <a16:creationId xmlns:a16="http://schemas.microsoft.com/office/drawing/2014/main" id="{488BA8D3-4A45-5842-928D-201F7022ED5C}"/>
                </a:ext>
              </a:extLst>
            </p:cNvPr>
            <p:cNvSpPr/>
            <p:nvPr/>
          </p:nvSpPr>
          <p:spPr>
            <a:xfrm>
              <a:off x="3556456" y="3447033"/>
              <a:ext cx="665124" cy="365476"/>
            </a:xfrm>
            <a:prstGeom prst="rect">
              <a:avLst/>
            </a:prstGeom>
          </p:spPr>
          <p:txBody>
            <a:bodyPr wrap="none" rtlCol="0">
              <a:spAutoFit/>
            </a:bodyPr>
            <a:lstStyle/>
            <a:p>
              <a:pPr rtl="0"/>
              <a:r>
                <a:rPr lang="pt-BR" sz="2000">
                  <a:latin typeface="+mj-lt"/>
                  <a:ea typeface="Amazon Ember" panose="020B0603020204020204" pitchFamily="34" charset="0"/>
                  <a:cs typeface="Amazon Ember" panose="020B0603020204020204" pitchFamily="34" charset="0"/>
                </a:rPr>
                <a:t>Alvos</a:t>
              </a:r>
            </a:p>
          </p:txBody>
        </p:sp>
      </p:grpSp>
      <p:graphicFrame>
        <p:nvGraphicFramePr>
          <p:cNvPr id="3" name="Chart 2" descr="graph of average cpu utilization over time.">
            <a:extLst>
              <a:ext uri="{FF2B5EF4-FFF2-40B4-BE49-F238E27FC236}">
                <a16:creationId xmlns:a16="http://schemas.microsoft.com/office/drawing/2014/main" id="{0B8CE7EE-FFAF-8143-A4CD-5BF7EB9E92C2}"/>
              </a:ext>
            </a:extLst>
          </p:cNvPr>
          <p:cNvGraphicFramePr/>
          <p:nvPr>
            <p:extLst>
              <p:ext uri="{D42A27DB-BD31-4B8C-83A1-F6EECF244321}">
                <p14:modId xmlns:p14="http://schemas.microsoft.com/office/powerpoint/2010/main" val="966880493"/>
              </p:ext>
            </p:extLst>
          </p:nvPr>
        </p:nvGraphicFramePr>
        <p:xfrm>
          <a:off x="4248124" y="1905435"/>
          <a:ext cx="5833326" cy="3240588"/>
        </p:xfrm>
        <a:graphic>
          <a:graphicData uri="http://schemas.openxmlformats.org/drawingml/2006/chart">
            <c:chart xmlns:c="http://schemas.openxmlformats.org/drawingml/2006/chart" xmlns:r="http://schemas.openxmlformats.org/officeDocument/2006/relationships" r:id="rId10"/>
          </a:graphicData>
        </a:graphic>
      </p:graphicFrame>
      <p:sp>
        <p:nvSpPr>
          <p:cNvPr id="5" name="TextBox 4">
            <a:extLst>
              <a:ext uri="{FF2B5EF4-FFF2-40B4-BE49-F238E27FC236}">
                <a16:creationId xmlns:a16="http://schemas.microsoft.com/office/drawing/2014/main" id="{E954F31A-00BB-A24D-8404-592277514385}"/>
              </a:ext>
            </a:extLst>
          </p:cNvPr>
          <p:cNvSpPr txBox="1"/>
          <p:nvPr/>
        </p:nvSpPr>
        <p:spPr>
          <a:xfrm>
            <a:off x="4341115" y="5552858"/>
            <a:ext cx="5647347" cy="369332"/>
          </a:xfrm>
          <a:prstGeom prst="rect">
            <a:avLst/>
          </a:prstGeom>
          <a:noFill/>
          <a:ln>
            <a:noFill/>
          </a:ln>
        </p:spPr>
        <p:txBody>
          <a:bodyPr wrap="square" rtlCol="0">
            <a:spAutoFit/>
          </a:bodyPr>
          <a:lstStyle/>
          <a:p>
            <a:pPr algn="ctr" rtl="0"/>
            <a:r>
              <a:rPr lang="pt-BR">
                <a:solidFill>
                  <a:schemeClr val="accent1"/>
                </a:solidFill>
                <a:latin typeface="Amazon Ember" panose="02000000000000000000" pitchFamily="2" charset="0"/>
                <a:ea typeface="Amazon Ember" panose="02000000000000000000" pitchFamily="2" charset="0"/>
                <a:cs typeface="Amazon Ember Light" panose="020B0403020204020204" pitchFamily="34" charset="0"/>
              </a:rPr>
              <a:t>Os dados das métricas são mantidos por 15 meses</a:t>
            </a:r>
          </a:p>
        </p:txBody>
      </p:sp>
    </p:spTree>
    <p:custDataLst>
      <p:tags r:id="rId1"/>
    </p:custDataLst>
    <p:extLst>
      <p:ext uri="{BB962C8B-B14F-4D97-AF65-F5344CB8AC3E}">
        <p14:creationId xmlns:p14="http://schemas.microsoft.com/office/powerpoint/2010/main" val="46929286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33780-451D-624F-B22F-AC4418A3F4D9}"/>
              </a:ext>
            </a:extLst>
          </p:cNvPr>
          <p:cNvSpPr>
            <a:spLocks noGrp="1"/>
          </p:cNvSpPr>
          <p:nvPr>
            <p:ph type="title"/>
          </p:nvPr>
        </p:nvSpPr>
        <p:spPr/>
        <p:txBody>
          <a:bodyPr rtlCol="0"/>
          <a:lstStyle/>
          <a:p>
            <a:pPr rtl="0"/>
            <a:r>
              <a:rPr lang="pt-BR"/>
              <a:t>Requisito de negócios da cafeteria</a:t>
            </a:r>
          </a:p>
        </p:txBody>
      </p:sp>
      <p:sp>
        <p:nvSpPr>
          <p:cNvPr id="3" name="Content Placeholder 2">
            <a:extLst>
              <a:ext uri="{FF2B5EF4-FFF2-40B4-BE49-F238E27FC236}">
                <a16:creationId xmlns:a16="http://schemas.microsoft.com/office/drawing/2014/main" id="{4125A2CB-555F-8149-A98E-EC7B83CC0412}"/>
              </a:ext>
            </a:extLst>
          </p:cNvPr>
          <p:cNvSpPr>
            <a:spLocks noGrp="1" noChangeAspect="1"/>
          </p:cNvSpPr>
          <p:nvPr>
            <p:ph idx="1"/>
          </p:nvPr>
        </p:nvSpPr>
        <p:spPr>
          <a:xfrm>
            <a:off x="638867" y="1708442"/>
            <a:ext cx="10975840" cy="1125416"/>
          </a:xfrm>
        </p:spPr>
        <p:txBody>
          <a:bodyPr rtlCol="0" anchor="ctr" anchorCtr="0">
            <a:normAutofit/>
          </a:bodyPr>
          <a:lstStyle/>
          <a:p>
            <a:pPr marL="0" indent="0" rtl="0">
              <a:buNone/>
            </a:pPr>
            <a:r>
              <a:rPr lang="pt-BR" sz="2400"/>
              <a:t>A cafeteria será apresentada em um famoso programa de TV de culinária. Quando o programa for ao ar, a arquitetura precisará lidar com aumentos significativos na capacidade.</a:t>
            </a:r>
          </a:p>
        </p:txBody>
      </p:sp>
      <p:sp>
        <p:nvSpPr>
          <p:cNvPr id="5" name="Rectangle 4">
            <a:extLst>
              <a:ext uri="{FF2B5EF4-FFF2-40B4-BE49-F238E27FC236}">
                <a16:creationId xmlns:a16="http://schemas.microsoft.com/office/drawing/2014/main" id="{81DEC70D-8A08-3640-BE12-11E9E6A5CB07}"/>
              </a:ext>
              <a:ext uri="{C183D7F6-B498-43B3-948B-1728B52AA6E4}">
                <adec:decorative xmlns:adec="http://schemas.microsoft.com/office/drawing/2017/decorative" xmlns="" val="1"/>
              </a:ext>
            </a:extLst>
          </p:cNvPr>
          <p:cNvSpPr/>
          <p:nvPr/>
        </p:nvSpPr>
        <p:spPr>
          <a:xfrm>
            <a:off x="420579" y="1708443"/>
            <a:ext cx="11412416" cy="1125415"/>
          </a:xfrm>
          <a:prstGeom prst="rect">
            <a:avLst/>
          </a:prstGeom>
          <a:noFill/>
          <a:ln w="38100">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pic>
        <p:nvPicPr>
          <p:cNvPr id="7" name="Picture 6">
            <a:extLst>
              <a:ext uri="{FF2B5EF4-FFF2-40B4-BE49-F238E27FC236}">
                <a16:creationId xmlns:a16="http://schemas.microsoft.com/office/drawing/2014/main" id="{2A4BC86A-4DB2-4AE4-8A6A-13EE2410006B}"/>
              </a:ext>
              <a:ext uri="{C183D7F6-B498-43B3-948B-1728B52AA6E4}">
                <adec:decorative xmlns:adec="http://schemas.microsoft.com/office/drawing/2017/decorative" xmlns="" val="1"/>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095745" y="3391779"/>
            <a:ext cx="4821244" cy="2247510"/>
          </a:xfrm>
          <a:prstGeom prst="rect">
            <a:avLst/>
          </a:prstGeom>
          <a:effectLst>
            <a:softEdge rad="114300"/>
          </a:effectLst>
        </p:spPr>
      </p:pic>
      <p:pic>
        <p:nvPicPr>
          <p:cNvPr id="8" name="Picture 7">
            <a:extLst>
              <a:ext uri="{FF2B5EF4-FFF2-40B4-BE49-F238E27FC236}">
                <a16:creationId xmlns:a16="http://schemas.microsoft.com/office/drawing/2014/main" id="{776A71C9-FC7A-4ADC-BED2-401C27503620}"/>
              </a:ext>
              <a:ext uri="{C183D7F6-B498-43B3-948B-1728B52AA6E4}">
                <adec:decorative xmlns:adec="http://schemas.microsoft.com/office/drawing/2017/decorative" xmlns="" val="1"/>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275012" y="2999742"/>
            <a:ext cx="4817293" cy="3224799"/>
          </a:xfrm>
          <a:prstGeom prst="rect">
            <a:avLst/>
          </a:prstGeom>
          <a:effectLst>
            <a:softEdge rad="609600"/>
          </a:effectLst>
        </p:spPr>
      </p:pic>
    </p:spTree>
    <p:custDataLst>
      <p:tags r:id="rId1"/>
    </p:custDataLst>
    <p:extLst>
      <p:ext uri="{BB962C8B-B14F-4D97-AF65-F5344CB8AC3E}">
        <p14:creationId xmlns:p14="http://schemas.microsoft.com/office/powerpoint/2010/main" val="3207005090"/>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33780-451D-624F-B22F-AC4418A3F4D9}"/>
              </a:ext>
            </a:extLst>
          </p:cNvPr>
          <p:cNvSpPr>
            <a:spLocks noGrp="1"/>
          </p:cNvSpPr>
          <p:nvPr>
            <p:ph type="title"/>
          </p:nvPr>
        </p:nvSpPr>
        <p:spPr/>
        <p:txBody>
          <a:bodyPr rtlCol="0">
            <a:normAutofit fontScale="90000"/>
          </a:bodyPr>
          <a:lstStyle/>
          <a:p>
            <a:pPr rtl="0"/>
            <a:r>
              <a:rPr lang="pt-BR" sz="3200"/>
              <a:t>Amazon CloudWatch Logs</a:t>
            </a:r>
          </a:p>
        </p:txBody>
      </p:sp>
      <p:grpSp>
        <p:nvGrpSpPr>
          <p:cNvPr id="77" name="Group 76">
            <a:extLst>
              <a:ext uri="{C183D7F6-B498-43B3-948B-1728B52AA6E4}">
                <adec:decorative xmlns:adec="http://schemas.microsoft.com/office/drawing/2017/decorative" xmlns="" val="1"/>
              </a:ext>
            </a:extLst>
          </p:cNvPr>
          <p:cNvGrpSpPr/>
          <p:nvPr/>
        </p:nvGrpSpPr>
        <p:grpSpPr>
          <a:xfrm>
            <a:off x="633407" y="1512277"/>
            <a:ext cx="2231696" cy="668216"/>
            <a:chOff x="631819" y="1512277"/>
            <a:chExt cx="2231696" cy="668216"/>
          </a:xfrm>
        </p:grpSpPr>
        <p:sp>
          <p:nvSpPr>
            <p:cNvPr id="78" name="TextBox 77">
              <a:extLst>
                <a:ext uri="{FF2B5EF4-FFF2-40B4-BE49-F238E27FC236}">
                  <a16:creationId xmlns:a16="http://schemas.microsoft.com/office/drawing/2014/main" id="{D931C610-C956-B749-983B-6B627764E1D5}"/>
                </a:ext>
              </a:extLst>
            </p:cNvPr>
            <p:cNvSpPr txBox="1"/>
            <p:nvPr/>
          </p:nvSpPr>
          <p:spPr>
            <a:xfrm>
              <a:off x="1622493" y="1635464"/>
              <a:ext cx="1241022" cy="400110"/>
            </a:xfrm>
            <a:prstGeom prst="rect">
              <a:avLst/>
            </a:prstGeom>
            <a:noFill/>
          </p:spPr>
          <p:txBody>
            <a:bodyPr wrap="square" rtlCol="0">
              <a:spAutoFit/>
            </a:bodyPr>
            <a:lstStyle/>
            <a:p>
              <a:pPr rtl="0"/>
              <a:r>
                <a:rPr lang="pt-BR" sz="2000">
                  <a:ea typeface="Amazon Ember" panose="020B0603020204020204" pitchFamily="34" charset="0"/>
                  <a:cs typeface="Amazon Ember" panose="020B0603020204020204" pitchFamily="34" charset="0"/>
                </a:rPr>
                <a:t>Métricas</a:t>
              </a:r>
            </a:p>
          </p:txBody>
        </p:sp>
        <p:pic>
          <p:nvPicPr>
            <p:cNvPr id="79" name="Picture 78">
              <a:extLst>
                <a:ext uri="{C183D7F6-B498-43B3-948B-1728B52AA6E4}">
                  <adec:decorative xmlns:adec="http://schemas.microsoft.com/office/drawing/2017/decorative" xmlns="" val="1"/>
                </a:ext>
              </a:extLst>
            </p:cNvPr>
            <p:cNvPicPr>
              <a:picLocks noChangeAspect="1"/>
            </p:cNvPicPr>
            <p:nvPr/>
          </p:nvPicPr>
          <p:blipFill rotWithShape="1">
            <a:blip r:embed="rId4">
              <a:extLst>
                <a:ext uri="{28A0092B-C50C-407E-A947-70E740481C1C}">
                  <a14:useLocalDpi xmlns:a14="http://schemas.microsoft.com/office/drawing/2010/main" val="0"/>
                </a:ext>
              </a:extLst>
            </a:blip>
            <a:srcRect t="11790" b="16089"/>
            <a:stretch/>
          </p:blipFill>
          <p:spPr>
            <a:xfrm>
              <a:off x="631819" y="1512277"/>
              <a:ext cx="926532" cy="668216"/>
            </a:xfrm>
            <a:prstGeom prst="rect">
              <a:avLst/>
            </a:prstGeom>
          </p:spPr>
        </p:pic>
      </p:grpSp>
      <p:grpSp>
        <p:nvGrpSpPr>
          <p:cNvPr id="62" name="Group 61" descr="logs.">
            <a:extLst>
              <a:ext uri="{FF2B5EF4-FFF2-40B4-BE49-F238E27FC236}">
                <a16:creationId xmlns:a16="http://schemas.microsoft.com/office/drawing/2014/main" id="{204A09B7-7EBB-504C-8EFF-F310E60F676C}"/>
              </a:ext>
            </a:extLst>
          </p:cNvPr>
          <p:cNvGrpSpPr/>
          <p:nvPr/>
        </p:nvGrpSpPr>
        <p:grpSpPr>
          <a:xfrm>
            <a:off x="797401" y="2378028"/>
            <a:ext cx="1805525" cy="578844"/>
            <a:chOff x="2866251" y="2038097"/>
            <a:chExt cx="1525152" cy="528739"/>
          </a:xfrm>
        </p:grpSpPr>
        <p:sp>
          <p:nvSpPr>
            <p:cNvPr id="63" name="TextBox 62">
              <a:extLst>
                <a:ext uri="{FF2B5EF4-FFF2-40B4-BE49-F238E27FC236}">
                  <a16:creationId xmlns:a16="http://schemas.microsoft.com/office/drawing/2014/main" id="{D931C610-C956-B749-983B-6B627764E1D5}"/>
                </a:ext>
              </a:extLst>
            </p:cNvPr>
            <p:cNvSpPr txBox="1"/>
            <p:nvPr/>
          </p:nvSpPr>
          <p:spPr>
            <a:xfrm>
              <a:off x="3556456" y="2102411"/>
              <a:ext cx="834947" cy="365476"/>
            </a:xfrm>
            <a:prstGeom prst="rect">
              <a:avLst/>
            </a:prstGeom>
            <a:noFill/>
          </p:spPr>
          <p:txBody>
            <a:bodyPr wrap="square" rtlCol="0">
              <a:spAutoFit/>
            </a:bodyPr>
            <a:lstStyle/>
            <a:p>
              <a:pPr rtl="0"/>
              <a:r>
                <a:rPr lang="pt-BR" sz="200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Logs</a:t>
              </a:r>
            </a:p>
          </p:txBody>
        </p:sp>
        <p:pic>
          <p:nvPicPr>
            <p:cNvPr id="64" name="Picture 63">
              <a:extLst>
                <a:ext uri="{FF2B5EF4-FFF2-40B4-BE49-F238E27FC236}">
                  <a16:creationId xmlns:a16="http://schemas.microsoft.com/office/drawing/2014/main" id="{FC433B6B-D2C8-F743-85E6-9025394CF90A}"/>
                </a:ext>
                <a:ext uri="{C183D7F6-B498-43B3-948B-1728B52AA6E4}">
                  <adec:decorative xmlns:adec="http://schemas.microsoft.com/office/drawing/2017/decorative" xmlns="" val="1"/>
                </a:ext>
              </a:extLst>
            </p:cNvPr>
            <p:cNvPicPr>
              <a:picLocks noChangeAspect="1"/>
            </p:cNvPicPr>
            <p:nvPr/>
          </p:nvPicPr>
          <p:blipFill>
            <a:blip r:embed="rId5"/>
            <a:stretch>
              <a:fillRect/>
            </a:stretch>
          </p:blipFill>
          <p:spPr>
            <a:xfrm>
              <a:off x="2866251" y="2038097"/>
              <a:ext cx="528739" cy="528739"/>
            </a:xfrm>
            <a:prstGeom prst="rect">
              <a:avLst/>
            </a:prstGeom>
          </p:spPr>
        </p:pic>
      </p:grpSp>
      <p:grpSp>
        <p:nvGrpSpPr>
          <p:cNvPr id="74" name="Group 73">
            <a:extLst>
              <a:ext uri="{FF2B5EF4-FFF2-40B4-BE49-F238E27FC236}">
                <a16:creationId xmlns:a16="http://schemas.microsoft.com/office/drawing/2014/main" id="{65C2AB59-3930-AC43-B030-8B96A2C1C70D}"/>
              </a:ext>
              <a:ext uri="{C183D7F6-B498-43B3-948B-1728B52AA6E4}">
                <adec:decorative xmlns:adec="http://schemas.microsoft.com/office/drawing/2017/decorative" xmlns="" val="1"/>
              </a:ext>
            </a:extLst>
          </p:cNvPr>
          <p:cNvGrpSpPr/>
          <p:nvPr/>
        </p:nvGrpSpPr>
        <p:grpSpPr>
          <a:xfrm>
            <a:off x="797400" y="3154407"/>
            <a:ext cx="1911719" cy="583772"/>
            <a:chOff x="2864000" y="4728938"/>
            <a:chExt cx="1614857" cy="533240"/>
          </a:xfrm>
        </p:grpSpPr>
        <p:pic>
          <p:nvPicPr>
            <p:cNvPr id="75" name="Picture 74">
              <a:extLst>
                <a:ext uri="{FF2B5EF4-FFF2-40B4-BE49-F238E27FC236}">
                  <a16:creationId xmlns:a16="http://schemas.microsoft.com/office/drawing/2014/main" id="{4D724359-49A5-8745-81F7-0002BC9018E0}"/>
                </a:ext>
                <a:ext uri="{C183D7F6-B498-43B3-948B-1728B52AA6E4}">
                  <adec:decorative xmlns:adec="http://schemas.microsoft.com/office/drawing/2017/decorative" xmlns="" val="1"/>
                </a:ext>
              </a:extLst>
            </p:cNvPr>
            <p:cNvPicPr>
              <a:picLocks noChangeAspect="1"/>
            </p:cNvPicPr>
            <p:nvPr/>
          </p:nvPicPr>
          <p:blipFill>
            <a:blip r:embed="rId6"/>
            <a:stretch>
              <a:fillRect/>
            </a:stretch>
          </p:blipFill>
          <p:spPr>
            <a:xfrm>
              <a:off x="2864000" y="4728938"/>
              <a:ext cx="533240" cy="533240"/>
            </a:xfrm>
            <a:prstGeom prst="rect">
              <a:avLst/>
            </a:prstGeom>
          </p:spPr>
        </p:pic>
        <p:sp>
          <p:nvSpPr>
            <p:cNvPr id="76" name="Rectangle 75">
              <a:extLst>
                <a:ext uri="{FF2B5EF4-FFF2-40B4-BE49-F238E27FC236}">
                  <a16:creationId xmlns:a16="http://schemas.microsoft.com/office/drawing/2014/main" id="{4B26C58F-6034-3C42-A903-72B81FD35069}"/>
                </a:ext>
              </a:extLst>
            </p:cNvPr>
            <p:cNvSpPr/>
            <p:nvPr/>
          </p:nvSpPr>
          <p:spPr>
            <a:xfrm>
              <a:off x="3556457" y="4795503"/>
              <a:ext cx="922400" cy="365476"/>
            </a:xfrm>
            <a:prstGeom prst="rect">
              <a:avLst/>
            </a:prstGeom>
          </p:spPr>
          <p:txBody>
            <a:bodyPr wrap="none" rtlCol="0">
              <a:spAutoFit/>
            </a:bodyPr>
            <a:lstStyle/>
            <a:p>
              <a:pPr rtl="0"/>
              <a:r>
                <a:rPr lang="pt-BR" sz="2000">
                  <a:latin typeface="+mj-lt"/>
                  <a:ea typeface="Amazon Ember" panose="020B0603020204020204" pitchFamily="34" charset="0"/>
                  <a:cs typeface="Amazon Ember" panose="020B0603020204020204" pitchFamily="34" charset="0"/>
                </a:rPr>
                <a:t>Alarmes</a:t>
              </a:r>
              <a:endParaRPr lang="en-US" sz="2000" dirty="0">
                <a:latin typeface="+mj-lt"/>
              </a:endParaRPr>
            </a:p>
          </p:txBody>
        </p:sp>
      </p:grpSp>
      <p:grpSp>
        <p:nvGrpSpPr>
          <p:cNvPr id="65" name="Group 64">
            <a:extLst>
              <a:ext uri="{FF2B5EF4-FFF2-40B4-BE49-F238E27FC236}">
                <a16:creationId xmlns:a16="http://schemas.microsoft.com/office/drawing/2014/main" id="{7F22D990-DF97-D34A-AC71-9549BE316D24}"/>
              </a:ext>
              <a:ext uri="{C183D7F6-B498-43B3-948B-1728B52AA6E4}">
                <adec:decorative xmlns:adec="http://schemas.microsoft.com/office/drawing/2017/decorative" xmlns="" val="1"/>
              </a:ext>
            </a:extLst>
          </p:cNvPr>
          <p:cNvGrpSpPr/>
          <p:nvPr/>
        </p:nvGrpSpPr>
        <p:grpSpPr>
          <a:xfrm>
            <a:off x="797402" y="3935714"/>
            <a:ext cx="1898109" cy="588250"/>
            <a:chOff x="2861955" y="2719353"/>
            <a:chExt cx="1603359" cy="537331"/>
          </a:xfrm>
        </p:grpSpPr>
        <p:pic>
          <p:nvPicPr>
            <p:cNvPr id="66" name="Picture 65">
              <a:extLst>
                <a:ext uri="{FF2B5EF4-FFF2-40B4-BE49-F238E27FC236}">
                  <a16:creationId xmlns:a16="http://schemas.microsoft.com/office/drawing/2014/main" id="{FBAB1D77-9CF7-884F-BA3B-CFACA1AECCB7}"/>
                </a:ext>
                <a:ext uri="{C183D7F6-B498-43B3-948B-1728B52AA6E4}">
                  <adec:decorative xmlns:adec="http://schemas.microsoft.com/office/drawing/2017/decorative" xmlns="" val="1"/>
                </a:ext>
              </a:extLst>
            </p:cNvPr>
            <p:cNvPicPr>
              <a:picLocks noChangeAspect="1"/>
            </p:cNvPicPr>
            <p:nvPr/>
          </p:nvPicPr>
          <p:blipFill>
            <a:blip r:embed="rId7"/>
            <a:stretch>
              <a:fillRect/>
            </a:stretch>
          </p:blipFill>
          <p:spPr>
            <a:xfrm>
              <a:off x="2861955" y="2719353"/>
              <a:ext cx="537331" cy="537331"/>
            </a:xfrm>
            <a:prstGeom prst="rect">
              <a:avLst/>
            </a:prstGeom>
          </p:spPr>
        </p:pic>
        <p:sp>
          <p:nvSpPr>
            <p:cNvPr id="67" name="Rectangle 66">
              <a:extLst>
                <a:ext uri="{FF2B5EF4-FFF2-40B4-BE49-F238E27FC236}">
                  <a16:creationId xmlns:a16="http://schemas.microsoft.com/office/drawing/2014/main" id="{B4D441E9-2204-C244-A252-3F93F3C1B032}"/>
                </a:ext>
              </a:extLst>
            </p:cNvPr>
            <p:cNvSpPr/>
            <p:nvPr/>
          </p:nvSpPr>
          <p:spPr>
            <a:xfrm>
              <a:off x="3556456" y="2787963"/>
              <a:ext cx="908858" cy="365476"/>
            </a:xfrm>
            <a:prstGeom prst="rect">
              <a:avLst/>
            </a:prstGeom>
          </p:spPr>
          <p:txBody>
            <a:bodyPr wrap="none" rtlCol="0">
              <a:spAutoFit/>
            </a:bodyPr>
            <a:lstStyle/>
            <a:p>
              <a:pPr rtl="0"/>
              <a:r>
                <a:rPr lang="pt-BR" sz="2000">
                  <a:latin typeface="+mj-lt"/>
                  <a:ea typeface="Amazon Ember" panose="020B0603020204020204" pitchFamily="34" charset="0"/>
                  <a:cs typeface="Amazon Ember" panose="020B0603020204020204" pitchFamily="34" charset="0"/>
                </a:rPr>
                <a:t>Eventos</a:t>
              </a:r>
            </a:p>
          </p:txBody>
        </p:sp>
      </p:grpSp>
      <p:grpSp>
        <p:nvGrpSpPr>
          <p:cNvPr id="71" name="Group 70">
            <a:extLst>
              <a:ext uri="{FF2B5EF4-FFF2-40B4-BE49-F238E27FC236}">
                <a16:creationId xmlns:a16="http://schemas.microsoft.com/office/drawing/2014/main" id="{0B54A743-5850-EF43-AB3B-D166E1A62BC5}"/>
              </a:ext>
              <a:ext uri="{C183D7F6-B498-43B3-948B-1728B52AA6E4}">
                <adec:decorative xmlns:adec="http://schemas.microsoft.com/office/drawing/2017/decorative" xmlns="" val="1"/>
              </a:ext>
            </a:extLst>
          </p:cNvPr>
          <p:cNvGrpSpPr/>
          <p:nvPr/>
        </p:nvGrpSpPr>
        <p:grpSpPr>
          <a:xfrm>
            <a:off x="797402" y="4721500"/>
            <a:ext cx="1788097" cy="633825"/>
            <a:chOff x="2841140" y="4024761"/>
            <a:chExt cx="1510429" cy="578961"/>
          </a:xfrm>
        </p:grpSpPr>
        <p:pic>
          <p:nvPicPr>
            <p:cNvPr id="72" name="Picture 71">
              <a:extLst>
                <a:ext uri="{FF2B5EF4-FFF2-40B4-BE49-F238E27FC236}">
                  <a16:creationId xmlns:a16="http://schemas.microsoft.com/office/drawing/2014/main" id="{05C05AE3-4BF5-D04C-BFA7-209E7CEE4AED}"/>
                </a:ext>
                <a:ext uri="{C183D7F6-B498-43B3-948B-1728B52AA6E4}">
                  <adec:decorative xmlns:adec="http://schemas.microsoft.com/office/drawing/2017/decorative" xmlns="" val="1"/>
                </a:ext>
              </a:extLst>
            </p:cNvPr>
            <p:cNvPicPr>
              <a:picLocks noChangeAspect="1"/>
            </p:cNvPicPr>
            <p:nvPr/>
          </p:nvPicPr>
          <p:blipFill>
            <a:blip r:embed="rId8"/>
            <a:stretch>
              <a:fillRect/>
            </a:stretch>
          </p:blipFill>
          <p:spPr>
            <a:xfrm>
              <a:off x="2841140" y="4024761"/>
              <a:ext cx="578961" cy="578961"/>
            </a:xfrm>
            <a:prstGeom prst="rect">
              <a:avLst/>
            </a:prstGeom>
          </p:spPr>
        </p:pic>
        <p:sp>
          <p:nvSpPr>
            <p:cNvPr id="73" name="Rectangle 72">
              <a:extLst>
                <a:ext uri="{FF2B5EF4-FFF2-40B4-BE49-F238E27FC236}">
                  <a16:creationId xmlns:a16="http://schemas.microsoft.com/office/drawing/2014/main" id="{E51D888C-FA00-1246-9FE6-272521F8D0A4}"/>
                </a:ext>
              </a:extLst>
            </p:cNvPr>
            <p:cNvSpPr/>
            <p:nvPr/>
          </p:nvSpPr>
          <p:spPr>
            <a:xfrm>
              <a:off x="3556455" y="4114186"/>
              <a:ext cx="795114" cy="365476"/>
            </a:xfrm>
            <a:prstGeom prst="rect">
              <a:avLst/>
            </a:prstGeom>
          </p:spPr>
          <p:txBody>
            <a:bodyPr wrap="none" rtlCol="0">
              <a:spAutoFit/>
            </a:bodyPr>
            <a:lstStyle/>
            <a:p>
              <a:pPr rtl="0"/>
              <a:r>
                <a:rPr lang="pt-BR" sz="2000">
                  <a:latin typeface="+mj-lt"/>
                  <a:ea typeface="Amazon Ember" panose="020B0603020204020204" pitchFamily="34" charset="0"/>
                  <a:cs typeface="Amazon Ember" panose="020B0603020204020204" pitchFamily="34" charset="0"/>
                </a:rPr>
                <a:t>Regras</a:t>
              </a:r>
            </a:p>
          </p:txBody>
        </p:sp>
      </p:grpSp>
      <p:grpSp>
        <p:nvGrpSpPr>
          <p:cNvPr id="68" name="Group 67">
            <a:extLst>
              <a:ext uri="{FF2B5EF4-FFF2-40B4-BE49-F238E27FC236}">
                <a16:creationId xmlns:a16="http://schemas.microsoft.com/office/drawing/2014/main" id="{AB16876D-50F9-1744-935C-1A8C6D6A10A4}"/>
              </a:ext>
              <a:ext uri="{C183D7F6-B498-43B3-948B-1728B52AA6E4}">
                <adec:decorative xmlns:adec="http://schemas.microsoft.com/office/drawing/2017/decorative" xmlns="" val="1"/>
              </a:ext>
            </a:extLst>
          </p:cNvPr>
          <p:cNvGrpSpPr/>
          <p:nvPr/>
        </p:nvGrpSpPr>
        <p:grpSpPr>
          <a:xfrm>
            <a:off x="797400" y="5552859"/>
            <a:ext cx="1614076" cy="596587"/>
            <a:chOff x="2858147" y="3374615"/>
            <a:chExt cx="1363433" cy="544946"/>
          </a:xfrm>
        </p:grpSpPr>
        <p:pic>
          <p:nvPicPr>
            <p:cNvPr id="69" name="Picture 68">
              <a:extLst>
                <a:ext uri="{FF2B5EF4-FFF2-40B4-BE49-F238E27FC236}">
                  <a16:creationId xmlns:a16="http://schemas.microsoft.com/office/drawing/2014/main" id="{E82EF781-99D2-4640-B5D8-2644C2EB9669}"/>
                </a:ext>
                <a:ext uri="{C183D7F6-B498-43B3-948B-1728B52AA6E4}">
                  <adec:decorative xmlns:adec="http://schemas.microsoft.com/office/drawing/2017/decorative" xmlns="" val="1"/>
                </a:ext>
              </a:extLst>
            </p:cNvPr>
            <p:cNvPicPr>
              <a:picLocks noChangeAspect="1"/>
            </p:cNvPicPr>
            <p:nvPr/>
          </p:nvPicPr>
          <p:blipFill>
            <a:blip r:embed="rId9"/>
            <a:stretch>
              <a:fillRect/>
            </a:stretch>
          </p:blipFill>
          <p:spPr>
            <a:xfrm>
              <a:off x="2858147" y="3374615"/>
              <a:ext cx="544946" cy="544946"/>
            </a:xfrm>
            <a:prstGeom prst="rect">
              <a:avLst/>
            </a:prstGeom>
          </p:spPr>
        </p:pic>
        <p:sp>
          <p:nvSpPr>
            <p:cNvPr id="70" name="Rectangle 69">
              <a:extLst>
                <a:ext uri="{FF2B5EF4-FFF2-40B4-BE49-F238E27FC236}">
                  <a16:creationId xmlns:a16="http://schemas.microsoft.com/office/drawing/2014/main" id="{488BA8D3-4A45-5842-928D-201F7022ED5C}"/>
                </a:ext>
              </a:extLst>
            </p:cNvPr>
            <p:cNvSpPr/>
            <p:nvPr/>
          </p:nvSpPr>
          <p:spPr>
            <a:xfrm>
              <a:off x="3556456" y="3447033"/>
              <a:ext cx="665124" cy="365476"/>
            </a:xfrm>
            <a:prstGeom prst="rect">
              <a:avLst/>
            </a:prstGeom>
          </p:spPr>
          <p:txBody>
            <a:bodyPr wrap="none" rtlCol="0">
              <a:spAutoFit/>
            </a:bodyPr>
            <a:lstStyle/>
            <a:p>
              <a:pPr rtl="0"/>
              <a:r>
                <a:rPr lang="pt-BR" sz="2000">
                  <a:latin typeface="+mj-lt"/>
                  <a:ea typeface="Amazon Ember" panose="020B0603020204020204" pitchFamily="34" charset="0"/>
                  <a:cs typeface="Amazon Ember" panose="020B0603020204020204" pitchFamily="34" charset="0"/>
                </a:rPr>
                <a:t>Alvos</a:t>
              </a:r>
            </a:p>
          </p:txBody>
        </p:sp>
      </p:grpSp>
      <p:grpSp>
        <p:nvGrpSpPr>
          <p:cNvPr id="6" name="Group 5" descr="example of a CloudWatch log file for an ec2 instance that gets saved in an S3 bucket.">
            <a:extLst>
              <a:ext uri="{FF2B5EF4-FFF2-40B4-BE49-F238E27FC236}">
                <a16:creationId xmlns:a16="http://schemas.microsoft.com/office/drawing/2014/main" id="{431491F1-0603-48C5-99A0-B0B987E4769F}"/>
              </a:ext>
            </a:extLst>
          </p:cNvPr>
          <p:cNvGrpSpPr/>
          <p:nvPr/>
        </p:nvGrpSpPr>
        <p:grpSpPr>
          <a:xfrm>
            <a:off x="3081930" y="1647305"/>
            <a:ext cx="5868547" cy="4409410"/>
            <a:chOff x="3434630" y="1490549"/>
            <a:chExt cx="5868547" cy="4409410"/>
          </a:xfrm>
        </p:grpSpPr>
        <p:pic>
          <p:nvPicPr>
            <p:cNvPr id="48" name="Graphic 47">
              <a:extLst>
                <a:ext uri="{FF2B5EF4-FFF2-40B4-BE49-F238E27FC236}">
                  <a16:creationId xmlns:a16="http://schemas.microsoft.com/office/drawing/2014/main" id="{2A9022FE-A558-41C8-BFD1-157C20D6661D}"/>
                </a:ext>
                <a:ext uri="{C183D7F6-B498-43B3-948B-1728B52AA6E4}">
                  <adec:decorative xmlns:adec="http://schemas.microsoft.com/office/drawing/2017/decorative" xmlns="" val="1"/>
                </a:ext>
              </a:extLst>
            </p:cNvPr>
            <p:cNvPicPr>
              <a:picLocks noChangeAspect="1"/>
            </p:cNvPicPr>
            <p:nvPr/>
          </p:nvPicPr>
          <p:blipFill>
            <a:blip r:embed="rId10">
              <a:extLst>
                <a:ext uri="{96DAC541-7B7A-43D3-8B79-37D633B846F1}">
                  <asvg:svgBlip xmlns:asvg="http://schemas.microsoft.com/office/drawing/2016/SVG/main" xmlns="" r:embed="rId11"/>
                </a:ext>
              </a:extLst>
            </a:blip>
            <a:stretch>
              <a:fillRect/>
            </a:stretch>
          </p:blipFill>
          <p:spPr>
            <a:xfrm>
              <a:off x="8184081" y="4828390"/>
              <a:ext cx="711200" cy="711200"/>
            </a:xfrm>
            <a:prstGeom prst="rect">
              <a:avLst/>
            </a:prstGeom>
          </p:spPr>
        </p:pic>
        <p:pic>
          <p:nvPicPr>
            <p:cNvPr id="46" name="Graphic 45">
              <a:extLst>
                <a:ext uri="{FF2B5EF4-FFF2-40B4-BE49-F238E27FC236}">
                  <a16:creationId xmlns:a16="http://schemas.microsoft.com/office/drawing/2014/main" id="{44289918-6911-441E-98CF-CDB46D126CD2}"/>
                </a:ext>
                <a:ext uri="{C183D7F6-B498-43B3-948B-1728B52AA6E4}">
                  <adec:decorative xmlns:adec="http://schemas.microsoft.com/office/drawing/2017/decorative" xmlns="" val="1"/>
                </a:ext>
              </a:extLst>
            </p:cNvPr>
            <p:cNvPicPr>
              <a:picLocks noChangeAspect="1"/>
            </p:cNvPicPr>
            <p:nvPr/>
          </p:nvPicPr>
          <p:blipFill>
            <a:blip r:embed="rId12">
              <a:extLst>
                <a:ext uri="{96DAC541-7B7A-43D3-8B79-37D633B846F1}">
                  <asvg:svgBlip xmlns:asvg="http://schemas.microsoft.com/office/drawing/2016/SVG/main" xmlns="" r:embed="rId13"/>
                </a:ext>
              </a:extLst>
            </a:blip>
            <a:stretch>
              <a:fillRect/>
            </a:stretch>
          </p:blipFill>
          <p:spPr>
            <a:xfrm>
              <a:off x="8184081" y="2351482"/>
              <a:ext cx="711200" cy="711200"/>
            </a:xfrm>
            <a:prstGeom prst="rect">
              <a:avLst/>
            </a:prstGeom>
          </p:spPr>
        </p:pic>
        <p:pic>
          <p:nvPicPr>
            <p:cNvPr id="44" name="Graphic 43">
              <a:extLst>
                <a:ext uri="{FF2B5EF4-FFF2-40B4-BE49-F238E27FC236}">
                  <a16:creationId xmlns:a16="http://schemas.microsoft.com/office/drawing/2014/main" id="{5E975D42-62F2-4EF4-A3DB-3AF5A9B48DAC}"/>
                </a:ext>
                <a:ext uri="{C183D7F6-B498-43B3-948B-1728B52AA6E4}">
                  <adec:decorative xmlns:adec="http://schemas.microsoft.com/office/drawing/2017/decorative" xmlns="" val="1"/>
                </a:ext>
              </a:extLst>
            </p:cNvPr>
            <p:cNvPicPr>
              <a:picLocks noChangeAspect="1"/>
            </p:cNvPicPr>
            <p:nvPr/>
          </p:nvPicPr>
          <p:blipFill>
            <a:blip r:embed="rId14">
              <a:extLst>
                <a:ext uri="{96DAC541-7B7A-43D3-8B79-37D633B846F1}">
                  <asvg:svgBlip xmlns:asvg="http://schemas.microsoft.com/office/drawing/2016/SVG/main" xmlns="" r:embed="rId15"/>
                </a:ext>
              </a:extLst>
            </a:blip>
            <a:stretch>
              <a:fillRect/>
            </a:stretch>
          </p:blipFill>
          <p:spPr>
            <a:xfrm>
              <a:off x="3823865" y="2341322"/>
              <a:ext cx="731520" cy="731520"/>
            </a:xfrm>
            <a:prstGeom prst="rect">
              <a:avLst/>
            </a:prstGeom>
          </p:spPr>
        </p:pic>
        <p:cxnSp>
          <p:nvCxnSpPr>
            <p:cNvPr id="45" name="Straight Arrow Connector 44">
              <a:extLst>
                <a:ext uri="{FF2B5EF4-FFF2-40B4-BE49-F238E27FC236}">
                  <a16:creationId xmlns:a16="http://schemas.microsoft.com/office/drawing/2014/main" id="{994B48CE-479C-4940-947F-61385C22D5D4}"/>
                </a:ext>
              </a:extLst>
            </p:cNvPr>
            <p:cNvCxnSpPr>
              <a:cxnSpLocks/>
            </p:cNvCxnSpPr>
            <p:nvPr/>
          </p:nvCxnSpPr>
          <p:spPr>
            <a:xfrm>
              <a:off x="8539681" y="3814171"/>
              <a:ext cx="0" cy="914400"/>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5028FE14-123E-694E-88F1-0D4E447E4A95}"/>
                </a:ext>
              </a:extLst>
            </p:cNvPr>
            <p:cNvSpPr txBox="1"/>
            <p:nvPr/>
          </p:nvSpPr>
          <p:spPr>
            <a:xfrm>
              <a:off x="7776186" y="3068020"/>
              <a:ext cx="1526991" cy="584775"/>
            </a:xfrm>
            <a:prstGeom prst="rect">
              <a:avLst/>
            </a:prstGeom>
            <a:solidFill>
              <a:schemeClr val="bg1"/>
            </a:solidFill>
          </p:spPr>
          <p:txBody>
            <a:bodyPr wrap="square" rtlCol="0">
              <a:spAutoFit/>
            </a:bodyPr>
            <a:lstStyle/>
            <a:p>
              <a:pPr algn="ctr" rtl="0"/>
              <a:r>
                <a:rPr lang="pt-BR" sz="1600">
                  <a:latin typeface="Amazon Ember Light" panose="020B0403020204020204" pitchFamily="34" charset="0"/>
                  <a:ea typeface="Amazon Ember Light" panose="020B0403020204020204" pitchFamily="34" charset="0"/>
                  <a:cs typeface="Amazon Ember Light" panose="020B0403020204020204" pitchFamily="34" charset="0"/>
                </a:rPr>
                <a:t>Amazon CloudWatch</a:t>
              </a:r>
              <a:endParaRPr lang="en-US" sz="16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30" name="TextBox 29">
              <a:extLst>
                <a:ext uri="{FF2B5EF4-FFF2-40B4-BE49-F238E27FC236}">
                  <a16:creationId xmlns:a16="http://schemas.microsoft.com/office/drawing/2014/main" id="{9CF116E5-BE4C-EB41-8B37-80D20AE20626}"/>
                </a:ext>
              </a:extLst>
            </p:cNvPr>
            <p:cNvSpPr txBox="1"/>
            <p:nvPr/>
          </p:nvSpPr>
          <p:spPr>
            <a:xfrm>
              <a:off x="3434630" y="3068020"/>
              <a:ext cx="1526991" cy="338554"/>
            </a:xfrm>
            <a:prstGeom prst="rect">
              <a:avLst/>
            </a:prstGeom>
            <a:solidFill>
              <a:schemeClr val="bg1"/>
            </a:solidFill>
          </p:spPr>
          <p:txBody>
            <a:bodyPr wrap="square" rtlCol="0">
              <a:spAutoFit/>
            </a:bodyPr>
            <a:lstStyle/>
            <a:p>
              <a:pPr algn="ctr" rtl="0"/>
              <a:r>
                <a:rPr lang="pt-BR" sz="1600">
                  <a:latin typeface="Amazon Ember Light" panose="020B0403020204020204" pitchFamily="34" charset="0"/>
                  <a:ea typeface="Amazon Ember Light" panose="020B0403020204020204" pitchFamily="34" charset="0"/>
                  <a:cs typeface="Amazon Ember Light" panose="020B0403020204020204" pitchFamily="34" charset="0"/>
                </a:rPr>
                <a:t>Aplicação</a:t>
              </a:r>
            </a:p>
          </p:txBody>
        </p:sp>
        <p:cxnSp>
          <p:nvCxnSpPr>
            <p:cNvPr id="12" name="Straight Connector 11">
              <a:extLst>
                <a:ext uri="{FF2B5EF4-FFF2-40B4-BE49-F238E27FC236}">
                  <a16:creationId xmlns:a16="http://schemas.microsoft.com/office/drawing/2014/main" id="{4A0A3542-BB2F-4645-8B91-7B424BC94F3B}"/>
                </a:ext>
              </a:extLst>
            </p:cNvPr>
            <p:cNvCxnSpPr>
              <a:cxnSpLocks/>
              <a:stCxn id="46" idx="1"/>
              <a:endCxn id="44" idx="3"/>
            </p:cNvCxnSpPr>
            <p:nvPr/>
          </p:nvCxnSpPr>
          <p:spPr>
            <a:xfrm flipH="1">
              <a:off x="4555385" y="2707082"/>
              <a:ext cx="3628696" cy="0"/>
            </a:xfrm>
            <a:prstGeom prst="line">
              <a:avLst/>
            </a:prstGeom>
            <a:ln w="38100">
              <a:prstDash val="sysDash"/>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2D16E8CC-8813-5D4B-9115-D1116DA67B75}"/>
                </a:ext>
              </a:extLst>
            </p:cNvPr>
            <p:cNvSpPr txBox="1"/>
            <p:nvPr/>
          </p:nvSpPr>
          <p:spPr>
            <a:xfrm>
              <a:off x="7776186" y="5561405"/>
              <a:ext cx="1526991" cy="338554"/>
            </a:xfrm>
            <a:prstGeom prst="rect">
              <a:avLst/>
            </a:prstGeom>
            <a:solidFill>
              <a:schemeClr val="bg1"/>
            </a:solidFill>
          </p:spPr>
          <p:txBody>
            <a:bodyPr wrap="square" rtlCol="0">
              <a:spAutoFit/>
            </a:bodyPr>
            <a:lstStyle/>
            <a:p>
              <a:pPr algn="ctr" rtl="0"/>
              <a:r>
                <a:rPr lang="pt-BR" sz="1600">
                  <a:latin typeface="Amazon Ember Light" panose="020B0403020204020204" pitchFamily="34" charset="0"/>
                  <a:ea typeface="Amazon Ember Light" panose="020B0403020204020204" pitchFamily="34" charset="0"/>
                  <a:cs typeface="Amazon Ember Light" panose="020B0403020204020204" pitchFamily="34" charset="0"/>
                </a:rPr>
                <a:t>Amazon S3</a:t>
              </a:r>
            </a:p>
          </p:txBody>
        </p:sp>
        <p:sp>
          <p:nvSpPr>
            <p:cNvPr id="50" name="Rectangle 49">
              <a:extLst>
                <a:ext uri="{FF2B5EF4-FFF2-40B4-BE49-F238E27FC236}">
                  <a16:creationId xmlns:a16="http://schemas.microsoft.com/office/drawing/2014/main" id="{41E76666-6DA3-4626-B7AF-7234F42E25BB}"/>
                </a:ext>
              </a:extLst>
            </p:cNvPr>
            <p:cNvSpPr/>
            <p:nvPr/>
          </p:nvSpPr>
          <p:spPr>
            <a:xfrm>
              <a:off x="5455333" y="1490549"/>
              <a:ext cx="1828800" cy="2377440"/>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pt-BR" sz="1600">
                  <a:solidFill>
                    <a:schemeClr val="tx1"/>
                  </a:solidFill>
                  <a:latin typeface="Amazon Ember" panose="020B0603020204020204" pitchFamily="34" charset="0"/>
                  <a:ea typeface="Amazon Ember" panose="020B0603020204020204" pitchFamily="34" charset="0"/>
                  <a:cs typeface="Amazon Ember" panose="020B0603020204020204" pitchFamily="34" charset="0"/>
                </a:rPr>
                <a:t>Log_File.txt</a:t>
              </a:r>
            </a:p>
            <a:p>
              <a:pPr rtl="0"/>
              <a:endParaRPr lang="en-US" sz="1600" dirty="0">
                <a:solidFill>
                  <a:schemeClr val="tx1"/>
                </a:solidFill>
              </a:endParaRPr>
            </a:p>
            <a:p>
              <a:pPr rtl="0"/>
              <a:r>
                <a:rPr lang="pt-BR" sz="1400">
                  <a:solidFill>
                    <a:schemeClr val="tx1"/>
                  </a:solidFill>
                </a:rPr>
                <a:t>Erros: 3</a:t>
              </a:r>
              <a:r>
                <a:rPr lang="en-US" sz="1400" dirty="0">
                  <a:solidFill>
                    <a:schemeClr val="tx1"/>
                  </a:solidFill>
                </a:rPr>
                <a:t/>
              </a:r>
              <a:br>
                <a:rPr lang="en-US" sz="1400" dirty="0">
                  <a:solidFill>
                    <a:schemeClr val="tx1"/>
                  </a:solidFill>
                </a:rPr>
              </a:br>
              <a:r>
                <a:rPr lang="en-US" sz="1400" dirty="0">
                  <a:solidFill>
                    <a:schemeClr val="tx1"/>
                  </a:solidFill>
                </a:rPr>
                <a:t/>
              </a:r>
              <a:br>
                <a:rPr lang="en-US" sz="1400" dirty="0">
                  <a:solidFill>
                    <a:schemeClr val="tx1"/>
                  </a:solidFill>
                </a:rPr>
              </a:br>
              <a:r>
                <a:rPr lang="pt-BR" sz="1400">
                  <a:solidFill>
                    <a:schemeClr val="tx1"/>
                  </a:solidFill>
                </a:rPr>
                <a:t>Avisos: 12</a:t>
              </a:r>
              <a:r>
                <a:rPr lang="en-US" sz="1400" dirty="0">
                  <a:solidFill>
                    <a:schemeClr val="tx1"/>
                  </a:solidFill>
                </a:rPr>
                <a:t/>
              </a:r>
              <a:br>
                <a:rPr lang="en-US" sz="1400" dirty="0">
                  <a:solidFill>
                    <a:schemeClr val="tx1"/>
                  </a:solidFill>
                </a:rPr>
              </a:br>
              <a:r>
                <a:rPr lang="en-US" sz="1400" dirty="0">
                  <a:solidFill>
                    <a:schemeClr val="tx1"/>
                  </a:solidFill>
                </a:rPr>
                <a:t/>
              </a:r>
              <a:br>
                <a:rPr lang="en-US" sz="1400" dirty="0">
                  <a:solidFill>
                    <a:schemeClr val="tx1"/>
                  </a:solidFill>
                </a:rPr>
              </a:br>
              <a:r>
                <a:rPr lang="pt-BR" sz="1400">
                  <a:solidFill>
                    <a:schemeClr val="tx1"/>
                  </a:solidFill>
                </a:rPr>
                <a:t>Conexões: 20</a:t>
              </a:r>
              <a:r>
                <a:rPr lang="en-US" sz="1400" dirty="0">
                  <a:solidFill>
                    <a:schemeClr val="tx1"/>
                  </a:solidFill>
                </a:rPr>
                <a:t/>
              </a:r>
              <a:br>
                <a:rPr lang="en-US" sz="1400" dirty="0">
                  <a:solidFill>
                    <a:schemeClr val="tx1"/>
                  </a:solidFill>
                </a:rPr>
              </a:br>
              <a:r>
                <a:rPr lang="en-US" sz="1400" dirty="0">
                  <a:solidFill>
                    <a:schemeClr val="tx1"/>
                  </a:solidFill>
                </a:rPr>
                <a:t/>
              </a:r>
              <a:br>
                <a:rPr lang="en-US" sz="1400" dirty="0">
                  <a:solidFill>
                    <a:schemeClr val="tx1"/>
                  </a:solidFill>
                </a:rPr>
              </a:br>
              <a:r>
                <a:rPr lang="pt-BR" sz="1400">
                  <a:solidFill>
                    <a:schemeClr val="tx1"/>
                  </a:solidFill>
                </a:rPr>
                <a:t>Imprimir…</a:t>
              </a:r>
            </a:p>
          </p:txBody>
        </p:sp>
      </p:grpSp>
      <p:sp>
        <p:nvSpPr>
          <p:cNvPr id="35" name="TextBox 34">
            <a:extLst>
              <a:ext uri="{FF2B5EF4-FFF2-40B4-BE49-F238E27FC236}">
                <a16:creationId xmlns:a16="http://schemas.microsoft.com/office/drawing/2014/main" id="{137EE05B-04A5-4DCD-A226-E8E3FD62E450}"/>
              </a:ext>
            </a:extLst>
          </p:cNvPr>
          <p:cNvSpPr txBox="1"/>
          <p:nvPr/>
        </p:nvSpPr>
        <p:spPr>
          <a:xfrm>
            <a:off x="9637284" y="1327611"/>
            <a:ext cx="2072624" cy="338554"/>
          </a:xfrm>
          <a:prstGeom prst="rect">
            <a:avLst/>
          </a:prstGeom>
          <a:noFill/>
        </p:spPr>
        <p:txBody>
          <a:bodyPr wrap="square" rtlCol="0">
            <a:spAutoFit/>
          </a:bodyPr>
          <a:lstStyle/>
          <a:p>
            <a:pPr algn="ctr" rtl="0"/>
            <a:r>
              <a:rPr lang="pt-BR" sz="1600">
                <a:latin typeface="Amazon Ember" panose="020B0603020204020204" pitchFamily="34" charset="0"/>
                <a:ea typeface="Amazon Ember" panose="020B0603020204020204" pitchFamily="34" charset="0"/>
                <a:cs typeface="Amazon Ember" panose="020B0603020204020204" pitchFamily="34" charset="0"/>
              </a:rPr>
              <a:t>Exemplos de origem</a:t>
            </a:r>
          </a:p>
        </p:txBody>
      </p:sp>
      <p:sp>
        <p:nvSpPr>
          <p:cNvPr id="7" name="Rectangle 6">
            <a:extLst>
              <a:ext uri="{FF2B5EF4-FFF2-40B4-BE49-F238E27FC236}">
                <a16:creationId xmlns:a16="http://schemas.microsoft.com/office/drawing/2014/main" id="{7C1DBD57-AFF3-E54D-ABC8-5FAD8F914672}"/>
              </a:ext>
            </a:extLst>
          </p:cNvPr>
          <p:cNvSpPr/>
          <p:nvPr/>
        </p:nvSpPr>
        <p:spPr>
          <a:xfrm>
            <a:off x="9364200" y="1647306"/>
            <a:ext cx="2618792" cy="1201242"/>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rtl="0">
              <a:buFont typeface="Arial" panose="020B0604020202020204" pitchFamily="34" charset="0"/>
              <a:buChar char="•"/>
            </a:pPr>
            <a:r>
              <a:rPr lang="pt-BR" sz="1700" dirty="0">
                <a:solidFill>
                  <a:schemeClr val="tx1"/>
                </a:solidFill>
              </a:rPr>
              <a:t>VPC </a:t>
            </a:r>
            <a:r>
              <a:rPr lang="pt-BR" sz="1700" dirty="0" err="1">
                <a:solidFill>
                  <a:schemeClr val="tx1"/>
                </a:solidFill>
              </a:rPr>
              <a:t>Flow</a:t>
            </a:r>
            <a:r>
              <a:rPr lang="pt-BR" sz="1700" dirty="0">
                <a:solidFill>
                  <a:schemeClr val="tx1"/>
                </a:solidFill>
              </a:rPr>
              <a:t> Logs</a:t>
            </a:r>
          </a:p>
          <a:p>
            <a:pPr marL="285750" indent="-285750" rtl="0">
              <a:buFont typeface="Arial" panose="020B0604020202020204" pitchFamily="34" charset="0"/>
              <a:buChar char="•"/>
            </a:pPr>
            <a:r>
              <a:rPr lang="pt-BR" sz="1700" dirty="0" err="1">
                <a:solidFill>
                  <a:schemeClr val="tx1"/>
                </a:solidFill>
              </a:rPr>
              <a:t>Amazon</a:t>
            </a:r>
            <a:r>
              <a:rPr lang="pt-BR" sz="1700" dirty="0">
                <a:solidFill>
                  <a:schemeClr val="tx1"/>
                </a:solidFill>
              </a:rPr>
              <a:t> </a:t>
            </a:r>
            <a:r>
              <a:rPr lang="pt-BR" sz="1700" dirty="0" err="1">
                <a:solidFill>
                  <a:schemeClr val="tx1"/>
                </a:solidFill>
              </a:rPr>
              <a:t>Route</a:t>
            </a:r>
            <a:r>
              <a:rPr lang="pt-BR" sz="1700" dirty="0">
                <a:solidFill>
                  <a:schemeClr val="tx1"/>
                </a:solidFill>
              </a:rPr>
              <a:t> 53</a:t>
            </a:r>
          </a:p>
          <a:p>
            <a:pPr marL="285750" indent="-285750" rtl="0">
              <a:buFont typeface="Arial" panose="020B0604020202020204" pitchFamily="34" charset="0"/>
              <a:buChar char="•"/>
            </a:pPr>
            <a:r>
              <a:rPr lang="pt-BR" sz="1700" dirty="0">
                <a:solidFill>
                  <a:schemeClr val="tx1"/>
                </a:solidFill>
              </a:rPr>
              <a:t>Logs de acesso do </a:t>
            </a:r>
            <a:r>
              <a:rPr lang="pt-BR" sz="1700" dirty="0" err="1">
                <a:solidFill>
                  <a:schemeClr val="tx1"/>
                </a:solidFill>
              </a:rPr>
              <a:t>Elastic</a:t>
            </a:r>
            <a:r>
              <a:rPr lang="pt-BR" sz="1700" dirty="0">
                <a:solidFill>
                  <a:schemeClr val="tx1"/>
                </a:solidFill>
              </a:rPr>
              <a:t> </a:t>
            </a:r>
            <a:r>
              <a:rPr lang="pt-BR" sz="1700" dirty="0" err="1">
                <a:solidFill>
                  <a:schemeClr val="tx1"/>
                </a:solidFill>
              </a:rPr>
              <a:t>Load</a:t>
            </a:r>
            <a:r>
              <a:rPr lang="pt-BR" sz="1700" dirty="0">
                <a:solidFill>
                  <a:schemeClr val="tx1"/>
                </a:solidFill>
              </a:rPr>
              <a:t> </a:t>
            </a:r>
            <a:r>
              <a:rPr lang="pt-BR" sz="1700" dirty="0" err="1">
                <a:solidFill>
                  <a:schemeClr val="tx1"/>
                </a:solidFill>
              </a:rPr>
              <a:t>Balancing</a:t>
            </a:r>
            <a:endParaRPr lang="pt-BR" sz="1700" dirty="0">
              <a:solidFill>
                <a:schemeClr val="tx1"/>
              </a:solidFill>
            </a:endParaRPr>
          </a:p>
        </p:txBody>
      </p:sp>
    </p:spTree>
    <p:custDataLst>
      <p:tags r:id="rId1"/>
    </p:custDataLst>
    <p:extLst>
      <p:ext uri="{BB962C8B-B14F-4D97-AF65-F5344CB8AC3E}">
        <p14:creationId xmlns:p14="http://schemas.microsoft.com/office/powerpoint/2010/main" val="2321262483"/>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33780-451D-624F-B22F-AC4418A3F4D9}"/>
              </a:ext>
            </a:extLst>
          </p:cNvPr>
          <p:cNvSpPr>
            <a:spLocks noGrp="1"/>
          </p:cNvSpPr>
          <p:nvPr>
            <p:ph type="title"/>
          </p:nvPr>
        </p:nvSpPr>
        <p:spPr/>
        <p:txBody>
          <a:bodyPr rtlCol="0">
            <a:normAutofit fontScale="90000"/>
          </a:bodyPr>
          <a:lstStyle/>
          <a:p>
            <a:pPr rtl="0"/>
            <a:r>
              <a:rPr lang="pt-BR" sz="3200"/>
              <a:t>Alarmes do CloudWatch</a:t>
            </a:r>
          </a:p>
        </p:txBody>
      </p:sp>
      <p:grpSp>
        <p:nvGrpSpPr>
          <p:cNvPr id="5" name="Group 4">
            <a:extLst>
              <a:ext uri="{C183D7F6-B498-43B3-948B-1728B52AA6E4}">
                <adec:decorative xmlns:adec="http://schemas.microsoft.com/office/drawing/2017/decorative" xmlns="" val="1"/>
              </a:ext>
            </a:extLst>
          </p:cNvPr>
          <p:cNvGrpSpPr/>
          <p:nvPr/>
        </p:nvGrpSpPr>
        <p:grpSpPr>
          <a:xfrm>
            <a:off x="633407" y="1512277"/>
            <a:ext cx="2231696" cy="668216"/>
            <a:chOff x="631819" y="1512277"/>
            <a:chExt cx="2231696" cy="668216"/>
          </a:xfrm>
        </p:grpSpPr>
        <p:sp>
          <p:nvSpPr>
            <p:cNvPr id="54" name="TextBox 53">
              <a:extLst>
                <a:ext uri="{FF2B5EF4-FFF2-40B4-BE49-F238E27FC236}">
                  <a16:creationId xmlns:a16="http://schemas.microsoft.com/office/drawing/2014/main" id="{D931C610-C956-B749-983B-6B627764E1D5}"/>
                </a:ext>
              </a:extLst>
            </p:cNvPr>
            <p:cNvSpPr txBox="1"/>
            <p:nvPr/>
          </p:nvSpPr>
          <p:spPr>
            <a:xfrm>
              <a:off x="1622493" y="1635464"/>
              <a:ext cx="1241022" cy="400110"/>
            </a:xfrm>
            <a:prstGeom prst="rect">
              <a:avLst/>
            </a:prstGeom>
            <a:noFill/>
          </p:spPr>
          <p:txBody>
            <a:bodyPr wrap="square" rtlCol="0">
              <a:spAutoFit/>
            </a:bodyPr>
            <a:lstStyle/>
            <a:p>
              <a:pPr rtl="0"/>
              <a:r>
                <a:rPr lang="pt-BR" sz="2000">
                  <a:ea typeface="Amazon Ember" panose="020B0603020204020204" pitchFamily="34" charset="0"/>
                  <a:cs typeface="Amazon Ember" panose="020B0603020204020204" pitchFamily="34" charset="0"/>
                </a:rPr>
                <a:t>Métricas</a:t>
              </a:r>
            </a:p>
          </p:txBody>
        </p:sp>
        <p:pic>
          <p:nvPicPr>
            <p:cNvPr id="3" name="Picture 2">
              <a:extLst>
                <a:ext uri="{C183D7F6-B498-43B3-948B-1728B52AA6E4}">
                  <adec:decorative xmlns:adec="http://schemas.microsoft.com/office/drawing/2017/decorative" xmlns="" val="1"/>
                </a:ext>
              </a:extLst>
            </p:cNvPr>
            <p:cNvPicPr>
              <a:picLocks noChangeAspect="1"/>
            </p:cNvPicPr>
            <p:nvPr/>
          </p:nvPicPr>
          <p:blipFill rotWithShape="1">
            <a:blip r:embed="rId4">
              <a:extLst>
                <a:ext uri="{28A0092B-C50C-407E-A947-70E740481C1C}">
                  <a14:useLocalDpi xmlns:a14="http://schemas.microsoft.com/office/drawing/2010/main" val="0"/>
                </a:ext>
              </a:extLst>
            </a:blip>
            <a:srcRect t="11790" b="16089"/>
            <a:stretch/>
          </p:blipFill>
          <p:spPr>
            <a:xfrm>
              <a:off x="631819" y="1512277"/>
              <a:ext cx="926532" cy="668216"/>
            </a:xfrm>
            <a:prstGeom prst="rect">
              <a:avLst/>
            </a:prstGeom>
          </p:spPr>
        </p:pic>
      </p:grpSp>
      <p:grpSp>
        <p:nvGrpSpPr>
          <p:cNvPr id="33" name="Group 32">
            <a:extLst>
              <a:ext uri="{FF2B5EF4-FFF2-40B4-BE49-F238E27FC236}">
                <a16:creationId xmlns:a16="http://schemas.microsoft.com/office/drawing/2014/main" id="{204A09B7-7EBB-504C-8EFF-F310E60F676C}"/>
              </a:ext>
              <a:ext uri="{C183D7F6-B498-43B3-948B-1728B52AA6E4}">
                <adec:decorative xmlns:adec="http://schemas.microsoft.com/office/drawing/2017/decorative" xmlns="" val="1"/>
              </a:ext>
            </a:extLst>
          </p:cNvPr>
          <p:cNvGrpSpPr/>
          <p:nvPr/>
        </p:nvGrpSpPr>
        <p:grpSpPr>
          <a:xfrm>
            <a:off x="797401" y="2378028"/>
            <a:ext cx="1805525" cy="578844"/>
            <a:chOff x="2866251" y="2038097"/>
            <a:chExt cx="1525152" cy="528739"/>
          </a:xfrm>
        </p:grpSpPr>
        <p:sp>
          <p:nvSpPr>
            <p:cNvPr id="51" name="TextBox 50">
              <a:extLst>
                <a:ext uri="{FF2B5EF4-FFF2-40B4-BE49-F238E27FC236}">
                  <a16:creationId xmlns:a16="http://schemas.microsoft.com/office/drawing/2014/main" id="{D931C610-C956-B749-983B-6B627764E1D5}"/>
                </a:ext>
              </a:extLst>
            </p:cNvPr>
            <p:cNvSpPr txBox="1"/>
            <p:nvPr/>
          </p:nvSpPr>
          <p:spPr>
            <a:xfrm>
              <a:off x="3556456" y="2102411"/>
              <a:ext cx="834947" cy="365476"/>
            </a:xfrm>
            <a:prstGeom prst="rect">
              <a:avLst/>
            </a:prstGeom>
            <a:noFill/>
          </p:spPr>
          <p:txBody>
            <a:bodyPr wrap="square" rtlCol="0">
              <a:spAutoFit/>
            </a:bodyPr>
            <a:lstStyle/>
            <a:p>
              <a:pPr rtl="0"/>
              <a:r>
                <a:rPr lang="pt-BR" sz="2000">
                  <a:ea typeface="Amazon Ember" panose="020B0603020204020204" pitchFamily="34" charset="0"/>
                  <a:cs typeface="Amazon Ember" panose="020B0603020204020204" pitchFamily="34" charset="0"/>
                </a:rPr>
                <a:t>Logs</a:t>
              </a:r>
            </a:p>
          </p:txBody>
        </p:sp>
        <p:pic>
          <p:nvPicPr>
            <p:cNvPr id="52" name="Picture 51">
              <a:extLst>
                <a:ext uri="{FF2B5EF4-FFF2-40B4-BE49-F238E27FC236}">
                  <a16:creationId xmlns:a16="http://schemas.microsoft.com/office/drawing/2014/main" id="{FC433B6B-D2C8-F743-85E6-9025394CF90A}"/>
                </a:ext>
                <a:ext uri="{C183D7F6-B498-43B3-948B-1728B52AA6E4}">
                  <adec:decorative xmlns:adec="http://schemas.microsoft.com/office/drawing/2017/decorative" xmlns="" val="1"/>
                </a:ext>
              </a:extLst>
            </p:cNvPr>
            <p:cNvPicPr>
              <a:picLocks noChangeAspect="1"/>
            </p:cNvPicPr>
            <p:nvPr/>
          </p:nvPicPr>
          <p:blipFill>
            <a:blip r:embed="rId5"/>
            <a:stretch>
              <a:fillRect/>
            </a:stretch>
          </p:blipFill>
          <p:spPr>
            <a:xfrm>
              <a:off x="2866251" y="2038097"/>
              <a:ext cx="528739" cy="528739"/>
            </a:xfrm>
            <a:prstGeom prst="rect">
              <a:avLst/>
            </a:prstGeom>
          </p:spPr>
        </p:pic>
      </p:grpSp>
      <p:grpSp>
        <p:nvGrpSpPr>
          <p:cNvPr id="42" name="Group 41" descr="alarms.">
            <a:extLst>
              <a:ext uri="{FF2B5EF4-FFF2-40B4-BE49-F238E27FC236}">
                <a16:creationId xmlns:a16="http://schemas.microsoft.com/office/drawing/2014/main" id="{65C2AB59-3930-AC43-B030-8B96A2C1C70D}"/>
              </a:ext>
            </a:extLst>
          </p:cNvPr>
          <p:cNvGrpSpPr/>
          <p:nvPr/>
        </p:nvGrpSpPr>
        <p:grpSpPr>
          <a:xfrm>
            <a:off x="797400" y="3154407"/>
            <a:ext cx="1950190" cy="583772"/>
            <a:chOff x="2864000" y="4728938"/>
            <a:chExt cx="1647354" cy="533240"/>
          </a:xfrm>
        </p:grpSpPr>
        <p:pic>
          <p:nvPicPr>
            <p:cNvPr id="43" name="Picture 42">
              <a:extLst>
                <a:ext uri="{FF2B5EF4-FFF2-40B4-BE49-F238E27FC236}">
                  <a16:creationId xmlns:a16="http://schemas.microsoft.com/office/drawing/2014/main" id="{4D724359-49A5-8745-81F7-0002BC9018E0}"/>
                </a:ext>
                <a:ext uri="{C183D7F6-B498-43B3-948B-1728B52AA6E4}">
                  <adec:decorative xmlns:adec="http://schemas.microsoft.com/office/drawing/2017/decorative" xmlns="" val="1"/>
                </a:ext>
              </a:extLst>
            </p:cNvPr>
            <p:cNvPicPr>
              <a:picLocks noChangeAspect="1"/>
            </p:cNvPicPr>
            <p:nvPr/>
          </p:nvPicPr>
          <p:blipFill>
            <a:blip r:embed="rId6"/>
            <a:stretch>
              <a:fillRect/>
            </a:stretch>
          </p:blipFill>
          <p:spPr>
            <a:xfrm>
              <a:off x="2864000" y="4728938"/>
              <a:ext cx="533240" cy="533240"/>
            </a:xfrm>
            <a:prstGeom prst="rect">
              <a:avLst/>
            </a:prstGeom>
          </p:spPr>
        </p:pic>
        <p:sp>
          <p:nvSpPr>
            <p:cNvPr id="44" name="Rectangle 43">
              <a:extLst>
                <a:ext uri="{FF2B5EF4-FFF2-40B4-BE49-F238E27FC236}">
                  <a16:creationId xmlns:a16="http://schemas.microsoft.com/office/drawing/2014/main" id="{4B26C58F-6034-3C42-A903-72B81FD35069}"/>
                </a:ext>
              </a:extLst>
            </p:cNvPr>
            <p:cNvSpPr/>
            <p:nvPr/>
          </p:nvSpPr>
          <p:spPr>
            <a:xfrm>
              <a:off x="3556457" y="4795503"/>
              <a:ext cx="954897" cy="365476"/>
            </a:xfrm>
            <a:prstGeom prst="rect">
              <a:avLst/>
            </a:prstGeom>
          </p:spPr>
          <p:txBody>
            <a:bodyPr wrap="none" rtlCol="0">
              <a:spAutoFit/>
            </a:bodyPr>
            <a:lstStyle/>
            <a:p>
              <a:pPr rtl="0"/>
              <a:r>
                <a:rPr lang="pt-BR" sz="200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Alarmes</a:t>
              </a:r>
            </a:p>
          </p:txBody>
        </p:sp>
      </p:grpSp>
      <p:grpSp>
        <p:nvGrpSpPr>
          <p:cNvPr id="34" name="Group 33">
            <a:extLst>
              <a:ext uri="{FF2B5EF4-FFF2-40B4-BE49-F238E27FC236}">
                <a16:creationId xmlns:a16="http://schemas.microsoft.com/office/drawing/2014/main" id="{7F22D990-DF97-D34A-AC71-9549BE316D24}"/>
              </a:ext>
              <a:ext uri="{C183D7F6-B498-43B3-948B-1728B52AA6E4}">
                <adec:decorative xmlns:adec="http://schemas.microsoft.com/office/drawing/2017/decorative" xmlns="" val="1"/>
              </a:ext>
            </a:extLst>
          </p:cNvPr>
          <p:cNvGrpSpPr/>
          <p:nvPr/>
        </p:nvGrpSpPr>
        <p:grpSpPr>
          <a:xfrm>
            <a:off x="797402" y="3935714"/>
            <a:ext cx="1898109" cy="588250"/>
            <a:chOff x="2861955" y="2719353"/>
            <a:chExt cx="1603359" cy="537331"/>
          </a:xfrm>
        </p:grpSpPr>
        <p:pic>
          <p:nvPicPr>
            <p:cNvPr id="49" name="Picture 48">
              <a:extLst>
                <a:ext uri="{FF2B5EF4-FFF2-40B4-BE49-F238E27FC236}">
                  <a16:creationId xmlns:a16="http://schemas.microsoft.com/office/drawing/2014/main" id="{FBAB1D77-9CF7-884F-BA3B-CFACA1AECCB7}"/>
                </a:ext>
                <a:ext uri="{C183D7F6-B498-43B3-948B-1728B52AA6E4}">
                  <adec:decorative xmlns:adec="http://schemas.microsoft.com/office/drawing/2017/decorative" xmlns="" val="1"/>
                </a:ext>
              </a:extLst>
            </p:cNvPr>
            <p:cNvPicPr>
              <a:picLocks noChangeAspect="1"/>
            </p:cNvPicPr>
            <p:nvPr/>
          </p:nvPicPr>
          <p:blipFill>
            <a:blip r:embed="rId7"/>
            <a:stretch>
              <a:fillRect/>
            </a:stretch>
          </p:blipFill>
          <p:spPr>
            <a:xfrm>
              <a:off x="2861955" y="2719353"/>
              <a:ext cx="537331" cy="537331"/>
            </a:xfrm>
            <a:prstGeom prst="rect">
              <a:avLst/>
            </a:prstGeom>
          </p:spPr>
        </p:pic>
        <p:sp>
          <p:nvSpPr>
            <p:cNvPr id="50" name="Rectangle 49">
              <a:extLst>
                <a:ext uri="{FF2B5EF4-FFF2-40B4-BE49-F238E27FC236}">
                  <a16:creationId xmlns:a16="http://schemas.microsoft.com/office/drawing/2014/main" id="{B4D441E9-2204-C244-A252-3F93F3C1B032}"/>
                </a:ext>
              </a:extLst>
            </p:cNvPr>
            <p:cNvSpPr/>
            <p:nvPr/>
          </p:nvSpPr>
          <p:spPr>
            <a:xfrm>
              <a:off x="3556456" y="2787963"/>
              <a:ext cx="908858" cy="365476"/>
            </a:xfrm>
            <a:prstGeom prst="rect">
              <a:avLst/>
            </a:prstGeom>
          </p:spPr>
          <p:txBody>
            <a:bodyPr wrap="none" rtlCol="0">
              <a:spAutoFit/>
            </a:bodyPr>
            <a:lstStyle/>
            <a:p>
              <a:pPr rtl="0"/>
              <a:r>
                <a:rPr lang="pt-BR" sz="2000">
                  <a:ea typeface="Amazon Ember" panose="020B0603020204020204" pitchFamily="34" charset="0"/>
                  <a:cs typeface="Amazon Ember" panose="020B0603020204020204" pitchFamily="34" charset="0"/>
                </a:rPr>
                <a:t>Eventos</a:t>
              </a:r>
            </a:p>
          </p:txBody>
        </p:sp>
      </p:grpSp>
      <p:grpSp>
        <p:nvGrpSpPr>
          <p:cNvPr id="40" name="Group 39">
            <a:extLst>
              <a:ext uri="{FF2B5EF4-FFF2-40B4-BE49-F238E27FC236}">
                <a16:creationId xmlns:a16="http://schemas.microsoft.com/office/drawing/2014/main" id="{0B54A743-5850-EF43-AB3B-D166E1A62BC5}"/>
              </a:ext>
              <a:ext uri="{C183D7F6-B498-43B3-948B-1728B52AA6E4}">
                <adec:decorative xmlns:adec="http://schemas.microsoft.com/office/drawing/2017/decorative" xmlns="" val="1"/>
              </a:ext>
            </a:extLst>
          </p:cNvPr>
          <p:cNvGrpSpPr/>
          <p:nvPr/>
        </p:nvGrpSpPr>
        <p:grpSpPr>
          <a:xfrm>
            <a:off x="797402" y="4721500"/>
            <a:ext cx="1788097" cy="633825"/>
            <a:chOff x="2841140" y="4024761"/>
            <a:chExt cx="1510429" cy="578961"/>
          </a:xfrm>
        </p:grpSpPr>
        <p:pic>
          <p:nvPicPr>
            <p:cNvPr id="45" name="Picture 44">
              <a:extLst>
                <a:ext uri="{FF2B5EF4-FFF2-40B4-BE49-F238E27FC236}">
                  <a16:creationId xmlns:a16="http://schemas.microsoft.com/office/drawing/2014/main" id="{05C05AE3-4BF5-D04C-BFA7-209E7CEE4AED}"/>
                </a:ext>
                <a:ext uri="{C183D7F6-B498-43B3-948B-1728B52AA6E4}">
                  <adec:decorative xmlns:adec="http://schemas.microsoft.com/office/drawing/2017/decorative" xmlns="" val="1"/>
                </a:ext>
              </a:extLst>
            </p:cNvPr>
            <p:cNvPicPr>
              <a:picLocks noChangeAspect="1"/>
            </p:cNvPicPr>
            <p:nvPr/>
          </p:nvPicPr>
          <p:blipFill>
            <a:blip r:embed="rId8"/>
            <a:stretch>
              <a:fillRect/>
            </a:stretch>
          </p:blipFill>
          <p:spPr>
            <a:xfrm>
              <a:off x="2841140" y="4024761"/>
              <a:ext cx="578961" cy="578961"/>
            </a:xfrm>
            <a:prstGeom prst="rect">
              <a:avLst/>
            </a:prstGeom>
          </p:spPr>
        </p:pic>
        <p:sp>
          <p:nvSpPr>
            <p:cNvPr id="46" name="Rectangle 45">
              <a:extLst>
                <a:ext uri="{FF2B5EF4-FFF2-40B4-BE49-F238E27FC236}">
                  <a16:creationId xmlns:a16="http://schemas.microsoft.com/office/drawing/2014/main" id="{E51D888C-FA00-1246-9FE6-272521F8D0A4}"/>
                </a:ext>
              </a:extLst>
            </p:cNvPr>
            <p:cNvSpPr/>
            <p:nvPr/>
          </p:nvSpPr>
          <p:spPr>
            <a:xfrm>
              <a:off x="3556455" y="4114186"/>
              <a:ext cx="795114" cy="365476"/>
            </a:xfrm>
            <a:prstGeom prst="rect">
              <a:avLst/>
            </a:prstGeom>
          </p:spPr>
          <p:txBody>
            <a:bodyPr wrap="none" rtlCol="0">
              <a:spAutoFit/>
            </a:bodyPr>
            <a:lstStyle/>
            <a:p>
              <a:pPr rtl="0"/>
              <a:r>
                <a:rPr lang="pt-BR" sz="2000">
                  <a:ea typeface="Amazon Ember" panose="020B0603020204020204" pitchFamily="34" charset="0"/>
                  <a:cs typeface="Amazon Ember" panose="020B0603020204020204" pitchFamily="34" charset="0"/>
                </a:rPr>
                <a:t>Regras</a:t>
              </a:r>
            </a:p>
          </p:txBody>
        </p:sp>
      </p:grpSp>
      <p:grpSp>
        <p:nvGrpSpPr>
          <p:cNvPr id="39" name="Group 38">
            <a:extLst>
              <a:ext uri="{FF2B5EF4-FFF2-40B4-BE49-F238E27FC236}">
                <a16:creationId xmlns:a16="http://schemas.microsoft.com/office/drawing/2014/main" id="{AB16876D-50F9-1744-935C-1A8C6D6A10A4}"/>
              </a:ext>
              <a:ext uri="{C183D7F6-B498-43B3-948B-1728B52AA6E4}">
                <adec:decorative xmlns:adec="http://schemas.microsoft.com/office/drawing/2017/decorative" xmlns="" val="1"/>
              </a:ext>
            </a:extLst>
          </p:cNvPr>
          <p:cNvGrpSpPr/>
          <p:nvPr/>
        </p:nvGrpSpPr>
        <p:grpSpPr>
          <a:xfrm>
            <a:off x="797400" y="5552859"/>
            <a:ext cx="1614076" cy="596587"/>
            <a:chOff x="2858147" y="3374615"/>
            <a:chExt cx="1363433" cy="544946"/>
          </a:xfrm>
        </p:grpSpPr>
        <p:pic>
          <p:nvPicPr>
            <p:cNvPr id="47" name="Picture 46">
              <a:extLst>
                <a:ext uri="{FF2B5EF4-FFF2-40B4-BE49-F238E27FC236}">
                  <a16:creationId xmlns:a16="http://schemas.microsoft.com/office/drawing/2014/main" id="{E82EF781-99D2-4640-B5D8-2644C2EB9669}"/>
                </a:ext>
                <a:ext uri="{C183D7F6-B498-43B3-948B-1728B52AA6E4}">
                  <adec:decorative xmlns:adec="http://schemas.microsoft.com/office/drawing/2017/decorative" xmlns="" val="1"/>
                </a:ext>
              </a:extLst>
            </p:cNvPr>
            <p:cNvPicPr>
              <a:picLocks noChangeAspect="1"/>
            </p:cNvPicPr>
            <p:nvPr/>
          </p:nvPicPr>
          <p:blipFill>
            <a:blip r:embed="rId9"/>
            <a:stretch>
              <a:fillRect/>
            </a:stretch>
          </p:blipFill>
          <p:spPr>
            <a:xfrm>
              <a:off x="2858147" y="3374615"/>
              <a:ext cx="544946" cy="544946"/>
            </a:xfrm>
            <a:prstGeom prst="rect">
              <a:avLst/>
            </a:prstGeom>
          </p:spPr>
        </p:pic>
        <p:sp>
          <p:nvSpPr>
            <p:cNvPr id="48" name="Rectangle 47">
              <a:extLst>
                <a:ext uri="{FF2B5EF4-FFF2-40B4-BE49-F238E27FC236}">
                  <a16:creationId xmlns:a16="http://schemas.microsoft.com/office/drawing/2014/main" id="{488BA8D3-4A45-5842-928D-201F7022ED5C}"/>
                </a:ext>
              </a:extLst>
            </p:cNvPr>
            <p:cNvSpPr/>
            <p:nvPr/>
          </p:nvSpPr>
          <p:spPr>
            <a:xfrm>
              <a:off x="3556456" y="3447033"/>
              <a:ext cx="665124" cy="365476"/>
            </a:xfrm>
            <a:prstGeom prst="rect">
              <a:avLst/>
            </a:prstGeom>
          </p:spPr>
          <p:txBody>
            <a:bodyPr wrap="none" rtlCol="0">
              <a:spAutoFit/>
            </a:bodyPr>
            <a:lstStyle/>
            <a:p>
              <a:pPr rtl="0"/>
              <a:r>
                <a:rPr lang="pt-BR" sz="2000">
                  <a:ea typeface="Amazon Ember" panose="020B0603020204020204" pitchFamily="34" charset="0"/>
                  <a:cs typeface="Amazon Ember" panose="020B0603020204020204" pitchFamily="34" charset="0"/>
                </a:rPr>
                <a:t>Alvos</a:t>
              </a:r>
            </a:p>
          </p:txBody>
        </p:sp>
      </p:grpSp>
      <p:grpSp>
        <p:nvGrpSpPr>
          <p:cNvPr id="12" name="Group 11" descr="example of a cloudwatch alarm that is triggered when the cpu utilization metric is greater than 50% for 5 minutes.">
            <a:extLst>
              <a:ext uri="{FF2B5EF4-FFF2-40B4-BE49-F238E27FC236}">
                <a16:creationId xmlns:a16="http://schemas.microsoft.com/office/drawing/2014/main" id="{4DE73E78-BF8A-48F6-AD4C-7A6A26E33FDC}"/>
              </a:ext>
            </a:extLst>
          </p:cNvPr>
          <p:cNvGrpSpPr/>
          <p:nvPr/>
        </p:nvGrpSpPr>
        <p:grpSpPr>
          <a:xfrm>
            <a:off x="2919283" y="1744285"/>
            <a:ext cx="7007333" cy="4208356"/>
            <a:chOff x="2919283" y="1744285"/>
            <a:chExt cx="7007333" cy="4208356"/>
          </a:xfrm>
        </p:grpSpPr>
        <p:sp>
          <p:nvSpPr>
            <p:cNvPr id="35" name="Rectangle 34">
              <a:extLst>
                <a:ext uri="{FF2B5EF4-FFF2-40B4-BE49-F238E27FC236}">
                  <a16:creationId xmlns:a16="http://schemas.microsoft.com/office/drawing/2014/main" id="{99B01C80-0D32-D543-8378-BB862A5483CA}"/>
                </a:ext>
              </a:extLst>
            </p:cNvPr>
            <p:cNvSpPr/>
            <p:nvPr/>
          </p:nvSpPr>
          <p:spPr>
            <a:xfrm>
              <a:off x="4440216" y="3164977"/>
              <a:ext cx="5486400" cy="614948"/>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sz="1600" dirty="0">
                <a:latin typeface="Amazon Ember" panose="020B0603020204020204" pitchFamily="34" charset="0"/>
                <a:ea typeface="Amazon Ember" panose="020B0603020204020204" pitchFamily="34" charset="0"/>
                <a:cs typeface="Amazon Ember" panose="020B0603020204020204" pitchFamily="34" charset="0"/>
              </a:endParaRPr>
            </a:p>
          </p:txBody>
        </p:sp>
        <p:pic>
          <p:nvPicPr>
            <p:cNvPr id="53" name="Graphic 52">
              <a:extLst>
                <a:ext uri="{FF2B5EF4-FFF2-40B4-BE49-F238E27FC236}">
                  <a16:creationId xmlns:a16="http://schemas.microsoft.com/office/drawing/2014/main" id="{436F725D-39C8-431F-BBCE-898538CF1257}"/>
                </a:ext>
                <a:ext uri="{C183D7F6-B498-43B3-948B-1728B52AA6E4}">
                  <adec:decorative xmlns:adec="http://schemas.microsoft.com/office/drawing/2017/decorative" xmlns="" val="1"/>
                </a:ext>
              </a:extLst>
            </p:cNvPr>
            <p:cNvPicPr>
              <a:picLocks noChangeAspect="1"/>
            </p:cNvPicPr>
            <p:nvPr/>
          </p:nvPicPr>
          <p:blipFill>
            <a:blip r:embed="rId10">
              <a:extLst>
                <a:ext uri="{96DAC541-7B7A-43D3-8B79-37D633B846F1}">
                  <asvg:svgBlip xmlns:asvg="http://schemas.microsoft.com/office/drawing/2016/SVG/main" xmlns="" r:embed="rId11"/>
                </a:ext>
              </a:extLst>
            </a:blip>
            <a:stretch>
              <a:fillRect/>
            </a:stretch>
          </p:blipFill>
          <p:spPr>
            <a:xfrm>
              <a:off x="3317018" y="1928951"/>
              <a:ext cx="731520" cy="731520"/>
            </a:xfrm>
            <a:prstGeom prst="rect">
              <a:avLst/>
            </a:prstGeom>
          </p:spPr>
        </p:pic>
        <p:cxnSp>
          <p:nvCxnSpPr>
            <p:cNvPr id="38" name="Straight Arrow Connector 37">
              <a:extLst>
                <a:ext uri="{FF2B5EF4-FFF2-40B4-BE49-F238E27FC236}">
                  <a16:creationId xmlns:a16="http://schemas.microsoft.com/office/drawing/2014/main" id="{3BB3D876-6810-8945-BA52-4377DE278633}"/>
                </a:ext>
              </a:extLst>
            </p:cNvPr>
            <p:cNvCxnSpPr>
              <a:cxnSpLocks/>
            </p:cNvCxnSpPr>
            <p:nvPr/>
          </p:nvCxnSpPr>
          <p:spPr>
            <a:xfrm>
              <a:off x="5217461" y="3773047"/>
              <a:ext cx="0" cy="825376"/>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66963E48-F86B-E046-83C0-18D3E0215974}"/>
                </a:ext>
              </a:extLst>
            </p:cNvPr>
            <p:cNvSpPr txBox="1"/>
            <p:nvPr/>
          </p:nvSpPr>
          <p:spPr>
            <a:xfrm>
              <a:off x="2919283" y="2689599"/>
              <a:ext cx="1526991" cy="338554"/>
            </a:xfrm>
            <a:prstGeom prst="rect">
              <a:avLst/>
            </a:prstGeom>
            <a:noFill/>
          </p:spPr>
          <p:txBody>
            <a:bodyPr wrap="square" rtlCol="0">
              <a:spAutoFit/>
            </a:bodyPr>
            <a:lstStyle/>
            <a:p>
              <a:pPr algn="ctr" rtl="0"/>
              <a:r>
                <a:rPr lang="pt-BR" sz="1600">
                  <a:latin typeface="Amazon Ember" panose="020B0603020204020204" pitchFamily="34" charset="0"/>
                  <a:ea typeface="Amazon Ember" panose="020B0603020204020204" pitchFamily="34" charset="0"/>
                  <a:cs typeface="Amazon Ember" panose="020B0603020204020204" pitchFamily="34" charset="0"/>
                </a:rPr>
                <a:t>Aplicação</a:t>
              </a:r>
            </a:p>
          </p:txBody>
        </p:sp>
        <p:sp>
          <p:nvSpPr>
            <p:cNvPr id="7" name="TextBox 6">
              <a:extLst>
                <a:ext uri="{FF2B5EF4-FFF2-40B4-BE49-F238E27FC236}">
                  <a16:creationId xmlns:a16="http://schemas.microsoft.com/office/drawing/2014/main" id="{2957A2EF-15A1-C94F-B897-38928B71DD90}"/>
                </a:ext>
              </a:extLst>
            </p:cNvPr>
            <p:cNvSpPr txBox="1"/>
            <p:nvPr/>
          </p:nvSpPr>
          <p:spPr>
            <a:xfrm>
              <a:off x="4440217" y="2137067"/>
              <a:ext cx="4932383" cy="338554"/>
            </a:xfrm>
            <a:prstGeom prst="rect">
              <a:avLst/>
            </a:prstGeom>
            <a:noFill/>
            <a:ln w="12700">
              <a:solidFill>
                <a:schemeClr val="accent1"/>
              </a:solidFill>
            </a:ln>
          </p:spPr>
          <p:txBody>
            <a:bodyPr wrap="square" rtlCol="0">
              <a:spAutoFit/>
            </a:bodyPr>
            <a:lstStyle/>
            <a:p>
              <a:pPr rtl="0"/>
              <a:r>
                <a:rPr lang="pt-BR" sz="1600" b="1" dirty="0">
                  <a:solidFill>
                    <a:srgbClr val="FF0000"/>
                  </a:solidFill>
                  <a:latin typeface="Amazon Ember" panose="020B0603020204020204" pitchFamily="34" charset="0"/>
                  <a:ea typeface="Amazon Ember" panose="020B0603020204020204" pitchFamily="34" charset="0"/>
                  <a:cs typeface="Amazon Ember" panose="020B0603020204020204" pitchFamily="34" charset="0"/>
                </a:rPr>
                <a:t>80%</a:t>
              </a:r>
              <a:r>
                <a:rPr lang="pt-BR" sz="1600" b="1" dirty="0">
                  <a:latin typeface="Amazon Ember" panose="020B0603020204020204" pitchFamily="34" charset="0"/>
                  <a:ea typeface="Amazon Ember" panose="020B0603020204020204" pitchFamily="34" charset="0"/>
                  <a:cs typeface="Amazon Ember" panose="020B0603020204020204" pitchFamily="34" charset="0"/>
                </a:rPr>
                <a:t> </a:t>
              </a:r>
              <a:r>
                <a:rPr lang="pt-BR" sz="1600" b="1" dirty="0">
                  <a:solidFill>
                    <a:srgbClr val="FF9B29"/>
                  </a:solidFill>
                  <a:latin typeface="Amazon Ember" panose="020B0603020204020204" pitchFamily="34" charset="0"/>
                  <a:ea typeface="Amazon Ember" panose="020B0603020204020204" pitchFamily="34" charset="0"/>
                  <a:cs typeface="Amazon Ember" panose="020B0603020204020204" pitchFamily="34" charset="0"/>
                </a:rPr>
                <a:t>60%</a:t>
              </a:r>
              <a:r>
                <a:rPr lang="pt-BR" sz="1600" b="1" dirty="0">
                  <a:latin typeface="Amazon Ember" panose="020B0603020204020204" pitchFamily="34" charset="0"/>
                  <a:ea typeface="Amazon Ember" panose="020B0603020204020204" pitchFamily="34" charset="0"/>
                  <a:cs typeface="Amazon Ember" panose="020B0603020204020204" pitchFamily="34" charset="0"/>
                </a:rPr>
                <a:t> </a:t>
              </a:r>
              <a:r>
                <a:rPr lang="pt-BR" sz="1600" b="1" dirty="0">
                  <a:solidFill>
                    <a:schemeClr val="tx1">
                      <a:alpha val="70000"/>
                    </a:schemeClr>
                  </a:solidFill>
                  <a:latin typeface="Amazon Ember" panose="020B0603020204020204" pitchFamily="34" charset="0"/>
                  <a:ea typeface="Amazon Ember" panose="020B0603020204020204" pitchFamily="34" charset="0"/>
                  <a:cs typeface="Amazon Ember" panose="020B0603020204020204" pitchFamily="34" charset="0"/>
                </a:rPr>
                <a:t>45% 25% </a:t>
              </a:r>
              <a:r>
                <a:rPr lang="pt-BR" sz="1600" b="1" dirty="0">
                  <a:solidFill>
                    <a:schemeClr val="accent1">
                      <a:alpha val="50000"/>
                    </a:schemeClr>
                  </a:solidFill>
                  <a:latin typeface="Amazon Ember" panose="020B0603020204020204" pitchFamily="34" charset="0"/>
                  <a:ea typeface="Amazon Ember" panose="020B0603020204020204" pitchFamily="34" charset="0"/>
                  <a:cs typeface="Amazon Ember" panose="020B0603020204020204" pitchFamily="34" charset="0"/>
                </a:rPr>
                <a:t>10% 10% </a:t>
              </a:r>
              <a:r>
                <a:rPr lang="pt-BR" sz="1600" b="1" dirty="0">
                  <a:solidFill>
                    <a:schemeClr val="accent1">
                      <a:alpha val="40000"/>
                    </a:schemeClr>
                  </a:solidFill>
                  <a:latin typeface="Amazon Ember" panose="020B0603020204020204" pitchFamily="34" charset="0"/>
                  <a:ea typeface="Amazon Ember" panose="020B0603020204020204" pitchFamily="34" charset="0"/>
                  <a:cs typeface="Amazon Ember" panose="020B0603020204020204" pitchFamily="34" charset="0"/>
                </a:rPr>
                <a:t>10% </a:t>
              </a:r>
              <a:r>
                <a:rPr lang="pt-BR" sz="1600" b="1" dirty="0">
                  <a:solidFill>
                    <a:schemeClr val="accent1">
                      <a:alpha val="30000"/>
                    </a:schemeClr>
                  </a:solidFill>
                  <a:latin typeface="Amazon Ember" panose="020B0603020204020204" pitchFamily="34" charset="0"/>
                  <a:ea typeface="Amazon Ember" panose="020B0603020204020204" pitchFamily="34" charset="0"/>
                  <a:cs typeface="Amazon Ember" panose="020B0603020204020204" pitchFamily="34" charset="0"/>
                </a:rPr>
                <a:t>10% </a:t>
              </a:r>
              <a:r>
                <a:rPr lang="pt-BR" sz="1600" b="1" dirty="0">
                  <a:solidFill>
                    <a:schemeClr val="accent1">
                      <a:alpha val="20000"/>
                    </a:schemeClr>
                  </a:solidFill>
                  <a:latin typeface="Amazon Ember" panose="020B0603020204020204" pitchFamily="34" charset="0"/>
                  <a:ea typeface="Amazon Ember" panose="020B0603020204020204" pitchFamily="34" charset="0"/>
                  <a:cs typeface="Amazon Ember" panose="020B0603020204020204" pitchFamily="34" charset="0"/>
                </a:rPr>
                <a:t>5%</a:t>
              </a:r>
            </a:p>
          </p:txBody>
        </p:sp>
        <p:cxnSp>
          <p:nvCxnSpPr>
            <p:cNvPr id="16" name="Straight Arrow Connector 15">
              <a:extLst>
                <a:ext uri="{FF2B5EF4-FFF2-40B4-BE49-F238E27FC236}">
                  <a16:creationId xmlns:a16="http://schemas.microsoft.com/office/drawing/2014/main" id="{8656167B-CC87-E94A-9534-4DC63F4D26C1}"/>
                </a:ext>
              </a:extLst>
            </p:cNvPr>
            <p:cNvCxnSpPr>
              <a:cxnSpLocks/>
            </p:cNvCxnSpPr>
            <p:nvPr/>
          </p:nvCxnSpPr>
          <p:spPr>
            <a:xfrm flipV="1">
              <a:off x="5217461" y="2520848"/>
              <a:ext cx="0" cy="64008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532D2ABB-FEBF-E246-AB53-98238FB868EF}"/>
                </a:ext>
              </a:extLst>
            </p:cNvPr>
            <p:cNvSpPr txBox="1"/>
            <p:nvPr/>
          </p:nvSpPr>
          <p:spPr>
            <a:xfrm>
              <a:off x="5381349" y="2682963"/>
              <a:ext cx="914400" cy="369332"/>
            </a:xfrm>
            <a:prstGeom prst="rect">
              <a:avLst/>
            </a:prstGeom>
            <a:noFill/>
          </p:spPr>
          <p:txBody>
            <a:bodyPr wrap="square" rtlCol="0">
              <a:spAutoFit/>
            </a:bodyPr>
            <a:lstStyle/>
            <a:p>
              <a:pPr algn="ctr" rtl="0"/>
              <a:r>
                <a:rPr lang="pt-BR">
                  <a:ea typeface="Amazon Ember" panose="020B0603020204020204" pitchFamily="34" charset="0"/>
                  <a:cs typeface="Amazon Ember" panose="020B0603020204020204" pitchFamily="34" charset="0"/>
                </a:rPr>
                <a:t>Alarme</a:t>
              </a:r>
            </a:p>
          </p:txBody>
        </p:sp>
        <p:sp>
          <p:nvSpPr>
            <p:cNvPr id="41" name="TextBox 40">
              <a:extLst>
                <a:ext uri="{FF2B5EF4-FFF2-40B4-BE49-F238E27FC236}">
                  <a16:creationId xmlns:a16="http://schemas.microsoft.com/office/drawing/2014/main" id="{0935EEEF-DDEB-7A44-8C72-1333450876D5}"/>
                </a:ext>
              </a:extLst>
            </p:cNvPr>
            <p:cNvSpPr txBox="1"/>
            <p:nvPr/>
          </p:nvSpPr>
          <p:spPr>
            <a:xfrm>
              <a:off x="4440216" y="4598424"/>
              <a:ext cx="5476246" cy="1354217"/>
            </a:xfrm>
            <a:prstGeom prst="rect">
              <a:avLst/>
            </a:prstGeom>
            <a:noFill/>
            <a:ln>
              <a:solidFill>
                <a:schemeClr val="accent1"/>
              </a:solidFill>
            </a:ln>
          </p:spPr>
          <p:txBody>
            <a:bodyPr wrap="square" rtlCol="0">
              <a:spAutoFit/>
            </a:bodyPr>
            <a:lstStyle/>
            <a:p>
              <a:pPr rtl="0"/>
              <a:r>
                <a:rPr lang="pt-BR" sz="1600">
                  <a:latin typeface="Amazon Ember" panose="020B0603020204020204" pitchFamily="34" charset="0"/>
                  <a:ea typeface="Amazon Ember" panose="020B0603020204020204" pitchFamily="34" charset="0"/>
                  <a:cs typeface="Amazon Ember" panose="020B0603020204020204" pitchFamily="34" charset="0"/>
                </a:rPr>
                <a:t>Acione uma ação como:</a:t>
              </a:r>
            </a:p>
            <a:p>
              <a:pPr rtl="0"/>
              <a:endParaRPr lang="en-US" sz="1600" dirty="0">
                <a:latin typeface="Amazon Ember" panose="020B0603020204020204" pitchFamily="34" charset="0"/>
                <a:ea typeface="Amazon Ember" panose="020B0603020204020204" pitchFamily="34" charset="0"/>
                <a:cs typeface="Amazon Ember" panose="020B0603020204020204" pitchFamily="34" charset="0"/>
              </a:endParaRPr>
            </a:p>
            <a:p>
              <a:pPr marL="285750" indent="-285750" rtl="0">
                <a:buFont typeface="Arial" panose="020B0604020202020204" pitchFamily="34" charset="0"/>
                <a:buChar char="•"/>
              </a:pPr>
              <a:r>
                <a:rPr lang="pt-BR" sz="1600">
                  <a:latin typeface="Amazon Ember" panose="020B0603020204020204" pitchFamily="34" charset="0"/>
                  <a:ea typeface="Amazon Ember" panose="020B0603020204020204" pitchFamily="34" charset="0"/>
                  <a:cs typeface="Amazon Ember" panose="020B0603020204020204" pitchFamily="34" charset="0"/>
                </a:rPr>
                <a:t>Enviar uma notificação para a equipe de desenvolvimento</a:t>
              </a:r>
            </a:p>
            <a:p>
              <a:pPr marL="285750" indent="-285750" rtl="0">
                <a:buFont typeface="Arial" panose="020B0604020202020204" pitchFamily="34" charset="0"/>
                <a:buChar char="•"/>
              </a:pPr>
              <a:r>
                <a:rPr lang="pt-BR" sz="1600">
                  <a:latin typeface="Amazon Ember" panose="020B0603020204020204" pitchFamily="34" charset="0"/>
                  <a:ea typeface="Amazon Ember" panose="020B0603020204020204" pitchFamily="34" charset="0"/>
                  <a:cs typeface="Amazon Ember" panose="020B0603020204020204" pitchFamily="34" charset="0"/>
                </a:rPr>
                <a:t>Criar outra instância para lidar com a carga</a:t>
              </a:r>
            </a:p>
          </p:txBody>
        </p:sp>
        <p:sp>
          <p:nvSpPr>
            <p:cNvPr id="36" name="Rectangle 35">
              <a:extLst>
                <a:ext uri="{FF2B5EF4-FFF2-40B4-BE49-F238E27FC236}">
                  <a16:creationId xmlns:a16="http://schemas.microsoft.com/office/drawing/2014/main" id="{D8AE1A29-537C-6145-AD93-87227A0086E3}"/>
                </a:ext>
              </a:extLst>
            </p:cNvPr>
            <p:cNvSpPr/>
            <p:nvPr/>
          </p:nvSpPr>
          <p:spPr>
            <a:xfrm>
              <a:off x="4440218" y="3287785"/>
              <a:ext cx="5461752" cy="338554"/>
            </a:xfrm>
            <a:prstGeom prst="rect">
              <a:avLst/>
            </a:prstGeom>
          </p:spPr>
          <p:txBody>
            <a:bodyPr wrap="none" rtlCol="0">
              <a:spAutoFit/>
            </a:bodyPr>
            <a:lstStyle/>
            <a:p>
              <a:pPr rtl="0"/>
              <a:r>
                <a:rPr lang="pt-BR" sz="1600" dirty="0">
                  <a:latin typeface="Amazon Ember" panose="020B0603020204020204" pitchFamily="34" charset="0"/>
                  <a:ea typeface="Amazon Ember" panose="020B0603020204020204" pitchFamily="34" charset="0"/>
                  <a:cs typeface="Amazon Ember" panose="020B0603020204020204" pitchFamily="34" charset="0"/>
                </a:rPr>
                <a:t>Se a métrica </a:t>
              </a:r>
              <a:r>
                <a:rPr lang="pt-BR" sz="1600" dirty="0" err="1">
                  <a:latin typeface="Courier New" panose="02070309020205020404" pitchFamily="49" charset="0"/>
                  <a:ea typeface="Amazon Ember" panose="020B0603020204020204" pitchFamily="34" charset="0"/>
                  <a:cs typeface="Amazon Ember" panose="020B0603020204020204" pitchFamily="34" charset="0"/>
                </a:rPr>
                <a:t>CPUUtilization</a:t>
              </a:r>
              <a:r>
                <a:rPr lang="pt-BR" sz="1600" dirty="0">
                  <a:latin typeface="Amazon Ember" panose="020B0603020204020204" pitchFamily="34" charset="0"/>
                  <a:ea typeface="Amazon Ember" panose="020B0603020204020204" pitchFamily="34" charset="0"/>
                  <a:cs typeface="Amazon Ember" panose="020B0603020204020204" pitchFamily="34" charset="0"/>
                </a:rPr>
                <a:t> for &gt; 50% por 5 minutos</a:t>
              </a:r>
            </a:p>
          </p:txBody>
        </p:sp>
        <p:sp>
          <p:nvSpPr>
            <p:cNvPr id="9" name="TextBox 8">
              <a:extLst>
                <a:ext uri="{FF2B5EF4-FFF2-40B4-BE49-F238E27FC236}">
                  <a16:creationId xmlns:a16="http://schemas.microsoft.com/office/drawing/2014/main" id="{E89234CC-CEEE-432E-9533-C778EF93378A}"/>
                </a:ext>
              </a:extLst>
            </p:cNvPr>
            <p:cNvSpPr txBox="1"/>
            <p:nvPr/>
          </p:nvSpPr>
          <p:spPr>
            <a:xfrm>
              <a:off x="4440216" y="1744285"/>
              <a:ext cx="2627642" cy="338554"/>
            </a:xfrm>
            <a:prstGeom prst="rect">
              <a:avLst/>
            </a:prstGeom>
            <a:noFill/>
          </p:spPr>
          <p:txBody>
            <a:bodyPr wrap="none" rtlCol="0">
              <a:spAutoFit/>
            </a:bodyPr>
            <a:lstStyle/>
            <a:p>
              <a:pPr rtl="0"/>
              <a:r>
                <a:rPr lang="pt-BR" sz="1600" dirty="0">
                  <a:ea typeface="Amazon Ember" panose="020B0603020204020204" pitchFamily="34" charset="0"/>
                  <a:cs typeface="Amazon Ember" panose="020B0603020204020204" pitchFamily="34" charset="0"/>
                </a:rPr>
                <a:t>Métrica </a:t>
              </a:r>
              <a:r>
                <a:rPr lang="pt-BR" sz="1600" dirty="0" err="1">
                  <a:latin typeface="Courier New" panose="02070309020205020404" pitchFamily="49" charset="0"/>
                  <a:ea typeface="Amazon Ember" panose="020B0603020204020204" pitchFamily="34" charset="0"/>
                  <a:cs typeface="Courier New" panose="02070309020205020404" pitchFamily="49" charset="0"/>
                </a:rPr>
                <a:t>CPUUtilization</a:t>
              </a:r>
              <a:endParaRPr lang="pt-BR" sz="1600" dirty="0">
                <a:latin typeface="Courier New" panose="02070309020205020404" pitchFamily="49" charset="0"/>
                <a:ea typeface="Amazon Ember" panose="020B0603020204020204" pitchFamily="34" charset="0"/>
                <a:cs typeface="Courier New" panose="02070309020205020404" pitchFamily="49" charset="0"/>
              </a:endParaRPr>
            </a:p>
          </p:txBody>
        </p:sp>
      </p:grpSp>
    </p:spTree>
    <p:custDataLst>
      <p:tags r:id="rId1"/>
    </p:custDataLst>
    <p:extLst>
      <p:ext uri="{BB962C8B-B14F-4D97-AF65-F5344CB8AC3E}">
        <p14:creationId xmlns:p14="http://schemas.microsoft.com/office/powerpoint/2010/main" val="1558408924"/>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33780-451D-624F-B22F-AC4418A3F4D9}"/>
              </a:ext>
            </a:extLst>
          </p:cNvPr>
          <p:cNvSpPr>
            <a:spLocks noGrp="1"/>
          </p:cNvSpPr>
          <p:nvPr>
            <p:ph type="title"/>
          </p:nvPr>
        </p:nvSpPr>
        <p:spPr/>
        <p:txBody>
          <a:bodyPr rtlCol="0">
            <a:normAutofit fontScale="90000"/>
          </a:bodyPr>
          <a:lstStyle/>
          <a:p>
            <a:pPr rtl="0"/>
            <a:r>
              <a:rPr lang="pt-BR" sz="3200"/>
              <a:t>Eventos do Amazon EventBridge</a:t>
            </a:r>
          </a:p>
        </p:txBody>
      </p:sp>
      <p:grpSp>
        <p:nvGrpSpPr>
          <p:cNvPr id="82" name="Group 81">
            <a:extLst>
              <a:ext uri="{C183D7F6-B498-43B3-948B-1728B52AA6E4}">
                <adec:decorative xmlns:adec="http://schemas.microsoft.com/office/drawing/2017/decorative" xmlns="" val="1"/>
              </a:ext>
            </a:extLst>
          </p:cNvPr>
          <p:cNvGrpSpPr/>
          <p:nvPr/>
        </p:nvGrpSpPr>
        <p:grpSpPr>
          <a:xfrm>
            <a:off x="633407" y="1512277"/>
            <a:ext cx="2231696" cy="668216"/>
            <a:chOff x="631819" y="1512277"/>
            <a:chExt cx="2231696" cy="668216"/>
          </a:xfrm>
        </p:grpSpPr>
        <p:sp>
          <p:nvSpPr>
            <p:cNvPr id="83" name="TextBox 82">
              <a:extLst>
                <a:ext uri="{FF2B5EF4-FFF2-40B4-BE49-F238E27FC236}">
                  <a16:creationId xmlns:a16="http://schemas.microsoft.com/office/drawing/2014/main" id="{D931C610-C956-B749-983B-6B627764E1D5}"/>
                </a:ext>
              </a:extLst>
            </p:cNvPr>
            <p:cNvSpPr txBox="1"/>
            <p:nvPr/>
          </p:nvSpPr>
          <p:spPr>
            <a:xfrm>
              <a:off x="1622493" y="1635464"/>
              <a:ext cx="1241022" cy="400110"/>
            </a:xfrm>
            <a:prstGeom prst="rect">
              <a:avLst/>
            </a:prstGeom>
            <a:noFill/>
          </p:spPr>
          <p:txBody>
            <a:bodyPr wrap="square" rtlCol="0">
              <a:spAutoFit/>
            </a:bodyPr>
            <a:lstStyle/>
            <a:p>
              <a:pPr rtl="0"/>
              <a:r>
                <a:rPr lang="pt-BR" sz="2000">
                  <a:latin typeface="+mj-lt"/>
                  <a:ea typeface="Amazon Ember" panose="020B0603020204020204" pitchFamily="34" charset="0"/>
                  <a:cs typeface="Amazon Ember" panose="020B0603020204020204" pitchFamily="34" charset="0"/>
                </a:rPr>
                <a:t>Métricas</a:t>
              </a:r>
            </a:p>
          </p:txBody>
        </p:sp>
        <p:pic>
          <p:nvPicPr>
            <p:cNvPr id="84" name="Picture 83">
              <a:extLst>
                <a:ext uri="{C183D7F6-B498-43B3-948B-1728B52AA6E4}">
                  <adec:decorative xmlns:adec="http://schemas.microsoft.com/office/drawing/2017/decorative" xmlns="" val="1"/>
                </a:ext>
              </a:extLst>
            </p:cNvPr>
            <p:cNvPicPr>
              <a:picLocks noChangeAspect="1"/>
            </p:cNvPicPr>
            <p:nvPr/>
          </p:nvPicPr>
          <p:blipFill rotWithShape="1">
            <a:blip r:embed="rId4">
              <a:extLst>
                <a:ext uri="{28A0092B-C50C-407E-A947-70E740481C1C}">
                  <a14:useLocalDpi xmlns:a14="http://schemas.microsoft.com/office/drawing/2010/main" val="0"/>
                </a:ext>
              </a:extLst>
            </a:blip>
            <a:srcRect t="11790" b="16089"/>
            <a:stretch/>
          </p:blipFill>
          <p:spPr>
            <a:xfrm>
              <a:off x="631819" y="1512277"/>
              <a:ext cx="926532" cy="668216"/>
            </a:xfrm>
            <a:prstGeom prst="rect">
              <a:avLst/>
            </a:prstGeom>
          </p:spPr>
        </p:pic>
      </p:grpSp>
      <p:grpSp>
        <p:nvGrpSpPr>
          <p:cNvPr id="67" name="Group 66">
            <a:extLst>
              <a:ext uri="{FF2B5EF4-FFF2-40B4-BE49-F238E27FC236}">
                <a16:creationId xmlns:a16="http://schemas.microsoft.com/office/drawing/2014/main" id="{204A09B7-7EBB-504C-8EFF-F310E60F676C}"/>
              </a:ext>
              <a:ext uri="{C183D7F6-B498-43B3-948B-1728B52AA6E4}">
                <adec:decorative xmlns:adec="http://schemas.microsoft.com/office/drawing/2017/decorative" xmlns="" val="1"/>
              </a:ext>
            </a:extLst>
          </p:cNvPr>
          <p:cNvGrpSpPr/>
          <p:nvPr/>
        </p:nvGrpSpPr>
        <p:grpSpPr>
          <a:xfrm>
            <a:off x="797401" y="2378028"/>
            <a:ext cx="1805525" cy="578844"/>
            <a:chOff x="2866251" y="2038097"/>
            <a:chExt cx="1525152" cy="528739"/>
          </a:xfrm>
        </p:grpSpPr>
        <p:sp>
          <p:nvSpPr>
            <p:cNvPr id="68" name="TextBox 67">
              <a:extLst>
                <a:ext uri="{FF2B5EF4-FFF2-40B4-BE49-F238E27FC236}">
                  <a16:creationId xmlns:a16="http://schemas.microsoft.com/office/drawing/2014/main" id="{D931C610-C956-B749-983B-6B627764E1D5}"/>
                </a:ext>
              </a:extLst>
            </p:cNvPr>
            <p:cNvSpPr txBox="1"/>
            <p:nvPr/>
          </p:nvSpPr>
          <p:spPr>
            <a:xfrm>
              <a:off x="3556456" y="2102411"/>
              <a:ext cx="834947" cy="365476"/>
            </a:xfrm>
            <a:prstGeom prst="rect">
              <a:avLst/>
            </a:prstGeom>
            <a:noFill/>
          </p:spPr>
          <p:txBody>
            <a:bodyPr wrap="square" rtlCol="0">
              <a:spAutoFit/>
            </a:bodyPr>
            <a:lstStyle/>
            <a:p>
              <a:pPr rtl="0"/>
              <a:r>
                <a:rPr lang="pt-BR" sz="2000">
                  <a:latin typeface="+mj-lt"/>
                  <a:ea typeface="Amazon Ember" panose="020B0603020204020204" pitchFamily="34" charset="0"/>
                  <a:cs typeface="Amazon Ember" panose="020B0603020204020204" pitchFamily="34" charset="0"/>
                </a:rPr>
                <a:t>Logs</a:t>
              </a:r>
            </a:p>
          </p:txBody>
        </p:sp>
        <p:pic>
          <p:nvPicPr>
            <p:cNvPr id="69" name="Picture 68">
              <a:extLst>
                <a:ext uri="{FF2B5EF4-FFF2-40B4-BE49-F238E27FC236}">
                  <a16:creationId xmlns:a16="http://schemas.microsoft.com/office/drawing/2014/main" id="{FC433B6B-D2C8-F743-85E6-9025394CF90A}"/>
                </a:ext>
                <a:ext uri="{C183D7F6-B498-43B3-948B-1728B52AA6E4}">
                  <adec:decorative xmlns:adec="http://schemas.microsoft.com/office/drawing/2017/decorative" xmlns="" val="1"/>
                </a:ext>
              </a:extLst>
            </p:cNvPr>
            <p:cNvPicPr>
              <a:picLocks noChangeAspect="1"/>
            </p:cNvPicPr>
            <p:nvPr/>
          </p:nvPicPr>
          <p:blipFill>
            <a:blip r:embed="rId5"/>
            <a:stretch>
              <a:fillRect/>
            </a:stretch>
          </p:blipFill>
          <p:spPr>
            <a:xfrm>
              <a:off x="2866251" y="2038097"/>
              <a:ext cx="528739" cy="528739"/>
            </a:xfrm>
            <a:prstGeom prst="rect">
              <a:avLst/>
            </a:prstGeom>
          </p:spPr>
        </p:pic>
      </p:grpSp>
      <p:grpSp>
        <p:nvGrpSpPr>
          <p:cNvPr id="79" name="Group 78">
            <a:extLst>
              <a:ext uri="{FF2B5EF4-FFF2-40B4-BE49-F238E27FC236}">
                <a16:creationId xmlns:a16="http://schemas.microsoft.com/office/drawing/2014/main" id="{65C2AB59-3930-AC43-B030-8B96A2C1C70D}"/>
              </a:ext>
              <a:ext uri="{C183D7F6-B498-43B3-948B-1728B52AA6E4}">
                <adec:decorative xmlns:adec="http://schemas.microsoft.com/office/drawing/2017/decorative" xmlns="" val="1"/>
              </a:ext>
            </a:extLst>
          </p:cNvPr>
          <p:cNvGrpSpPr/>
          <p:nvPr/>
        </p:nvGrpSpPr>
        <p:grpSpPr>
          <a:xfrm>
            <a:off x="797400" y="3154407"/>
            <a:ext cx="1911719" cy="583772"/>
            <a:chOff x="2864000" y="4728938"/>
            <a:chExt cx="1614857" cy="533240"/>
          </a:xfrm>
        </p:grpSpPr>
        <p:pic>
          <p:nvPicPr>
            <p:cNvPr id="80" name="Picture 79">
              <a:extLst>
                <a:ext uri="{FF2B5EF4-FFF2-40B4-BE49-F238E27FC236}">
                  <a16:creationId xmlns:a16="http://schemas.microsoft.com/office/drawing/2014/main" id="{4D724359-49A5-8745-81F7-0002BC9018E0}"/>
                </a:ext>
                <a:ext uri="{C183D7F6-B498-43B3-948B-1728B52AA6E4}">
                  <adec:decorative xmlns:adec="http://schemas.microsoft.com/office/drawing/2017/decorative" xmlns="" val="1"/>
                </a:ext>
              </a:extLst>
            </p:cNvPr>
            <p:cNvPicPr>
              <a:picLocks noChangeAspect="1"/>
            </p:cNvPicPr>
            <p:nvPr/>
          </p:nvPicPr>
          <p:blipFill>
            <a:blip r:embed="rId6"/>
            <a:stretch>
              <a:fillRect/>
            </a:stretch>
          </p:blipFill>
          <p:spPr>
            <a:xfrm>
              <a:off x="2864000" y="4728938"/>
              <a:ext cx="533240" cy="533240"/>
            </a:xfrm>
            <a:prstGeom prst="rect">
              <a:avLst/>
            </a:prstGeom>
          </p:spPr>
        </p:pic>
        <p:sp>
          <p:nvSpPr>
            <p:cNvPr id="81" name="Rectangle 80">
              <a:extLst>
                <a:ext uri="{FF2B5EF4-FFF2-40B4-BE49-F238E27FC236}">
                  <a16:creationId xmlns:a16="http://schemas.microsoft.com/office/drawing/2014/main" id="{4B26C58F-6034-3C42-A903-72B81FD35069}"/>
                </a:ext>
              </a:extLst>
            </p:cNvPr>
            <p:cNvSpPr/>
            <p:nvPr/>
          </p:nvSpPr>
          <p:spPr>
            <a:xfrm>
              <a:off x="3556457" y="4795503"/>
              <a:ext cx="922400" cy="365476"/>
            </a:xfrm>
            <a:prstGeom prst="rect">
              <a:avLst/>
            </a:prstGeom>
          </p:spPr>
          <p:txBody>
            <a:bodyPr wrap="none" rtlCol="0">
              <a:spAutoFit/>
            </a:bodyPr>
            <a:lstStyle/>
            <a:p>
              <a:pPr rtl="0"/>
              <a:r>
                <a:rPr lang="pt-BR" sz="2000">
                  <a:latin typeface="+mj-lt"/>
                  <a:ea typeface="Amazon Ember" panose="020B0603020204020204" pitchFamily="34" charset="0"/>
                  <a:cs typeface="Amazon Ember" panose="020B0603020204020204" pitchFamily="34" charset="0"/>
                </a:rPr>
                <a:t>Alarmes</a:t>
              </a:r>
              <a:endParaRPr lang="en-US" sz="2000" dirty="0">
                <a:latin typeface="+mj-lt"/>
              </a:endParaRPr>
            </a:p>
          </p:txBody>
        </p:sp>
      </p:grpSp>
      <p:grpSp>
        <p:nvGrpSpPr>
          <p:cNvPr id="70" name="Group 69" descr="events.">
            <a:extLst>
              <a:ext uri="{FF2B5EF4-FFF2-40B4-BE49-F238E27FC236}">
                <a16:creationId xmlns:a16="http://schemas.microsoft.com/office/drawing/2014/main" id="{7F22D990-DF97-D34A-AC71-9549BE316D24}"/>
              </a:ext>
            </a:extLst>
          </p:cNvPr>
          <p:cNvGrpSpPr/>
          <p:nvPr/>
        </p:nvGrpSpPr>
        <p:grpSpPr>
          <a:xfrm>
            <a:off x="797400" y="3935714"/>
            <a:ext cx="1926963" cy="588250"/>
            <a:chOff x="2861955" y="2719353"/>
            <a:chExt cx="1627733" cy="537331"/>
          </a:xfrm>
        </p:grpSpPr>
        <p:pic>
          <p:nvPicPr>
            <p:cNvPr id="71" name="Picture 70">
              <a:extLst>
                <a:ext uri="{FF2B5EF4-FFF2-40B4-BE49-F238E27FC236}">
                  <a16:creationId xmlns:a16="http://schemas.microsoft.com/office/drawing/2014/main" id="{FBAB1D77-9CF7-884F-BA3B-CFACA1AECCB7}"/>
                </a:ext>
                <a:ext uri="{C183D7F6-B498-43B3-948B-1728B52AA6E4}">
                  <adec:decorative xmlns:adec="http://schemas.microsoft.com/office/drawing/2017/decorative" xmlns="" val="1"/>
                </a:ext>
              </a:extLst>
            </p:cNvPr>
            <p:cNvPicPr>
              <a:picLocks noChangeAspect="1"/>
            </p:cNvPicPr>
            <p:nvPr/>
          </p:nvPicPr>
          <p:blipFill>
            <a:blip r:embed="rId7"/>
            <a:stretch>
              <a:fillRect/>
            </a:stretch>
          </p:blipFill>
          <p:spPr>
            <a:xfrm>
              <a:off x="2861955" y="2719353"/>
              <a:ext cx="537331" cy="537331"/>
            </a:xfrm>
            <a:prstGeom prst="rect">
              <a:avLst/>
            </a:prstGeom>
          </p:spPr>
        </p:pic>
        <p:sp>
          <p:nvSpPr>
            <p:cNvPr id="72" name="Rectangle 71">
              <a:extLst>
                <a:ext uri="{FF2B5EF4-FFF2-40B4-BE49-F238E27FC236}">
                  <a16:creationId xmlns:a16="http://schemas.microsoft.com/office/drawing/2014/main" id="{B4D441E9-2204-C244-A252-3F93F3C1B032}"/>
                </a:ext>
              </a:extLst>
            </p:cNvPr>
            <p:cNvSpPr/>
            <p:nvPr/>
          </p:nvSpPr>
          <p:spPr>
            <a:xfrm>
              <a:off x="3556456" y="2787963"/>
              <a:ext cx="933232" cy="365476"/>
            </a:xfrm>
            <a:prstGeom prst="rect">
              <a:avLst/>
            </a:prstGeom>
          </p:spPr>
          <p:txBody>
            <a:bodyPr wrap="none" rtlCol="0">
              <a:spAutoFit/>
            </a:bodyPr>
            <a:lstStyle/>
            <a:p>
              <a:pPr rtl="0"/>
              <a:r>
                <a:rPr lang="pt-BR" sz="200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Eventos</a:t>
              </a:r>
            </a:p>
          </p:txBody>
        </p:sp>
      </p:grpSp>
      <p:grpSp>
        <p:nvGrpSpPr>
          <p:cNvPr id="76" name="Group 75">
            <a:extLst>
              <a:ext uri="{FF2B5EF4-FFF2-40B4-BE49-F238E27FC236}">
                <a16:creationId xmlns:a16="http://schemas.microsoft.com/office/drawing/2014/main" id="{0B54A743-5850-EF43-AB3B-D166E1A62BC5}"/>
              </a:ext>
              <a:ext uri="{C183D7F6-B498-43B3-948B-1728B52AA6E4}">
                <adec:decorative xmlns:adec="http://schemas.microsoft.com/office/drawing/2017/decorative" xmlns="" val="1"/>
              </a:ext>
            </a:extLst>
          </p:cNvPr>
          <p:cNvGrpSpPr/>
          <p:nvPr/>
        </p:nvGrpSpPr>
        <p:grpSpPr>
          <a:xfrm>
            <a:off x="797402" y="4721500"/>
            <a:ext cx="1788097" cy="633825"/>
            <a:chOff x="2841140" y="4024761"/>
            <a:chExt cx="1510429" cy="578961"/>
          </a:xfrm>
        </p:grpSpPr>
        <p:pic>
          <p:nvPicPr>
            <p:cNvPr id="77" name="Picture 76">
              <a:extLst>
                <a:ext uri="{FF2B5EF4-FFF2-40B4-BE49-F238E27FC236}">
                  <a16:creationId xmlns:a16="http://schemas.microsoft.com/office/drawing/2014/main" id="{05C05AE3-4BF5-D04C-BFA7-209E7CEE4AED}"/>
                </a:ext>
                <a:ext uri="{C183D7F6-B498-43B3-948B-1728B52AA6E4}">
                  <adec:decorative xmlns:adec="http://schemas.microsoft.com/office/drawing/2017/decorative" xmlns="" val="1"/>
                </a:ext>
              </a:extLst>
            </p:cNvPr>
            <p:cNvPicPr>
              <a:picLocks noChangeAspect="1"/>
            </p:cNvPicPr>
            <p:nvPr/>
          </p:nvPicPr>
          <p:blipFill>
            <a:blip r:embed="rId8"/>
            <a:stretch>
              <a:fillRect/>
            </a:stretch>
          </p:blipFill>
          <p:spPr>
            <a:xfrm>
              <a:off x="2841140" y="4024761"/>
              <a:ext cx="578961" cy="578961"/>
            </a:xfrm>
            <a:prstGeom prst="rect">
              <a:avLst/>
            </a:prstGeom>
          </p:spPr>
        </p:pic>
        <p:sp>
          <p:nvSpPr>
            <p:cNvPr id="78" name="Rectangle 77">
              <a:extLst>
                <a:ext uri="{FF2B5EF4-FFF2-40B4-BE49-F238E27FC236}">
                  <a16:creationId xmlns:a16="http://schemas.microsoft.com/office/drawing/2014/main" id="{E51D888C-FA00-1246-9FE6-272521F8D0A4}"/>
                </a:ext>
              </a:extLst>
            </p:cNvPr>
            <p:cNvSpPr/>
            <p:nvPr/>
          </p:nvSpPr>
          <p:spPr>
            <a:xfrm>
              <a:off x="3556455" y="4114186"/>
              <a:ext cx="795114" cy="365476"/>
            </a:xfrm>
            <a:prstGeom prst="rect">
              <a:avLst/>
            </a:prstGeom>
          </p:spPr>
          <p:txBody>
            <a:bodyPr wrap="none" rtlCol="0">
              <a:spAutoFit/>
            </a:bodyPr>
            <a:lstStyle/>
            <a:p>
              <a:pPr rtl="0"/>
              <a:r>
                <a:rPr lang="pt-BR" sz="2000">
                  <a:latin typeface="+mj-lt"/>
                  <a:ea typeface="Amazon Ember" panose="020B0603020204020204" pitchFamily="34" charset="0"/>
                  <a:cs typeface="Amazon Ember" panose="020B0603020204020204" pitchFamily="34" charset="0"/>
                </a:rPr>
                <a:t>Regras</a:t>
              </a:r>
            </a:p>
          </p:txBody>
        </p:sp>
      </p:grpSp>
      <p:grpSp>
        <p:nvGrpSpPr>
          <p:cNvPr id="73" name="Group 72">
            <a:extLst>
              <a:ext uri="{FF2B5EF4-FFF2-40B4-BE49-F238E27FC236}">
                <a16:creationId xmlns:a16="http://schemas.microsoft.com/office/drawing/2014/main" id="{AB16876D-50F9-1744-935C-1A8C6D6A10A4}"/>
              </a:ext>
              <a:ext uri="{C183D7F6-B498-43B3-948B-1728B52AA6E4}">
                <adec:decorative xmlns:adec="http://schemas.microsoft.com/office/drawing/2017/decorative" xmlns="" val="1"/>
              </a:ext>
            </a:extLst>
          </p:cNvPr>
          <p:cNvGrpSpPr/>
          <p:nvPr/>
        </p:nvGrpSpPr>
        <p:grpSpPr>
          <a:xfrm>
            <a:off x="797400" y="5552859"/>
            <a:ext cx="1614076" cy="596587"/>
            <a:chOff x="2858147" y="3374615"/>
            <a:chExt cx="1363433" cy="544946"/>
          </a:xfrm>
        </p:grpSpPr>
        <p:pic>
          <p:nvPicPr>
            <p:cNvPr id="74" name="Picture 73">
              <a:extLst>
                <a:ext uri="{FF2B5EF4-FFF2-40B4-BE49-F238E27FC236}">
                  <a16:creationId xmlns:a16="http://schemas.microsoft.com/office/drawing/2014/main" id="{E82EF781-99D2-4640-B5D8-2644C2EB9669}"/>
                </a:ext>
                <a:ext uri="{C183D7F6-B498-43B3-948B-1728B52AA6E4}">
                  <adec:decorative xmlns:adec="http://schemas.microsoft.com/office/drawing/2017/decorative" xmlns="" val="1"/>
                </a:ext>
              </a:extLst>
            </p:cNvPr>
            <p:cNvPicPr>
              <a:picLocks noChangeAspect="1"/>
            </p:cNvPicPr>
            <p:nvPr/>
          </p:nvPicPr>
          <p:blipFill>
            <a:blip r:embed="rId9"/>
            <a:stretch>
              <a:fillRect/>
            </a:stretch>
          </p:blipFill>
          <p:spPr>
            <a:xfrm>
              <a:off x="2858147" y="3374615"/>
              <a:ext cx="544946" cy="544946"/>
            </a:xfrm>
            <a:prstGeom prst="rect">
              <a:avLst/>
            </a:prstGeom>
          </p:spPr>
        </p:pic>
        <p:sp>
          <p:nvSpPr>
            <p:cNvPr id="75" name="Rectangle 74">
              <a:extLst>
                <a:ext uri="{FF2B5EF4-FFF2-40B4-BE49-F238E27FC236}">
                  <a16:creationId xmlns:a16="http://schemas.microsoft.com/office/drawing/2014/main" id="{488BA8D3-4A45-5842-928D-201F7022ED5C}"/>
                </a:ext>
              </a:extLst>
            </p:cNvPr>
            <p:cNvSpPr/>
            <p:nvPr/>
          </p:nvSpPr>
          <p:spPr>
            <a:xfrm>
              <a:off x="3556456" y="3447033"/>
              <a:ext cx="665124" cy="365476"/>
            </a:xfrm>
            <a:prstGeom prst="rect">
              <a:avLst/>
            </a:prstGeom>
          </p:spPr>
          <p:txBody>
            <a:bodyPr wrap="none" rtlCol="0">
              <a:spAutoFit/>
            </a:bodyPr>
            <a:lstStyle/>
            <a:p>
              <a:pPr rtl="0"/>
              <a:r>
                <a:rPr lang="pt-BR" sz="2000">
                  <a:latin typeface="+mj-lt"/>
                  <a:ea typeface="Amazon Ember" panose="020B0603020204020204" pitchFamily="34" charset="0"/>
                  <a:cs typeface="Amazon Ember" panose="020B0603020204020204" pitchFamily="34" charset="0"/>
                </a:rPr>
                <a:t>Alvos</a:t>
              </a:r>
            </a:p>
          </p:txBody>
        </p:sp>
      </p:grpSp>
      <p:grpSp>
        <p:nvGrpSpPr>
          <p:cNvPr id="6" name="Group 5" descr="example of an ec2 instance state change event in which the ec2 instance terminated.">
            <a:extLst>
              <a:ext uri="{FF2B5EF4-FFF2-40B4-BE49-F238E27FC236}">
                <a16:creationId xmlns:a16="http://schemas.microsoft.com/office/drawing/2014/main" id="{97E6600D-17C7-4FCE-8776-31C9E014871D}"/>
              </a:ext>
            </a:extLst>
          </p:cNvPr>
          <p:cNvGrpSpPr/>
          <p:nvPr/>
        </p:nvGrpSpPr>
        <p:grpSpPr>
          <a:xfrm>
            <a:off x="2759363" y="1725527"/>
            <a:ext cx="4939515" cy="4496523"/>
            <a:chOff x="2759363" y="1725527"/>
            <a:chExt cx="4939515" cy="4496523"/>
          </a:xfrm>
        </p:grpSpPr>
        <p:cxnSp>
          <p:nvCxnSpPr>
            <p:cNvPr id="59" name="Elbow Connector 58"/>
            <p:cNvCxnSpPr>
              <a:cxnSpLocks/>
              <a:stCxn id="43" idx="2"/>
              <a:endCxn id="35" idx="1"/>
            </p:cNvCxnSpPr>
            <p:nvPr/>
          </p:nvCxnSpPr>
          <p:spPr>
            <a:xfrm rot="16200000" flipH="1">
              <a:off x="4649846" y="3330173"/>
              <a:ext cx="1947984" cy="1708687"/>
            </a:xfrm>
            <a:prstGeom prst="bentConnector2">
              <a:avLst/>
            </a:prstGeom>
            <a:ln w="28575">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3A90FFD6-1B2C-4928-8E7A-6AA5F2275410}"/>
                </a:ext>
              </a:extLst>
            </p:cNvPr>
            <p:cNvSpPr txBox="1"/>
            <p:nvPr/>
          </p:nvSpPr>
          <p:spPr>
            <a:xfrm>
              <a:off x="6171887" y="5637275"/>
              <a:ext cx="1526991" cy="584775"/>
            </a:xfrm>
            <a:prstGeom prst="rect">
              <a:avLst/>
            </a:prstGeom>
            <a:solidFill>
              <a:schemeClr val="bg1"/>
            </a:solidFill>
          </p:spPr>
          <p:txBody>
            <a:bodyPr wrap="square" rtlCol="0">
              <a:spAutoFit/>
            </a:bodyPr>
            <a:lstStyle/>
            <a:p>
              <a:pPr algn="ctr" rtl="0"/>
              <a:r>
                <a:rPr lang="pt-BR" sz="1600">
                  <a:latin typeface="Amazon Ember Light" panose="020B0403020204020204" pitchFamily="34" charset="0"/>
                  <a:ea typeface="Amazon Ember Light" panose="020B0403020204020204" pitchFamily="34" charset="0"/>
                  <a:cs typeface="Amazon Ember Light" panose="020B0403020204020204" pitchFamily="34" charset="0"/>
                </a:rPr>
                <a:t>Amazon EventBridge</a:t>
              </a:r>
              <a:endParaRPr lang="en-US" sz="16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5" name="TextBox 4">
              <a:extLst>
                <a:ext uri="{FF2B5EF4-FFF2-40B4-BE49-F238E27FC236}">
                  <a16:creationId xmlns:a16="http://schemas.microsoft.com/office/drawing/2014/main" id="{C215FBDA-8305-428E-905F-AA42E0439ED4}"/>
                </a:ext>
              </a:extLst>
            </p:cNvPr>
            <p:cNvSpPr txBox="1"/>
            <p:nvPr/>
          </p:nvSpPr>
          <p:spPr>
            <a:xfrm>
              <a:off x="2759363" y="2200220"/>
              <a:ext cx="1572794" cy="1077218"/>
            </a:xfrm>
            <a:prstGeom prst="rect">
              <a:avLst/>
            </a:prstGeom>
            <a:noFill/>
          </p:spPr>
          <p:txBody>
            <a:bodyPr wrap="square" rtlCol="0">
              <a:spAutoFit/>
            </a:bodyPr>
            <a:lstStyle/>
            <a:p>
              <a:pPr algn="ctr" rtl="0"/>
              <a:r>
                <a:rPr lang="pt-BR" sz="1600" dirty="0">
                  <a:latin typeface="Amazon Ember" panose="020B0603020204020204" pitchFamily="34" charset="0"/>
                  <a:ea typeface="Amazon Ember" panose="020B0603020204020204" pitchFamily="34" charset="0"/>
                  <a:cs typeface="Amazon Ember" panose="020B0603020204020204" pitchFamily="34" charset="0"/>
                </a:rPr>
                <a:t>Evento</a:t>
              </a:r>
              <a:r>
                <a:rPr lang="pt-BR" sz="1600" dirty="0">
                  <a:latin typeface="Amazon Ember Light" panose="020B0403020204020204" pitchFamily="34" charset="0"/>
                  <a:ea typeface="Amazon Ember Light" panose="020B0403020204020204" pitchFamily="34" charset="0"/>
                  <a:cs typeface="Amazon Ember Light" panose="020B0403020204020204" pitchFamily="34" charset="0"/>
                </a:rPr>
                <a:t>: encerramento da instância </a:t>
              </a:r>
              <a:r>
                <a:rPr lang="pt-BR" sz="1600" dirty="0" smtClean="0">
                  <a:latin typeface="Amazon Ember Light" panose="020B0403020204020204" pitchFamily="34" charset="0"/>
                  <a:ea typeface="Amazon Ember Light" panose="020B0403020204020204" pitchFamily="34" charset="0"/>
                  <a:cs typeface="Amazon Ember Light" panose="020B0403020204020204" pitchFamily="34" charset="0"/>
                </a:rPr>
                <a:t/>
              </a:r>
              <a:br>
                <a:rPr lang="pt-BR" sz="1600" dirty="0" smtClean="0">
                  <a:latin typeface="Amazon Ember Light" panose="020B0403020204020204" pitchFamily="34" charset="0"/>
                  <a:ea typeface="Amazon Ember Light" panose="020B0403020204020204" pitchFamily="34" charset="0"/>
                  <a:cs typeface="Amazon Ember Light" panose="020B0403020204020204" pitchFamily="34" charset="0"/>
                </a:rPr>
              </a:br>
              <a:r>
                <a:rPr lang="pt-BR" sz="1600" dirty="0" smtClean="0">
                  <a:latin typeface="Amazon Ember Light" panose="020B0403020204020204" pitchFamily="34" charset="0"/>
                  <a:ea typeface="Amazon Ember Light" panose="020B0403020204020204" pitchFamily="34" charset="0"/>
                  <a:cs typeface="Amazon Ember Light" panose="020B0403020204020204" pitchFamily="34" charset="0"/>
                </a:rPr>
                <a:t>do </a:t>
              </a:r>
              <a:r>
                <a:rPr lang="pt-BR" sz="1600" dirty="0">
                  <a:latin typeface="Amazon Ember Light" panose="020B0403020204020204" pitchFamily="34" charset="0"/>
                  <a:ea typeface="Amazon Ember Light" panose="020B0403020204020204" pitchFamily="34" charset="0"/>
                  <a:cs typeface="Amazon Ember Light" panose="020B0403020204020204" pitchFamily="34" charset="0"/>
                </a:rPr>
                <a:t>EC2</a:t>
              </a:r>
              <a:endParaRPr lang="en-US" sz="16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pic>
          <p:nvPicPr>
            <p:cNvPr id="35" name="Graphic 34">
              <a:extLst>
                <a:ext uri="{FF2B5EF4-FFF2-40B4-BE49-F238E27FC236}">
                  <a16:creationId xmlns:a16="http://schemas.microsoft.com/office/drawing/2014/main" id="{4CB6D4DE-70A8-411E-95BE-9D1A099EAAE8}"/>
                </a:ext>
                <a:ext uri="{C183D7F6-B498-43B3-948B-1728B52AA6E4}">
                  <adec:decorative xmlns:adec="http://schemas.microsoft.com/office/drawing/2017/decorative" xmlns="" val="1"/>
                </a:ext>
              </a:extLst>
            </p:cNvPr>
            <p:cNvPicPr>
              <a:picLocks noChangeAspect="1"/>
            </p:cNvPicPr>
            <p:nvPr/>
          </p:nvPicPr>
          <p:blipFill>
            <a:blip r:embed="rId10">
              <a:extLst>
                <a:ext uri="{96DAC541-7B7A-43D3-8B79-37D633B846F1}">
                  <asvg:svgBlip xmlns:asvg="http://schemas.microsoft.com/office/drawing/2016/SVG/main" xmlns="" r:embed="rId11"/>
                </a:ext>
              </a:extLst>
            </a:blip>
            <a:stretch>
              <a:fillRect/>
            </a:stretch>
          </p:blipFill>
          <p:spPr>
            <a:xfrm>
              <a:off x="6478182" y="4701309"/>
              <a:ext cx="914399" cy="914399"/>
            </a:xfrm>
            <a:prstGeom prst="rect">
              <a:avLst/>
            </a:prstGeom>
          </p:spPr>
        </p:pic>
        <p:pic>
          <p:nvPicPr>
            <p:cNvPr id="43" name="Graphic 42">
              <a:extLst>
                <a:ext uri="{FF2B5EF4-FFF2-40B4-BE49-F238E27FC236}">
                  <a16:creationId xmlns:a16="http://schemas.microsoft.com/office/drawing/2014/main" id="{739B621B-00B5-4DFD-97D9-CFBDFC2E1827}"/>
                </a:ext>
                <a:ext uri="{C183D7F6-B498-43B3-948B-1728B52AA6E4}">
                  <adec:decorative xmlns:adec="http://schemas.microsoft.com/office/drawing/2017/decorative" xmlns="" val="1"/>
                </a:ext>
              </a:extLst>
            </p:cNvPr>
            <p:cNvPicPr>
              <a:picLocks noChangeAspect="1"/>
            </p:cNvPicPr>
            <p:nvPr/>
          </p:nvPicPr>
          <p:blipFill>
            <a:blip r:embed="rId12">
              <a:extLst>
                <a:ext uri="{96DAC541-7B7A-43D3-8B79-37D633B846F1}">
                  <asvg:svgBlip xmlns:asvg="http://schemas.microsoft.com/office/drawing/2016/SVG/main" xmlns="" r:embed="rId13"/>
                </a:ext>
              </a:extLst>
            </a:blip>
            <a:stretch>
              <a:fillRect/>
            </a:stretch>
          </p:blipFill>
          <p:spPr>
            <a:xfrm>
              <a:off x="4220855" y="2113245"/>
              <a:ext cx="1097280" cy="1097280"/>
            </a:xfrm>
            <a:prstGeom prst="rect">
              <a:avLst/>
            </a:prstGeom>
          </p:spPr>
        </p:pic>
        <p:sp>
          <p:nvSpPr>
            <p:cNvPr id="44" name="Multiply 60">
              <a:extLst>
                <a:ext uri="{FF2B5EF4-FFF2-40B4-BE49-F238E27FC236}">
                  <a16:creationId xmlns:a16="http://schemas.microsoft.com/office/drawing/2014/main" id="{2D0FB6D0-FEF6-42C9-B46E-38DCA41ECF25}"/>
                </a:ext>
              </a:extLst>
            </p:cNvPr>
            <p:cNvSpPr/>
            <p:nvPr/>
          </p:nvSpPr>
          <p:spPr>
            <a:xfrm>
              <a:off x="3797978" y="1725527"/>
              <a:ext cx="1872717" cy="1872717"/>
            </a:xfrm>
            <a:prstGeom prst="mathMultiply">
              <a:avLst>
                <a:gd name="adj1" fmla="val 13942"/>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sz="1600" dirty="0"/>
            </a:p>
          </p:txBody>
        </p:sp>
      </p:grpSp>
      <p:sp>
        <p:nvSpPr>
          <p:cNvPr id="31" name="TextBox 30">
            <a:extLst>
              <a:ext uri="{FF2B5EF4-FFF2-40B4-BE49-F238E27FC236}">
                <a16:creationId xmlns:a16="http://schemas.microsoft.com/office/drawing/2014/main" id="{9E9250B7-F383-4947-8A53-B5AAF5293C99}"/>
              </a:ext>
            </a:extLst>
          </p:cNvPr>
          <p:cNvSpPr txBox="1"/>
          <p:nvPr/>
        </p:nvSpPr>
        <p:spPr>
          <a:xfrm>
            <a:off x="7829958" y="1629165"/>
            <a:ext cx="2542337" cy="338554"/>
          </a:xfrm>
          <a:prstGeom prst="rect">
            <a:avLst/>
          </a:prstGeom>
          <a:noFill/>
        </p:spPr>
        <p:txBody>
          <a:bodyPr wrap="square" rtlCol="0">
            <a:spAutoFit/>
          </a:bodyPr>
          <a:lstStyle/>
          <a:p>
            <a:pPr algn="ctr" rtl="0"/>
            <a:r>
              <a:rPr lang="pt-BR" sz="1600" dirty="0">
                <a:latin typeface="Amazon Ember" panose="020B0603020204020204" pitchFamily="34" charset="0"/>
                <a:ea typeface="Amazon Ember" panose="020B0603020204020204" pitchFamily="34" charset="0"/>
                <a:cs typeface="Amazon Ember" panose="020B0603020204020204" pitchFamily="34" charset="0"/>
              </a:rPr>
              <a:t>Exemplos de eventos</a:t>
            </a:r>
          </a:p>
        </p:txBody>
      </p:sp>
      <p:sp>
        <p:nvSpPr>
          <p:cNvPr id="65" name="Rectangle 64">
            <a:extLst>
              <a:ext uri="{FF2B5EF4-FFF2-40B4-BE49-F238E27FC236}">
                <a16:creationId xmlns:a16="http://schemas.microsoft.com/office/drawing/2014/main" id="{F74617E4-6327-974C-95B9-08E571326DF3}"/>
              </a:ext>
            </a:extLst>
          </p:cNvPr>
          <p:cNvSpPr/>
          <p:nvPr/>
        </p:nvSpPr>
        <p:spPr>
          <a:xfrm>
            <a:off x="6759554" y="2027781"/>
            <a:ext cx="4683146" cy="2112419"/>
          </a:xfrm>
          <a:prstGeom prst="rect">
            <a:avLst/>
          </a:pr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rtl="0">
              <a:buFont typeface="Arial" panose="020B0604020202020204" pitchFamily="34" charset="0"/>
              <a:buChar char="•"/>
            </a:pPr>
            <a:r>
              <a:rPr lang="pt-BR" sz="160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Alterações no recurso da AWS, como – </a:t>
            </a:r>
          </a:p>
          <a:p>
            <a:pPr marL="800100" lvl="1" indent="-342900" rtl="0">
              <a:buFont typeface="Arial" panose="020B0604020202020204" pitchFamily="34" charset="0"/>
              <a:buChar char="•"/>
            </a:pPr>
            <a:r>
              <a:rPr lang="pt-BR" sz="160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Início de sessão no console</a:t>
            </a:r>
          </a:p>
          <a:p>
            <a:pPr marL="800100" lvl="1" indent="-342900" rtl="0">
              <a:buFont typeface="Arial" panose="020B0604020202020204" pitchFamily="34" charset="0"/>
              <a:buChar char="•"/>
            </a:pPr>
            <a:r>
              <a:rPr lang="pt-BR" sz="160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Alteração no estado de instância do EC2</a:t>
            </a:r>
          </a:p>
          <a:p>
            <a:pPr marL="800100" lvl="1" indent="-342900" rtl="0">
              <a:buFont typeface="Arial" panose="020B0604020202020204" pitchFamily="34" charset="0"/>
              <a:buChar char="•"/>
            </a:pPr>
            <a:r>
              <a:rPr lang="pt-BR" sz="160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Alteração no estado do EC2 Auto </a:t>
            </a:r>
            <a:r>
              <a:rPr lang="pt-BR" sz="1600" dirty="0" err="1">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Scaling</a:t>
            </a:r>
            <a:endParaRPr lang="pt-BR" sz="160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endParaRPr>
          </a:p>
          <a:p>
            <a:pPr marL="800100" lvl="1" indent="-342900" rtl="0">
              <a:buFont typeface="Arial" panose="020B0604020202020204" pitchFamily="34" charset="0"/>
              <a:buChar char="•"/>
            </a:pPr>
            <a:r>
              <a:rPr lang="pt-BR" sz="160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Criação de volume do EBS</a:t>
            </a:r>
          </a:p>
          <a:p>
            <a:pPr marL="342900" indent="-342900" rtl="0">
              <a:buFont typeface="Arial" panose="020B0604020202020204" pitchFamily="34" charset="0"/>
              <a:buChar char="•"/>
            </a:pPr>
            <a:r>
              <a:rPr lang="pt-BR" sz="160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Chamada de API da AWS</a:t>
            </a:r>
          </a:p>
          <a:p>
            <a:pPr marL="342900" indent="-342900" rtl="0">
              <a:buFont typeface="Arial" panose="020B0604020202020204" pitchFamily="34" charset="0"/>
              <a:buChar char="•"/>
            </a:pPr>
            <a:r>
              <a:rPr lang="pt-BR" sz="160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Eventos de parceiros de </a:t>
            </a:r>
            <a:r>
              <a:rPr lang="pt-BR" sz="1600" dirty="0" err="1">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SaaS</a:t>
            </a:r>
            <a:endParaRPr lang="pt-BR" sz="160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endParaRPr>
          </a:p>
          <a:p>
            <a:pPr marL="342900" indent="-342900" rtl="0">
              <a:buFont typeface="Arial" panose="020B0604020202020204" pitchFamily="34" charset="0"/>
              <a:buChar char="•"/>
            </a:pPr>
            <a:r>
              <a:rPr lang="pt-BR" sz="160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Eventos das próprias aplicações</a:t>
            </a:r>
            <a:endParaRPr lang="en-US"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Tree>
    <p:custDataLst>
      <p:tags r:id="rId1"/>
    </p:custDataLst>
    <p:extLst>
      <p:ext uri="{BB962C8B-B14F-4D97-AF65-F5344CB8AC3E}">
        <p14:creationId xmlns:p14="http://schemas.microsoft.com/office/powerpoint/2010/main" val="1458575430"/>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33780-451D-624F-B22F-AC4418A3F4D9}"/>
              </a:ext>
            </a:extLst>
          </p:cNvPr>
          <p:cNvSpPr>
            <a:spLocks noGrp="1"/>
          </p:cNvSpPr>
          <p:nvPr>
            <p:ph type="title"/>
          </p:nvPr>
        </p:nvSpPr>
        <p:spPr/>
        <p:txBody>
          <a:bodyPr rtlCol="0">
            <a:normAutofit fontScale="90000"/>
          </a:bodyPr>
          <a:lstStyle/>
          <a:p>
            <a:pPr rtl="0"/>
            <a:r>
              <a:rPr lang="pt-BR" sz="3200"/>
              <a:t>Regras do Amazon EventBridge</a:t>
            </a:r>
          </a:p>
        </p:txBody>
      </p:sp>
      <p:grpSp>
        <p:nvGrpSpPr>
          <p:cNvPr id="79" name="Group 78">
            <a:extLst>
              <a:ext uri="{C183D7F6-B498-43B3-948B-1728B52AA6E4}">
                <adec:decorative xmlns:adec="http://schemas.microsoft.com/office/drawing/2017/decorative" xmlns="" val="1"/>
              </a:ext>
            </a:extLst>
          </p:cNvPr>
          <p:cNvGrpSpPr/>
          <p:nvPr/>
        </p:nvGrpSpPr>
        <p:grpSpPr>
          <a:xfrm>
            <a:off x="633407" y="1512277"/>
            <a:ext cx="2231696" cy="668216"/>
            <a:chOff x="631819" y="1512277"/>
            <a:chExt cx="2231696" cy="668216"/>
          </a:xfrm>
        </p:grpSpPr>
        <p:sp>
          <p:nvSpPr>
            <p:cNvPr id="80" name="TextBox 79">
              <a:extLst>
                <a:ext uri="{FF2B5EF4-FFF2-40B4-BE49-F238E27FC236}">
                  <a16:creationId xmlns:a16="http://schemas.microsoft.com/office/drawing/2014/main" id="{D931C610-C956-B749-983B-6B627764E1D5}"/>
                </a:ext>
              </a:extLst>
            </p:cNvPr>
            <p:cNvSpPr txBox="1"/>
            <p:nvPr/>
          </p:nvSpPr>
          <p:spPr>
            <a:xfrm>
              <a:off x="1622493" y="1635464"/>
              <a:ext cx="1241022" cy="400110"/>
            </a:xfrm>
            <a:prstGeom prst="rect">
              <a:avLst/>
            </a:prstGeom>
            <a:noFill/>
          </p:spPr>
          <p:txBody>
            <a:bodyPr wrap="square" rtlCol="0">
              <a:spAutoFit/>
            </a:bodyPr>
            <a:lstStyle/>
            <a:p>
              <a:pPr rtl="0"/>
              <a:r>
                <a:rPr lang="pt-BR" sz="2000">
                  <a:latin typeface="+mj-lt"/>
                  <a:ea typeface="Amazon Ember" panose="020B0603020204020204" pitchFamily="34" charset="0"/>
                  <a:cs typeface="Amazon Ember" panose="020B0603020204020204" pitchFamily="34" charset="0"/>
                </a:rPr>
                <a:t>Métricas</a:t>
              </a:r>
            </a:p>
          </p:txBody>
        </p:sp>
        <p:pic>
          <p:nvPicPr>
            <p:cNvPr id="81" name="Picture 80">
              <a:extLst>
                <a:ext uri="{C183D7F6-B498-43B3-948B-1728B52AA6E4}">
                  <adec:decorative xmlns:adec="http://schemas.microsoft.com/office/drawing/2017/decorative" xmlns="" val="1"/>
                </a:ext>
              </a:extLst>
            </p:cNvPr>
            <p:cNvPicPr>
              <a:picLocks noChangeAspect="1"/>
            </p:cNvPicPr>
            <p:nvPr/>
          </p:nvPicPr>
          <p:blipFill rotWithShape="1">
            <a:blip r:embed="rId4">
              <a:extLst>
                <a:ext uri="{28A0092B-C50C-407E-A947-70E740481C1C}">
                  <a14:useLocalDpi xmlns:a14="http://schemas.microsoft.com/office/drawing/2010/main" val="0"/>
                </a:ext>
              </a:extLst>
            </a:blip>
            <a:srcRect t="11790" b="16089"/>
            <a:stretch/>
          </p:blipFill>
          <p:spPr>
            <a:xfrm>
              <a:off x="631819" y="1512277"/>
              <a:ext cx="926532" cy="668216"/>
            </a:xfrm>
            <a:prstGeom prst="rect">
              <a:avLst/>
            </a:prstGeom>
          </p:spPr>
        </p:pic>
      </p:grpSp>
      <p:grpSp>
        <p:nvGrpSpPr>
          <p:cNvPr id="64" name="Group 63">
            <a:extLst>
              <a:ext uri="{FF2B5EF4-FFF2-40B4-BE49-F238E27FC236}">
                <a16:creationId xmlns:a16="http://schemas.microsoft.com/office/drawing/2014/main" id="{204A09B7-7EBB-504C-8EFF-F310E60F676C}"/>
              </a:ext>
              <a:ext uri="{C183D7F6-B498-43B3-948B-1728B52AA6E4}">
                <adec:decorative xmlns:adec="http://schemas.microsoft.com/office/drawing/2017/decorative" xmlns="" val="1"/>
              </a:ext>
            </a:extLst>
          </p:cNvPr>
          <p:cNvGrpSpPr/>
          <p:nvPr/>
        </p:nvGrpSpPr>
        <p:grpSpPr>
          <a:xfrm>
            <a:off x="797401" y="2378028"/>
            <a:ext cx="1805525" cy="578844"/>
            <a:chOff x="2866251" y="2038097"/>
            <a:chExt cx="1525152" cy="528739"/>
          </a:xfrm>
        </p:grpSpPr>
        <p:sp>
          <p:nvSpPr>
            <p:cNvPr id="65" name="TextBox 64">
              <a:extLst>
                <a:ext uri="{FF2B5EF4-FFF2-40B4-BE49-F238E27FC236}">
                  <a16:creationId xmlns:a16="http://schemas.microsoft.com/office/drawing/2014/main" id="{D931C610-C956-B749-983B-6B627764E1D5}"/>
                </a:ext>
              </a:extLst>
            </p:cNvPr>
            <p:cNvSpPr txBox="1"/>
            <p:nvPr/>
          </p:nvSpPr>
          <p:spPr>
            <a:xfrm>
              <a:off x="3556456" y="2102411"/>
              <a:ext cx="834947" cy="365476"/>
            </a:xfrm>
            <a:prstGeom prst="rect">
              <a:avLst/>
            </a:prstGeom>
            <a:noFill/>
          </p:spPr>
          <p:txBody>
            <a:bodyPr wrap="square" rtlCol="0">
              <a:spAutoFit/>
            </a:bodyPr>
            <a:lstStyle/>
            <a:p>
              <a:pPr rtl="0"/>
              <a:r>
                <a:rPr lang="pt-BR" sz="2000">
                  <a:latin typeface="+mj-lt"/>
                  <a:ea typeface="Amazon Ember" panose="020B0603020204020204" pitchFamily="34" charset="0"/>
                  <a:cs typeface="Amazon Ember" panose="020B0603020204020204" pitchFamily="34" charset="0"/>
                </a:rPr>
                <a:t>Logs</a:t>
              </a:r>
            </a:p>
          </p:txBody>
        </p:sp>
        <p:pic>
          <p:nvPicPr>
            <p:cNvPr id="66" name="Picture 65">
              <a:extLst>
                <a:ext uri="{FF2B5EF4-FFF2-40B4-BE49-F238E27FC236}">
                  <a16:creationId xmlns:a16="http://schemas.microsoft.com/office/drawing/2014/main" id="{FC433B6B-D2C8-F743-85E6-9025394CF90A}"/>
                </a:ext>
                <a:ext uri="{C183D7F6-B498-43B3-948B-1728B52AA6E4}">
                  <adec:decorative xmlns:adec="http://schemas.microsoft.com/office/drawing/2017/decorative" xmlns="" val="1"/>
                </a:ext>
              </a:extLst>
            </p:cNvPr>
            <p:cNvPicPr>
              <a:picLocks noChangeAspect="1"/>
            </p:cNvPicPr>
            <p:nvPr/>
          </p:nvPicPr>
          <p:blipFill>
            <a:blip r:embed="rId5"/>
            <a:stretch>
              <a:fillRect/>
            </a:stretch>
          </p:blipFill>
          <p:spPr>
            <a:xfrm>
              <a:off x="2866251" y="2038097"/>
              <a:ext cx="528739" cy="528739"/>
            </a:xfrm>
            <a:prstGeom prst="rect">
              <a:avLst/>
            </a:prstGeom>
          </p:spPr>
        </p:pic>
      </p:grpSp>
      <p:grpSp>
        <p:nvGrpSpPr>
          <p:cNvPr id="76" name="Group 75">
            <a:extLst>
              <a:ext uri="{FF2B5EF4-FFF2-40B4-BE49-F238E27FC236}">
                <a16:creationId xmlns:a16="http://schemas.microsoft.com/office/drawing/2014/main" id="{65C2AB59-3930-AC43-B030-8B96A2C1C70D}"/>
              </a:ext>
              <a:ext uri="{C183D7F6-B498-43B3-948B-1728B52AA6E4}">
                <adec:decorative xmlns:adec="http://schemas.microsoft.com/office/drawing/2017/decorative" xmlns="" val="1"/>
              </a:ext>
            </a:extLst>
          </p:cNvPr>
          <p:cNvGrpSpPr/>
          <p:nvPr/>
        </p:nvGrpSpPr>
        <p:grpSpPr>
          <a:xfrm>
            <a:off x="797400" y="3154407"/>
            <a:ext cx="1911719" cy="583772"/>
            <a:chOff x="2864000" y="4728938"/>
            <a:chExt cx="1614857" cy="533240"/>
          </a:xfrm>
        </p:grpSpPr>
        <p:pic>
          <p:nvPicPr>
            <p:cNvPr id="77" name="Picture 76">
              <a:extLst>
                <a:ext uri="{FF2B5EF4-FFF2-40B4-BE49-F238E27FC236}">
                  <a16:creationId xmlns:a16="http://schemas.microsoft.com/office/drawing/2014/main" id="{4D724359-49A5-8745-81F7-0002BC9018E0}"/>
                </a:ext>
                <a:ext uri="{C183D7F6-B498-43B3-948B-1728B52AA6E4}">
                  <adec:decorative xmlns:adec="http://schemas.microsoft.com/office/drawing/2017/decorative" xmlns="" val="1"/>
                </a:ext>
              </a:extLst>
            </p:cNvPr>
            <p:cNvPicPr>
              <a:picLocks noChangeAspect="1"/>
            </p:cNvPicPr>
            <p:nvPr/>
          </p:nvPicPr>
          <p:blipFill>
            <a:blip r:embed="rId6"/>
            <a:stretch>
              <a:fillRect/>
            </a:stretch>
          </p:blipFill>
          <p:spPr>
            <a:xfrm>
              <a:off x="2864000" y="4728938"/>
              <a:ext cx="533240" cy="533240"/>
            </a:xfrm>
            <a:prstGeom prst="rect">
              <a:avLst/>
            </a:prstGeom>
          </p:spPr>
        </p:pic>
        <p:sp>
          <p:nvSpPr>
            <p:cNvPr id="78" name="Rectangle 77">
              <a:extLst>
                <a:ext uri="{FF2B5EF4-FFF2-40B4-BE49-F238E27FC236}">
                  <a16:creationId xmlns:a16="http://schemas.microsoft.com/office/drawing/2014/main" id="{4B26C58F-6034-3C42-A903-72B81FD35069}"/>
                </a:ext>
              </a:extLst>
            </p:cNvPr>
            <p:cNvSpPr/>
            <p:nvPr/>
          </p:nvSpPr>
          <p:spPr>
            <a:xfrm>
              <a:off x="3556457" y="4795503"/>
              <a:ext cx="922400" cy="365476"/>
            </a:xfrm>
            <a:prstGeom prst="rect">
              <a:avLst/>
            </a:prstGeom>
          </p:spPr>
          <p:txBody>
            <a:bodyPr wrap="none" rtlCol="0">
              <a:spAutoFit/>
            </a:bodyPr>
            <a:lstStyle/>
            <a:p>
              <a:pPr rtl="0"/>
              <a:r>
                <a:rPr lang="pt-BR" sz="2000">
                  <a:latin typeface="+mj-lt"/>
                  <a:ea typeface="Amazon Ember" panose="020B0603020204020204" pitchFamily="34" charset="0"/>
                  <a:cs typeface="Amazon Ember" panose="020B0603020204020204" pitchFamily="34" charset="0"/>
                </a:rPr>
                <a:t>Alarmes</a:t>
              </a:r>
              <a:endParaRPr lang="en-US" sz="2000" dirty="0">
                <a:latin typeface="+mj-lt"/>
              </a:endParaRPr>
            </a:p>
          </p:txBody>
        </p:sp>
      </p:grpSp>
      <p:grpSp>
        <p:nvGrpSpPr>
          <p:cNvPr id="67" name="Group 66">
            <a:extLst>
              <a:ext uri="{FF2B5EF4-FFF2-40B4-BE49-F238E27FC236}">
                <a16:creationId xmlns:a16="http://schemas.microsoft.com/office/drawing/2014/main" id="{7F22D990-DF97-D34A-AC71-9549BE316D24}"/>
              </a:ext>
              <a:ext uri="{C183D7F6-B498-43B3-948B-1728B52AA6E4}">
                <adec:decorative xmlns:adec="http://schemas.microsoft.com/office/drawing/2017/decorative" xmlns="" val="1"/>
              </a:ext>
            </a:extLst>
          </p:cNvPr>
          <p:cNvGrpSpPr/>
          <p:nvPr/>
        </p:nvGrpSpPr>
        <p:grpSpPr>
          <a:xfrm>
            <a:off x="797402" y="3935714"/>
            <a:ext cx="1898109" cy="588250"/>
            <a:chOff x="2861955" y="2719353"/>
            <a:chExt cx="1603359" cy="537331"/>
          </a:xfrm>
        </p:grpSpPr>
        <p:pic>
          <p:nvPicPr>
            <p:cNvPr id="68" name="Picture 67">
              <a:extLst>
                <a:ext uri="{FF2B5EF4-FFF2-40B4-BE49-F238E27FC236}">
                  <a16:creationId xmlns:a16="http://schemas.microsoft.com/office/drawing/2014/main" id="{FBAB1D77-9CF7-884F-BA3B-CFACA1AECCB7}"/>
                </a:ext>
                <a:ext uri="{C183D7F6-B498-43B3-948B-1728B52AA6E4}">
                  <adec:decorative xmlns:adec="http://schemas.microsoft.com/office/drawing/2017/decorative" xmlns="" val="1"/>
                </a:ext>
              </a:extLst>
            </p:cNvPr>
            <p:cNvPicPr>
              <a:picLocks noChangeAspect="1"/>
            </p:cNvPicPr>
            <p:nvPr/>
          </p:nvPicPr>
          <p:blipFill>
            <a:blip r:embed="rId7"/>
            <a:stretch>
              <a:fillRect/>
            </a:stretch>
          </p:blipFill>
          <p:spPr>
            <a:xfrm>
              <a:off x="2861955" y="2719353"/>
              <a:ext cx="537331" cy="537331"/>
            </a:xfrm>
            <a:prstGeom prst="rect">
              <a:avLst/>
            </a:prstGeom>
          </p:spPr>
        </p:pic>
        <p:sp>
          <p:nvSpPr>
            <p:cNvPr id="69" name="Rectangle 68">
              <a:extLst>
                <a:ext uri="{FF2B5EF4-FFF2-40B4-BE49-F238E27FC236}">
                  <a16:creationId xmlns:a16="http://schemas.microsoft.com/office/drawing/2014/main" id="{B4D441E9-2204-C244-A252-3F93F3C1B032}"/>
                </a:ext>
              </a:extLst>
            </p:cNvPr>
            <p:cNvSpPr/>
            <p:nvPr/>
          </p:nvSpPr>
          <p:spPr>
            <a:xfrm>
              <a:off x="3556456" y="2787963"/>
              <a:ext cx="908858" cy="365476"/>
            </a:xfrm>
            <a:prstGeom prst="rect">
              <a:avLst/>
            </a:prstGeom>
          </p:spPr>
          <p:txBody>
            <a:bodyPr wrap="none" rtlCol="0">
              <a:spAutoFit/>
            </a:bodyPr>
            <a:lstStyle/>
            <a:p>
              <a:pPr rtl="0"/>
              <a:r>
                <a:rPr lang="pt-BR" sz="2000">
                  <a:latin typeface="+mj-lt"/>
                  <a:ea typeface="Amazon Ember" panose="020B0603020204020204" pitchFamily="34" charset="0"/>
                  <a:cs typeface="Amazon Ember" panose="020B0603020204020204" pitchFamily="34" charset="0"/>
                </a:rPr>
                <a:t>Eventos</a:t>
              </a:r>
            </a:p>
          </p:txBody>
        </p:sp>
      </p:grpSp>
      <p:grpSp>
        <p:nvGrpSpPr>
          <p:cNvPr id="73" name="Group 72" descr="rules.">
            <a:extLst>
              <a:ext uri="{FF2B5EF4-FFF2-40B4-BE49-F238E27FC236}">
                <a16:creationId xmlns:a16="http://schemas.microsoft.com/office/drawing/2014/main" id="{0B54A743-5850-EF43-AB3B-D166E1A62BC5}"/>
              </a:ext>
            </a:extLst>
          </p:cNvPr>
          <p:cNvGrpSpPr/>
          <p:nvPr/>
        </p:nvGrpSpPr>
        <p:grpSpPr>
          <a:xfrm>
            <a:off x="797400" y="4721500"/>
            <a:ext cx="1815348" cy="633825"/>
            <a:chOff x="2841140" y="4024761"/>
            <a:chExt cx="1533449" cy="578961"/>
          </a:xfrm>
        </p:grpSpPr>
        <p:pic>
          <p:nvPicPr>
            <p:cNvPr id="74" name="Picture 73">
              <a:extLst>
                <a:ext uri="{FF2B5EF4-FFF2-40B4-BE49-F238E27FC236}">
                  <a16:creationId xmlns:a16="http://schemas.microsoft.com/office/drawing/2014/main" id="{05C05AE3-4BF5-D04C-BFA7-209E7CEE4AED}"/>
                </a:ext>
                <a:ext uri="{C183D7F6-B498-43B3-948B-1728B52AA6E4}">
                  <adec:decorative xmlns:adec="http://schemas.microsoft.com/office/drawing/2017/decorative" xmlns="" val="1"/>
                </a:ext>
              </a:extLst>
            </p:cNvPr>
            <p:cNvPicPr>
              <a:picLocks noChangeAspect="1"/>
            </p:cNvPicPr>
            <p:nvPr/>
          </p:nvPicPr>
          <p:blipFill>
            <a:blip r:embed="rId8"/>
            <a:stretch>
              <a:fillRect/>
            </a:stretch>
          </p:blipFill>
          <p:spPr>
            <a:xfrm>
              <a:off x="2841140" y="4024761"/>
              <a:ext cx="578961" cy="578961"/>
            </a:xfrm>
            <a:prstGeom prst="rect">
              <a:avLst/>
            </a:prstGeom>
          </p:spPr>
        </p:pic>
        <p:sp>
          <p:nvSpPr>
            <p:cNvPr id="75" name="Rectangle 74">
              <a:extLst>
                <a:ext uri="{FF2B5EF4-FFF2-40B4-BE49-F238E27FC236}">
                  <a16:creationId xmlns:a16="http://schemas.microsoft.com/office/drawing/2014/main" id="{E51D888C-FA00-1246-9FE6-272521F8D0A4}"/>
                </a:ext>
              </a:extLst>
            </p:cNvPr>
            <p:cNvSpPr/>
            <p:nvPr/>
          </p:nvSpPr>
          <p:spPr>
            <a:xfrm>
              <a:off x="3556455" y="4114186"/>
              <a:ext cx="818134" cy="365476"/>
            </a:xfrm>
            <a:prstGeom prst="rect">
              <a:avLst/>
            </a:prstGeom>
          </p:spPr>
          <p:txBody>
            <a:bodyPr wrap="none" rtlCol="0">
              <a:spAutoFit/>
            </a:bodyPr>
            <a:lstStyle/>
            <a:p>
              <a:pPr rtl="0"/>
              <a:r>
                <a:rPr lang="pt-BR" sz="200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Regras</a:t>
              </a:r>
            </a:p>
          </p:txBody>
        </p:sp>
      </p:grpSp>
      <p:grpSp>
        <p:nvGrpSpPr>
          <p:cNvPr id="70" name="Group 69">
            <a:extLst>
              <a:ext uri="{FF2B5EF4-FFF2-40B4-BE49-F238E27FC236}">
                <a16:creationId xmlns:a16="http://schemas.microsoft.com/office/drawing/2014/main" id="{AB16876D-50F9-1744-935C-1A8C6D6A10A4}"/>
              </a:ext>
              <a:ext uri="{C183D7F6-B498-43B3-948B-1728B52AA6E4}">
                <adec:decorative xmlns:adec="http://schemas.microsoft.com/office/drawing/2017/decorative" xmlns="" val="1"/>
              </a:ext>
            </a:extLst>
          </p:cNvPr>
          <p:cNvGrpSpPr/>
          <p:nvPr/>
        </p:nvGrpSpPr>
        <p:grpSpPr>
          <a:xfrm>
            <a:off x="797400" y="5552859"/>
            <a:ext cx="1614076" cy="596587"/>
            <a:chOff x="2858147" y="3374615"/>
            <a:chExt cx="1363433" cy="544946"/>
          </a:xfrm>
        </p:grpSpPr>
        <p:pic>
          <p:nvPicPr>
            <p:cNvPr id="71" name="Picture 70">
              <a:extLst>
                <a:ext uri="{FF2B5EF4-FFF2-40B4-BE49-F238E27FC236}">
                  <a16:creationId xmlns:a16="http://schemas.microsoft.com/office/drawing/2014/main" id="{E82EF781-99D2-4640-B5D8-2644C2EB9669}"/>
                </a:ext>
                <a:ext uri="{C183D7F6-B498-43B3-948B-1728B52AA6E4}">
                  <adec:decorative xmlns:adec="http://schemas.microsoft.com/office/drawing/2017/decorative" xmlns="" val="1"/>
                </a:ext>
              </a:extLst>
            </p:cNvPr>
            <p:cNvPicPr>
              <a:picLocks noChangeAspect="1"/>
            </p:cNvPicPr>
            <p:nvPr/>
          </p:nvPicPr>
          <p:blipFill>
            <a:blip r:embed="rId9"/>
            <a:stretch>
              <a:fillRect/>
            </a:stretch>
          </p:blipFill>
          <p:spPr>
            <a:xfrm>
              <a:off x="2858147" y="3374615"/>
              <a:ext cx="544946" cy="544946"/>
            </a:xfrm>
            <a:prstGeom prst="rect">
              <a:avLst/>
            </a:prstGeom>
          </p:spPr>
        </p:pic>
        <p:sp>
          <p:nvSpPr>
            <p:cNvPr id="72" name="Rectangle 71">
              <a:extLst>
                <a:ext uri="{FF2B5EF4-FFF2-40B4-BE49-F238E27FC236}">
                  <a16:creationId xmlns:a16="http://schemas.microsoft.com/office/drawing/2014/main" id="{488BA8D3-4A45-5842-928D-201F7022ED5C}"/>
                </a:ext>
              </a:extLst>
            </p:cNvPr>
            <p:cNvSpPr/>
            <p:nvPr/>
          </p:nvSpPr>
          <p:spPr>
            <a:xfrm>
              <a:off x="3556456" y="3447033"/>
              <a:ext cx="665124" cy="365476"/>
            </a:xfrm>
            <a:prstGeom prst="rect">
              <a:avLst/>
            </a:prstGeom>
          </p:spPr>
          <p:txBody>
            <a:bodyPr wrap="none" rtlCol="0">
              <a:spAutoFit/>
            </a:bodyPr>
            <a:lstStyle/>
            <a:p>
              <a:pPr rtl="0"/>
              <a:r>
                <a:rPr lang="pt-BR" sz="2000">
                  <a:latin typeface="+mj-lt"/>
                  <a:ea typeface="Amazon Ember" panose="020B0603020204020204" pitchFamily="34" charset="0"/>
                  <a:cs typeface="Amazon Ember" panose="020B0603020204020204" pitchFamily="34" charset="0"/>
                </a:rPr>
                <a:t>Alvos</a:t>
              </a:r>
            </a:p>
          </p:txBody>
        </p:sp>
      </p:grpSp>
      <p:grpSp>
        <p:nvGrpSpPr>
          <p:cNvPr id="13" name="Group 12" descr="Example of a rule that matches an ec2 instance termination event.">
            <a:extLst>
              <a:ext uri="{FF2B5EF4-FFF2-40B4-BE49-F238E27FC236}">
                <a16:creationId xmlns:a16="http://schemas.microsoft.com/office/drawing/2014/main" id="{FFF4529E-12FC-4EEA-8686-DE566D845965}"/>
              </a:ext>
            </a:extLst>
          </p:cNvPr>
          <p:cNvGrpSpPr/>
          <p:nvPr/>
        </p:nvGrpSpPr>
        <p:grpSpPr>
          <a:xfrm>
            <a:off x="3279421" y="1474067"/>
            <a:ext cx="5659883" cy="4923326"/>
            <a:chOff x="3279421" y="1474067"/>
            <a:chExt cx="5659883" cy="4923326"/>
          </a:xfrm>
        </p:grpSpPr>
        <p:sp>
          <p:nvSpPr>
            <p:cNvPr id="61" name="Multiply 60">
              <a:extLst>
                <a:ext uri="{C183D7F6-B498-43B3-948B-1728B52AA6E4}">
                  <adec:decorative xmlns:adec="http://schemas.microsoft.com/office/drawing/2017/decorative" xmlns="" val="1"/>
                </a:ext>
              </a:extLst>
            </p:cNvPr>
            <p:cNvSpPr/>
            <p:nvPr/>
          </p:nvSpPr>
          <p:spPr>
            <a:xfrm>
              <a:off x="3797978" y="1474067"/>
              <a:ext cx="1872717" cy="1872717"/>
            </a:xfrm>
            <a:prstGeom prst="mathMultiply">
              <a:avLst>
                <a:gd name="adj1" fmla="val 13942"/>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sz="1600" dirty="0"/>
            </a:p>
          </p:txBody>
        </p:sp>
        <p:pic>
          <p:nvPicPr>
            <p:cNvPr id="31" name="Graphic 30">
              <a:extLst>
                <a:ext uri="{FF2B5EF4-FFF2-40B4-BE49-F238E27FC236}">
                  <a16:creationId xmlns:a16="http://schemas.microsoft.com/office/drawing/2014/main" id="{EF254FA2-3DA5-44DE-8EA8-8722362B646B}"/>
                </a:ext>
                <a:ext uri="{C183D7F6-B498-43B3-948B-1728B52AA6E4}">
                  <adec:decorative xmlns:adec="http://schemas.microsoft.com/office/drawing/2017/decorative" xmlns="" val="1"/>
                </a:ext>
              </a:extLst>
            </p:cNvPr>
            <p:cNvPicPr>
              <a:picLocks noChangeAspect="1"/>
            </p:cNvPicPr>
            <p:nvPr/>
          </p:nvPicPr>
          <p:blipFill>
            <a:blip r:embed="rId10">
              <a:extLst>
                <a:ext uri="{96DAC541-7B7A-43D3-8B79-37D633B846F1}">
                  <asvg:svgBlip xmlns:asvg="http://schemas.microsoft.com/office/drawing/2016/SVG/main" xmlns="" r:embed="rId11"/>
                </a:ext>
              </a:extLst>
            </a:blip>
            <a:stretch>
              <a:fillRect/>
            </a:stretch>
          </p:blipFill>
          <p:spPr>
            <a:xfrm>
              <a:off x="4220855" y="1857387"/>
              <a:ext cx="1097280" cy="1097280"/>
            </a:xfrm>
            <a:prstGeom prst="rect">
              <a:avLst/>
            </a:prstGeom>
          </p:spPr>
        </p:pic>
        <p:cxnSp>
          <p:nvCxnSpPr>
            <p:cNvPr id="59" name="Elbow Connector 58">
              <a:extLst>
                <a:ext uri="{C183D7F6-B498-43B3-948B-1728B52AA6E4}">
                  <adec:decorative xmlns:adec="http://schemas.microsoft.com/office/drawing/2017/decorative" xmlns="" val="1"/>
                </a:ext>
              </a:extLst>
            </p:cNvPr>
            <p:cNvCxnSpPr>
              <a:cxnSpLocks/>
              <a:stCxn id="31" idx="2"/>
              <a:endCxn id="42" idx="1"/>
            </p:cNvCxnSpPr>
            <p:nvPr/>
          </p:nvCxnSpPr>
          <p:spPr>
            <a:xfrm rot="16200000" flipH="1">
              <a:off x="5051980" y="2672182"/>
              <a:ext cx="2384145" cy="2949114"/>
            </a:xfrm>
            <a:prstGeom prst="bentConnector2">
              <a:avLst/>
            </a:prstGeom>
            <a:ln w="28575">
              <a:solidFill>
                <a:schemeClr val="accent1"/>
              </a:solidFill>
              <a:tailEnd type="triangle" w="lg" len="med"/>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30FE6101-B8F4-43CA-93EB-F3113A02F6FD}"/>
                </a:ext>
              </a:extLst>
            </p:cNvPr>
            <p:cNvSpPr txBox="1"/>
            <p:nvPr/>
          </p:nvSpPr>
          <p:spPr>
            <a:xfrm>
              <a:off x="3279421" y="2205972"/>
              <a:ext cx="830677" cy="338554"/>
            </a:xfrm>
            <a:prstGeom prst="rect">
              <a:avLst/>
            </a:prstGeom>
            <a:noFill/>
          </p:spPr>
          <p:txBody>
            <a:bodyPr wrap="none" rtlCol="0">
              <a:spAutoFit/>
            </a:bodyPr>
            <a:lstStyle/>
            <a:p>
              <a:pPr rtl="0"/>
              <a:r>
                <a:rPr lang="pt-BR" sz="1600">
                  <a:latin typeface="Amazon Ember" panose="020B0603020204020204" pitchFamily="34" charset="0"/>
                  <a:ea typeface="Amazon Ember" panose="020B0603020204020204" pitchFamily="34" charset="0"/>
                  <a:cs typeface="Amazon Ember" panose="020B0603020204020204" pitchFamily="34" charset="0"/>
                </a:rPr>
                <a:t>Evento</a:t>
              </a:r>
            </a:p>
          </p:txBody>
        </p:sp>
        <p:cxnSp>
          <p:nvCxnSpPr>
            <p:cNvPr id="38" name="Straight Connector 37">
              <a:extLst>
                <a:ext uri="{FF2B5EF4-FFF2-40B4-BE49-F238E27FC236}">
                  <a16:creationId xmlns:a16="http://schemas.microsoft.com/office/drawing/2014/main" id="{53EA1531-4AC4-4C2F-BFBD-5BF38E041F5B}"/>
                </a:ext>
              </a:extLst>
            </p:cNvPr>
            <p:cNvCxnSpPr>
              <a:cxnSpLocks/>
              <a:stCxn id="42" idx="0"/>
            </p:cNvCxnSpPr>
            <p:nvPr/>
          </p:nvCxnSpPr>
          <p:spPr>
            <a:xfrm flipV="1">
              <a:off x="8175809" y="1960403"/>
              <a:ext cx="0" cy="2921209"/>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5C7A8822-4545-440C-B097-A65308E9A83F}"/>
                </a:ext>
              </a:extLst>
            </p:cNvPr>
            <p:cNvSpPr txBox="1"/>
            <p:nvPr/>
          </p:nvSpPr>
          <p:spPr>
            <a:xfrm>
              <a:off x="7412313" y="5812618"/>
              <a:ext cx="1526991" cy="584775"/>
            </a:xfrm>
            <a:prstGeom prst="rect">
              <a:avLst/>
            </a:prstGeom>
            <a:solidFill>
              <a:schemeClr val="bg1"/>
            </a:solidFill>
          </p:spPr>
          <p:txBody>
            <a:bodyPr wrap="square" rtlCol="0">
              <a:spAutoFit/>
            </a:bodyPr>
            <a:lstStyle/>
            <a:p>
              <a:pPr algn="ctr" rtl="0"/>
              <a:r>
                <a:rPr lang="pt-BR" sz="1600">
                  <a:latin typeface="Amazon Ember Light" panose="020B0403020204020204" pitchFamily="34" charset="0"/>
                  <a:ea typeface="Amazon Ember Light" panose="020B0403020204020204" pitchFamily="34" charset="0"/>
                  <a:cs typeface="Amazon Ember Light" panose="020B0403020204020204" pitchFamily="34" charset="0"/>
                </a:rPr>
                <a:t>Amazon EventBridge</a:t>
              </a:r>
              <a:endParaRPr lang="en-US" sz="16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pic>
          <p:nvPicPr>
            <p:cNvPr id="42" name="Graphic 41">
              <a:extLst>
                <a:ext uri="{FF2B5EF4-FFF2-40B4-BE49-F238E27FC236}">
                  <a16:creationId xmlns:a16="http://schemas.microsoft.com/office/drawing/2014/main" id="{A33E9C0D-C7E6-4ADF-936B-7484FCBF8EF1}"/>
                </a:ext>
                <a:ext uri="{C183D7F6-B498-43B3-948B-1728B52AA6E4}">
                  <adec:decorative xmlns:adec="http://schemas.microsoft.com/office/drawing/2017/decorative" xmlns="" val="1"/>
                </a:ext>
              </a:extLst>
            </p:cNvPr>
            <p:cNvPicPr>
              <a:picLocks noChangeAspect="1"/>
            </p:cNvPicPr>
            <p:nvPr/>
          </p:nvPicPr>
          <p:blipFill>
            <a:blip r:embed="rId12">
              <a:extLst>
                <a:ext uri="{96DAC541-7B7A-43D3-8B79-37D633B846F1}">
                  <asvg:svgBlip xmlns:asvg="http://schemas.microsoft.com/office/drawing/2016/SVG/main" xmlns="" r:embed="rId13"/>
                </a:ext>
              </a:extLst>
            </a:blip>
            <a:stretch>
              <a:fillRect/>
            </a:stretch>
          </p:blipFill>
          <p:spPr>
            <a:xfrm>
              <a:off x="7718609" y="4881612"/>
              <a:ext cx="914399" cy="914399"/>
            </a:xfrm>
            <a:prstGeom prst="rect">
              <a:avLst/>
            </a:prstGeom>
          </p:spPr>
        </p:pic>
      </p:grpSp>
      <p:sp>
        <p:nvSpPr>
          <p:cNvPr id="37" name="TextBox 36">
            <a:extLst>
              <a:ext uri="{FF2B5EF4-FFF2-40B4-BE49-F238E27FC236}">
                <a16:creationId xmlns:a16="http://schemas.microsoft.com/office/drawing/2014/main" id="{B63F2197-3EEF-4F25-B85A-E7624E9579D4}"/>
              </a:ext>
            </a:extLst>
          </p:cNvPr>
          <p:cNvSpPr txBox="1"/>
          <p:nvPr/>
        </p:nvSpPr>
        <p:spPr>
          <a:xfrm>
            <a:off x="7139496" y="1272852"/>
            <a:ext cx="2072624" cy="338554"/>
          </a:xfrm>
          <a:prstGeom prst="rect">
            <a:avLst/>
          </a:prstGeom>
          <a:noFill/>
        </p:spPr>
        <p:txBody>
          <a:bodyPr wrap="square" rtlCol="0">
            <a:spAutoFit/>
          </a:bodyPr>
          <a:lstStyle/>
          <a:p>
            <a:pPr algn="ctr" rtl="0"/>
            <a:r>
              <a:rPr lang="pt-BR" sz="1600">
                <a:latin typeface="Amazon Ember" panose="020B0603020204020204" pitchFamily="34" charset="0"/>
                <a:ea typeface="Amazon Ember" panose="020B0603020204020204" pitchFamily="34" charset="0"/>
                <a:cs typeface="Amazon Ember" panose="020B0603020204020204" pitchFamily="34" charset="0"/>
              </a:rPr>
              <a:t>Exemplo de regra</a:t>
            </a:r>
          </a:p>
        </p:txBody>
      </p:sp>
      <p:sp>
        <p:nvSpPr>
          <p:cNvPr id="34" name="Rectangle 33">
            <a:extLst>
              <a:ext uri="{FF2B5EF4-FFF2-40B4-BE49-F238E27FC236}">
                <a16:creationId xmlns:a16="http://schemas.microsoft.com/office/drawing/2014/main" id="{0A8F7A7F-6EBF-4AF7-88CC-5E5E2CB23DFF}"/>
              </a:ext>
            </a:extLst>
          </p:cNvPr>
          <p:cNvSpPr/>
          <p:nvPr/>
        </p:nvSpPr>
        <p:spPr>
          <a:xfrm>
            <a:off x="5784999" y="1652626"/>
            <a:ext cx="4781619" cy="2677656"/>
          </a:xfrm>
          <a:prstGeom prst="rect">
            <a:avLst/>
          </a:prstGeom>
          <a:solidFill>
            <a:schemeClr val="bg1"/>
          </a:solidFill>
          <a:ln w="25400">
            <a:solidFill>
              <a:schemeClr val="accent1"/>
            </a:solidFill>
          </a:ln>
        </p:spPr>
        <p:txBody>
          <a:bodyPr wrap="square">
            <a:spAutoFit/>
          </a:bodyPr>
          <a:lstStyle/>
          <a:p>
            <a:r>
              <a:rPr lang="en-US" sz="1400" dirty="0">
                <a:solidFill>
                  <a:srgbClr val="383A42"/>
                </a:solidFill>
                <a:latin typeface="Courier New" panose="02070309020205020404" pitchFamily="49" charset="0"/>
                <a:ea typeface="Amazon Ember" panose="020B0603020204020204" pitchFamily="34" charset="0"/>
                <a:cs typeface="Amazon Ember" panose="020B0603020204020204" pitchFamily="34" charset="0"/>
              </a:rPr>
              <a:t>{</a:t>
            </a:r>
          </a:p>
          <a:p>
            <a:r>
              <a:rPr lang="en-US" sz="1400" dirty="0">
                <a:solidFill>
                  <a:srgbClr val="383A42"/>
                </a:solidFill>
                <a:latin typeface="Courier New" panose="02070309020205020404" pitchFamily="49" charset="0"/>
                <a:ea typeface="Amazon Ember" panose="020B0603020204020204" pitchFamily="34" charset="0"/>
                <a:cs typeface="Amazon Ember" panose="020B0603020204020204" pitchFamily="34" charset="0"/>
              </a:rPr>
              <a:t> "</a:t>
            </a:r>
            <a:r>
              <a:rPr lang="en-US" sz="1400" dirty="0">
                <a:solidFill>
                  <a:schemeClr val="accent5"/>
                </a:solidFill>
                <a:latin typeface="Courier New" panose="02070309020205020404" pitchFamily="49" charset="0"/>
                <a:ea typeface="Amazon Ember" panose="020B0603020204020204" pitchFamily="34" charset="0"/>
                <a:cs typeface="Amazon Ember" panose="020B0603020204020204" pitchFamily="34" charset="0"/>
              </a:rPr>
              <a:t>source</a:t>
            </a:r>
            <a:r>
              <a:rPr lang="en-US" sz="1400" dirty="0">
                <a:solidFill>
                  <a:srgbClr val="383A42"/>
                </a:solidFill>
                <a:latin typeface="Courier New" panose="02070309020205020404" pitchFamily="49" charset="0"/>
                <a:ea typeface="Amazon Ember" panose="020B0603020204020204" pitchFamily="34" charset="0"/>
                <a:cs typeface="Amazon Ember" panose="020B0603020204020204" pitchFamily="34" charset="0"/>
              </a:rPr>
              <a:t>": [ </a:t>
            </a:r>
            <a:br>
              <a:rPr lang="en-US" sz="1400" dirty="0">
                <a:solidFill>
                  <a:srgbClr val="383A42"/>
                </a:solidFill>
                <a:latin typeface="Courier New" panose="02070309020205020404" pitchFamily="49" charset="0"/>
                <a:ea typeface="Amazon Ember" panose="020B0603020204020204" pitchFamily="34" charset="0"/>
                <a:cs typeface="Amazon Ember" panose="020B0603020204020204" pitchFamily="34" charset="0"/>
              </a:rPr>
            </a:br>
            <a:r>
              <a:rPr lang="en-US" sz="1400" dirty="0">
                <a:solidFill>
                  <a:srgbClr val="383A42"/>
                </a:solidFill>
                <a:latin typeface="Courier New" panose="02070309020205020404" pitchFamily="49" charset="0"/>
                <a:ea typeface="Amazon Ember" panose="020B0603020204020204" pitchFamily="34" charset="0"/>
                <a:cs typeface="Amazon Ember" panose="020B0603020204020204" pitchFamily="34" charset="0"/>
              </a:rPr>
              <a:t>   "aws.ec2" </a:t>
            </a:r>
          </a:p>
          <a:p>
            <a:r>
              <a:rPr lang="en-US" sz="1400" dirty="0">
                <a:solidFill>
                  <a:srgbClr val="383A42"/>
                </a:solidFill>
                <a:latin typeface="Courier New" panose="02070309020205020404" pitchFamily="49" charset="0"/>
                <a:ea typeface="Amazon Ember" panose="020B0603020204020204" pitchFamily="34" charset="0"/>
                <a:cs typeface="Amazon Ember" panose="020B0603020204020204" pitchFamily="34" charset="0"/>
              </a:rPr>
              <a:t>],</a:t>
            </a:r>
          </a:p>
          <a:p>
            <a:r>
              <a:rPr lang="en-US" sz="1400" dirty="0">
                <a:solidFill>
                  <a:srgbClr val="383A42"/>
                </a:solidFill>
                <a:latin typeface="Courier New" panose="02070309020205020404" pitchFamily="49" charset="0"/>
                <a:ea typeface="Amazon Ember" panose="020B0603020204020204" pitchFamily="34" charset="0"/>
                <a:cs typeface="Amazon Ember" panose="020B0603020204020204" pitchFamily="34" charset="0"/>
              </a:rPr>
              <a:t> "</a:t>
            </a:r>
            <a:r>
              <a:rPr lang="en-US" sz="1400" dirty="0">
                <a:solidFill>
                  <a:schemeClr val="accent5"/>
                </a:solidFill>
                <a:latin typeface="Courier New" panose="02070309020205020404" pitchFamily="49" charset="0"/>
                <a:ea typeface="Amazon Ember" panose="020B0603020204020204" pitchFamily="34" charset="0"/>
                <a:cs typeface="Amazon Ember" panose="020B0603020204020204" pitchFamily="34" charset="0"/>
              </a:rPr>
              <a:t>detail-type</a:t>
            </a:r>
            <a:r>
              <a:rPr lang="en-US" sz="1400" dirty="0">
                <a:solidFill>
                  <a:srgbClr val="383A42"/>
                </a:solidFill>
                <a:latin typeface="Courier New" panose="02070309020205020404" pitchFamily="49" charset="0"/>
                <a:ea typeface="Amazon Ember" panose="020B0603020204020204" pitchFamily="34" charset="0"/>
                <a:cs typeface="Amazon Ember" panose="020B0603020204020204" pitchFamily="34" charset="0"/>
              </a:rPr>
              <a:t>": [ </a:t>
            </a:r>
          </a:p>
          <a:p>
            <a:r>
              <a:rPr lang="en-US" sz="1400" dirty="0">
                <a:solidFill>
                  <a:srgbClr val="383A42"/>
                </a:solidFill>
                <a:latin typeface="Courier New" panose="02070309020205020404" pitchFamily="49" charset="0"/>
                <a:ea typeface="Amazon Ember" panose="020B0603020204020204" pitchFamily="34" charset="0"/>
                <a:cs typeface="Amazon Ember" panose="020B0603020204020204" pitchFamily="34" charset="0"/>
              </a:rPr>
              <a:t>   "EC2 Instance State-change Notification”</a:t>
            </a:r>
          </a:p>
          <a:p>
            <a:r>
              <a:rPr lang="en-US" sz="1400" dirty="0">
                <a:solidFill>
                  <a:srgbClr val="383A42"/>
                </a:solidFill>
                <a:latin typeface="Courier New" panose="02070309020205020404" pitchFamily="49" charset="0"/>
                <a:ea typeface="Amazon Ember" panose="020B0603020204020204" pitchFamily="34" charset="0"/>
                <a:cs typeface="Amazon Ember" panose="020B0603020204020204" pitchFamily="34" charset="0"/>
              </a:rPr>
              <a:t>],</a:t>
            </a:r>
          </a:p>
          <a:p>
            <a:r>
              <a:rPr lang="en-US" sz="1400" dirty="0">
                <a:solidFill>
                  <a:srgbClr val="383A42"/>
                </a:solidFill>
                <a:latin typeface="Courier New" panose="02070309020205020404" pitchFamily="49" charset="0"/>
                <a:ea typeface="Amazon Ember" panose="020B0603020204020204" pitchFamily="34" charset="0"/>
                <a:cs typeface="Amazon Ember" panose="020B0603020204020204" pitchFamily="34" charset="0"/>
              </a:rPr>
              <a:t> "</a:t>
            </a:r>
            <a:r>
              <a:rPr lang="en-US" sz="1400" dirty="0">
                <a:solidFill>
                  <a:schemeClr val="accent5"/>
                </a:solidFill>
                <a:latin typeface="Courier New" panose="02070309020205020404" pitchFamily="49" charset="0"/>
                <a:ea typeface="Amazon Ember" panose="020B0603020204020204" pitchFamily="34" charset="0"/>
                <a:cs typeface="Amazon Ember" panose="020B0603020204020204" pitchFamily="34" charset="0"/>
              </a:rPr>
              <a:t>detail</a:t>
            </a:r>
            <a:r>
              <a:rPr lang="en-US" sz="1400" dirty="0">
                <a:solidFill>
                  <a:srgbClr val="383A42"/>
                </a:solidFill>
                <a:latin typeface="Courier New" panose="02070309020205020404" pitchFamily="49" charset="0"/>
                <a:ea typeface="Amazon Ember" panose="020B0603020204020204" pitchFamily="34" charset="0"/>
                <a:cs typeface="Amazon Ember" panose="020B0603020204020204" pitchFamily="34" charset="0"/>
              </a:rPr>
              <a:t>": {</a:t>
            </a:r>
          </a:p>
          <a:p>
            <a:r>
              <a:rPr lang="en-US" sz="1400" dirty="0">
                <a:solidFill>
                  <a:srgbClr val="383A42"/>
                </a:solidFill>
                <a:latin typeface="Courier New" panose="02070309020205020404" pitchFamily="49" charset="0"/>
                <a:ea typeface="Amazon Ember" panose="020B0603020204020204" pitchFamily="34" charset="0"/>
                <a:cs typeface="Amazon Ember" panose="020B0603020204020204" pitchFamily="34" charset="0"/>
              </a:rPr>
              <a:t>   "</a:t>
            </a:r>
            <a:r>
              <a:rPr lang="en-US" sz="1400" dirty="0">
                <a:solidFill>
                  <a:schemeClr val="accent5"/>
                </a:solidFill>
                <a:latin typeface="Courier New" panose="02070309020205020404" pitchFamily="49" charset="0"/>
                <a:ea typeface="Amazon Ember" panose="020B0603020204020204" pitchFamily="34" charset="0"/>
                <a:cs typeface="Amazon Ember" panose="020B0603020204020204" pitchFamily="34" charset="0"/>
              </a:rPr>
              <a:t>state</a:t>
            </a:r>
            <a:r>
              <a:rPr lang="en-US" sz="1400" dirty="0">
                <a:solidFill>
                  <a:srgbClr val="383A42"/>
                </a:solidFill>
                <a:latin typeface="Courier New" panose="02070309020205020404" pitchFamily="49" charset="0"/>
                <a:ea typeface="Amazon Ember" panose="020B0603020204020204" pitchFamily="34" charset="0"/>
                <a:cs typeface="Amazon Ember" panose="020B0603020204020204" pitchFamily="34" charset="0"/>
              </a:rPr>
              <a:t>": [ 	</a:t>
            </a:r>
          </a:p>
          <a:p>
            <a:r>
              <a:rPr lang="en-US" sz="1400" dirty="0">
                <a:solidFill>
                  <a:srgbClr val="383A42"/>
                </a:solidFill>
                <a:latin typeface="Courier New" panose="02070309020205020404" pitchFamily="49" charset="0"/>
                <a:ea typeface="Amazon Ember" panose="020B0603020204020204" pitchFamily="34" charset="0"/>
                <a:cs typeface="Amazon Ember" panose="020B0603020204020204" pitchFamily="34" charset="0"/>
              </a:rPr>
              <a:t>      “terminated" ]</a:t>
            </a:r>
          </a:p>
          <a:p>
            <a:r>
              <a:rPr lang="en-US" sz="1400" dirty="0">
                <a:solidFill>
                  <a:srgbClr val="383A42"/>
                </a:solidFill>
                <a:latin typeface="Courier New" panose="02070309020205020404" pitchFamily="49" charset="0"/>
                <a:ea typeface="Amazon Ember" panose="020B0603020204020204" pitchFamily="34" charset="0"/>
                <a:cs typeface="Amazon Ember" panose="020B0603020204020204" pitchFamily="34" charset="0"/>
              </a:rPr>
              <a:t> }</a:t>
            </a:r>
          </a:p>
          <a:p>
            <a:r>
              <a:rPr lang="en-US" sz="1400" dirty="0">
                <a:solidFill>
                  <a:srgbClr val="383A42"/>
                </a:solidFill>
                <a:latin typeface="Courier New" panose="02070309020205020404" pitchFamily="49" charset="0"/>
                <a:ea typeface="Amazon Ember" panose="020B0603020204020204" pitchFamily="34" charset="0"/>
                <a:cs typeface="Amazon Ember" panose="020B0603020204020204" pitchFamily="34" charset="0"/>
              </a:rPr>
              <a:t>}</a:t>
            </a:r>
            <a:endParaRPr lang="en-US" sz="1400" dirty="0">
              <a:latin typeface="Courier New" panose="02070309020205020404" pitchFamily="49" charset="0"/>
              <a:ea typeface="Amazon Ember" panose="020B0603020204020204" pitchFamily="34" charset="0"/>
              <a:cs typeface="Amazon Ember" panose="020B0603020204020204" pitchFamily="34" charset="0"/>
            </a:endParaRPr>
          </a:p>
        </p:txBody>
      </p:sp>
    </p:spTree>
    <p:custDataLst>
      <p:tags r:id="rId1"/>
    </p:custDataLst>
    <p:extLst>
      <p:ext uri="{BB962C8B-B14F-4D97-AF65-F5344CB8AC3E}">
        <p14:creationId xmlns:p14="http://schemas.microsoft.com/office/powerpoint/2010/main" val="4245462262"/>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33780-451D-624F-B22F-AC4418A3F4D9}"/>
              </a:ext>
            </a:extLst>
          </p:cNvPr>
          <p:cNvSpPr>
            <a:spLocks noGrp="1"/>
          </p:cNvSpPr>
          <p:nvPr>
            <p:ph type="title"/>
          </p:nvPr>
        </p:nvSpPr>
        <p:spPr/>
        <p:txBody>
          <a:bodyPr rtlCol="0">
            <a:normAutofit fontScale="90000"/>
          </a:bodyPr>
          <a:lstStyle/>
          <a:p>
            <a:pPr rtl="0"/>
            <a:r>
              <a:rPr lang="pt-BR" sz="3200"/>
              <a:t>Alvos do Amazon EventBridge</a:t>
            </a:r>
          </a:p>
        </p:txBody>
      </p:sp>
      <p:grpSp>
        <p:nvGrpSpPr>
          <p:cNvPr id="88" name="Group 87">
            <a:extLst>
              <a:ext uri="{C183D7F6-B498-43B3-948B-1728B52AA6E4}">
                <adec:decorative xmlns:adec="http://schemas.microsoft.com/office/drawing/2017/decorative" xmlns="" val="1"/>
              </a:ext>
            </a:extLst>
          </p:cNvPr>
          <p:cNvGrpSpPr/>
          <p:nvPr/>
        </p:nvGrpSpPr>
        <p:grpSpPr>
          <a:xfrm>
            <a:off x="633407" y="1512277"/>
            <a:ext cx="2231696" cy="668216"/>
            <a:chOff x="631819" y="1512277"/>
            <a:chExt cx="2231696" cy="668216"/>
          </a:xfrm>
        </p:grpSpPr>
        <p:sp>
          <p:nvSpPr>
            <p:cNvPr id="89" name="TextBox 88">
              <a:extLst>
                <a:ext uri="{FF2B5EF4-FFF2-40B4-BE49-F238E27FC236}">
                  <a16:creationId xmlns:a16="http://schemas.microsoft.com/office/drawing/2014/main" id="{D931C610-C956-B749-983B-6B627764E1D5}"/>
                </a:ext>
              </a:extLst>
            </p:cNvPr>
            <p:cNvSpPr txBox="1"/>
            <p:nvPr/>
          </p:nvSpPr>
          <p:spPr>
            <a:xfrm>
              <a:off x="1622493" y="1635464"/>
              <a:ext cx="1241022" cy="400110"/>
            </a:xfrm>
            <a:prstGeom prst="rect">
              <a:avLst/>
            </a:prstGeom>
            <a:noFill/>
          </p:spPr>
          <p:txBody>
            <a:bodyPr wrap="square" rtlCol="0">
              <a:spAutoFit/>
            </a:bodyPr>
            <a:lstStyle/>
            <a:p>
              <a:pPr rtl="0"/>
              <a:r>
                <a:rPr lang="pt-BR" sz="2000">
                  <a:latin typeface="+mj-lt"/>
                  <a:ea typeface="Amazon Ember" panose="020B0603020204020204" pitchFamily="34" charset="0"/>
                  <a:cs typeface="Amazon Ember" panose="020B0603020204020204" pitchFamily="34" charset="0"/>
                </a:rPr>
                <a:t>Métricas</a:t>
              </a:r>
            </a:p>
          </p:txBody>
        </p:sp>
        <p:pic>
          <p:nvPicPr>
            <p:cNvPr id="90" name="Picture 89">
              <a:extLst>
                <a:ext uri="{C183D7F6-B498-43B3-948B-1728B52AA6E4}">
                  <adec:decorative xmlns:adec="http://schemas.microsoft.com/office/drawing/2017/decorative" xmlns="" val="1"/>
                </a:ext>
              </a:extLst>
            </p:cNvPr>
            <p:cNvPicPr>
              <a:picLocks noChangeAspect="1"/>
            </p:cNvPicPr>
            <p:nvPr/>
          </p:nvPicPr>
          <p:blipFill rotWithShape="1">
            <a:blip r:embed="rId4">
              <a:extLst>
                <a:ext uri="{28A0092B-C50C-407E-A947-70E740481C1C}">
                  <a14:useLocalDpi xmlns:a14="http://schemas.microsoft.com/office/drawing/2010/main" val="0"/>
                </a:ext>
              </a:extLst>
            </a:blip>
            <a:srcRect t="11790" b="16089"/>
            <a:stretch/>
          </p:blipFill>
          <p:spPr>
            <a:xfrm>
              <a:off x="631819" y="1512277"/>
              <a:ext cx="926532" cy="668216"/>
            </a:xfrm>
            <a:prstGeom prst="rect">
              <a:avLst/>
            </a:prstGeom>
          </p:spPr>
        </p:pic>
      </p:grpSp>
      <p:grpSp>
        <p:nvGrpSpPr>
          <p:cNvPr id="73" name="Group 72">
            <a:extLst>
              <a:ext uri="{FF2B5EF4-FFF2-40B4-BE49-F238E27FC236}">
                <a16:creationId xmlns:a16="http://schemas.microsoft.com/office/drawing/2014/main" id="{204A09B7-7EBB-504C-8EFF-F310E60F676C}"/>
              </a:ext>
              <a:ext uri="{C183D7F6-B498-43B3-948B-1728B52AA6E4}">
                <adec:decorative xmlns:adec="http://schemas.microsoft.com/office/drawing/2017/decorative" xmlns="" val="1"/>
              </a:ext>
            </a:extLst>
          </p:cNvPr>
          <p:cNvGrpSpPr/>
          <p:nvPr/>
        </p:nvGrpSpPr>
        <p:grpSpPr>
          <a:xfrm>
            <a:off x="797401" y="2378028"/>
            <a:ext cx="1805525" cy="578844"/>
            <a:chOff x="2866251" y="2038097"/>
            <a:chExt cx="1525152" cy="528739"/>
          </a:xfrm>
        </p:grpSpPr>
        <p:sp>
          <p:nvSpPr>
            <p:cNvPr id="74" name="TextBox 73">
              <a:extLst>
                <a:ext uri="{FF2B5EF4-FFF2-40B4-BE49-F238E27FC236}">
                  <a16:creationId xmlns:a16="http://schemas.microsoft.com/office/drawing/2014/main" id="{D931C610-C956-B749-983B-6B627764E1D5}"/>
                </a:ext>
              </a:extLst>
            </p:cNvPr>
            <p:cNvSpPr txBox="1"/>
            <p:nvPr/>
          </p:nvSpPr>
          <p:spPr>
            <a:xfrm>
              <a:off x="3556456" y="2102411"/>
              <a:ext cx="834947" cy="365476"/>
            </a:xfrm>
            <a:prstGeom prst="rect">
              <a:avLst/>
            </a:prstGeom>
            <a:noFill/>
          </p:spPr>
          <p:txBody>
            <a:bodyPr wrap="square" rtlCol="0">
              <a:spAutoFit/>
            </a:bodyPr>
            <a:lstStyle/>
            <a:p>
              <a:pPr rtl="0"/>
              <a:r>
                <a:rPr lang="pt-BR" sz="2000">
                  <a:latin typeface="+mj-lt"/>
                  <a:ea typeface="Amazon Ember" panose="020B0603020204020204" pitchFamily="34" charset="0"/>
                  <a:cs typeface="Amazon Ember" panose="020B0603020204020204" pitchFamily="34" charset="0"/>
                </a:rPr>
                <a:t>Logs</a:t>
              </a:r>
            </a:p>
          </p:txBody>
        </p:sp>
        <p:pic>
          <p:nvPicPr>
            <p:cNvPr id="75" name="Picture 74">
              <a:extLst>
                <a:ext uri="{FF2B5EF4-FFF2-40B4-BE49-F238E27FC236}">
                  <a16:creationId xmlns:a16="http://schemas.microsoft.com/office/drawing/2014/main" id="{FC433B6B-D2C8-F743-85E6-9025394CF90A}"/>
                </a:ext>
                <a:ext uri="{C183D7F6-B498-43B3-948B-1728B52AA6E4}">
                  <adec:decorative xmlns:adec="http://schemas.microsoft.com/office/drawing/2017/decorative" xmlns="" val="1"/>
                </a:ext>
              </a:extLst>
            </p:cNvPr>
            <p:cNvPicPr>
              <a:picLocks noChangeAspect="1"/>
            </p:cNvPicPr>
            <p:nvPr/>
          </p:nvPicPr>
          <p:blipFill>
            <a:blip r:embed="rId5"/>
            <a:stretch>
              <a:fillRect/>
            </a:stretch>
          </p:blipFill>
          <p:spPr>
            <a:xfrm>
              <a:off x="2866251" y="2038097"/>
              <a:ext cx="528739" cy="528739"/>
            </a:xfrm>
            <a:prstGeom prst="rect">
              <a:avLst/>
            </a:prstGeom>
          </p:spPr>
        </p:pic>
      </p:grpSp>
      <p:grpSp>
        <p:nvGrpSpPr>
          <p:cNvPr id="85" name="Group 84">
            <a:extLst>
              <a:ext uri="{FF2B5EF4-FFF2-40B4-BE49-F238E27FC236}">
                <a16:creationId xmlns:a16="http://schemas.microsoft.com/office/drawing/2014/main" id="{65C2AB59-3930-AC43-B030-8B96A2C1C70D}"/>
              </a:ext>
              <a:ext uri="{C183D7F6-B498-43B3-948B-1728B52AA6E4}">
                <adec:decorative xmlns:adec="http://schemas.microsoft.com/office/drawing/2017/decorative" xmlns="" val="1"/>
              </a:ext>
            </a:extLst>
          </p:cNvPr>
          <p:cNvGrpSpPr/>
          <p:nvPr/>
        </p:nvGrpSpPr>
        <p:grpSpPr>
          <a:xfrm>
            <a:off x="797400" y="3154407"/>
            <a:ext cx="1911719" cy="583772"/>
            <a:chOff x="2864000" y="4728938"/>
            <a:chExt cx="1614857" cy="533240"/>
          </a:xfrm>
        </p:grpSpPr>
        <p:pic>
          <p:nvPicPr>
            <p:cNvPr id="86" name="Picture 85">
              <a:extLst>
                <a:ext uri="{FF2B5EF4-FFF2-40B4-BE49-F238E27FC236}">
                  <a16:creationId xmlns:a16="http://schemas.microsoft.com/office/drawing/2014/main" id="{4D724359-49A5-8745-81F7-0002BC9018E0}"/>
                </a:ext>
                <a:ext uri="{C183D7F6-B498-43B3-948B-1728B52AA6E4}">
                  <adec:decorative xmlns:adec="http://schemas.microsoft.com/office/drawing/2017/decorative" xmlns="" val="1"/>
                </a:ext>
              </a:extLst>
            </p:cNvPr>
            <p:cNvPicPr>
              <a:picLocks noChangeAspect="1"/>
            </p:cNvPicPr>
            <p:nvPr/>
          </p:nvPicPr>
          <p:blipFill>
            <a:blip r:embed="rId6"/>
            <a:stretch>
              <a:fillRect/>
            </a:stretch>
          </p:blipFill>
          <p:spPr>
            <a:xfrm>
              <a:off x="2864000" y="4728938"/>
              <a:ext cx="533240" cy="533240"/>
            </a:xfrm>
            <a:prstGeom prst="rect">
              <a:avLst/>
            </a:prstGeom>
          </p:spPr>
        </p:pic>
        <p:sp>
          <p:nvSpPr>
            <p:cNvPr id="87" name="Rectangle 86">
              <a:extLst>
                <a:ext uri="{FF2B5EF4-FFF2-40B4-BE49-F238E27FC236}">
                  <a16:creationId xmlns:a16="http://schemas.microsoft.com/office/drawing/2014/main" id="{4B26C58F-6034-3C42-A903-72B81FD35069}"/>
                </a:ext>
              </a:extLst>
            </p:cNvPr>
            <p:cNvSpPr/>
            <p:nvPr/>
          </p:nvSpPr>
          <p:spPr>
            <a:xfrm>
              <a:off x="3556457" y="4795503"/>
              <a:ext cx="922400" cy="365476"/>
            </a:xfrm>
            <a:prstGeom prst="rect">
              <a:avLst/>
            </a:prstGeom>
          </p:spPr>
          <p:txBody>
            <a:bodyPr wrap="none" rtlCol="0">
              <a:spAutoFit/>
            </a:bodyPr>
            <a:lstStyle/>
            <a:p>
              <a:pPr rtl="0"/>
              <a:r>
                <a:rPr lang="pt-BR" sz="2000">
                  <a:latin typeface="+mj-lt"/>
                  <a:ea typeface="Amazon Ember" panose="020B0603020204020204" pitchFamily="34" charset="0"/>
                  <a:cs typeface="Amazon Ember" panose="020B0603020204020204" pitchFamily="34" charset="0"/>
                </a:rPr>
                <a:t>Alarmes</a:t>
              </a:r>
              <a:endParaRPr lang="en-US" sz="2000" dirty="0">
                <a:latin typeface="+mj-lt"/>
              </a:endParaRPr>
            </a:p>
          </p:txBody>
        </p:sp>
      </p:grpSp>
      <p:grpSp>
        <p:nvGrpSpPr>
          <p:cNvPr id="76" name="Group 75">
            <a:extLst>
              <a:ext uri="{FF2B5EF4-FFF2-40B4-BE49-F238E27FC236}">
                <a16:creationId xmlns:a16="http://schemas.microsoft.com/office/drawing/2014/main" id="{7F22D990-DF97-D34A-AC71-9549BE316D24}"/>
              </a:ext>
              <a:ext uri="{C183D7F6-B498-43B3-948B-1728B52AA6E4}">
                <adec:decorative xmlns:adec="http://schemas.microsoft.com/office/drawing/2017/decorative" xmlns="" val="1"/>
              </a:ext>
            </a:extLst>
          </p:cNvPr>
          <p:cNvGrpSpPr/>
          <p:nvPr/>
        </p:nvGrpSpPr>
        <p:grpSpPr>
          <a:xfrm>
            <a:off x="797402" y="3935714"/>
            <a:ext cx="1898109" cy="588250"/>
            <a:chOff x="2861955" y="2719353"/>
            <a:chExt cx="1603359" cy="537331"/>
          </a:xfrm>
        </p:grpSpPr>
        <p:pic>
          <p:nvPicPr>
            <p:cNvPr id="77" name="Picture 76">
              <a:extLst>
                <a:ext uri="{FF2B5EF4-FFF2-40B4-BE49-F238E27FC236}">
                  <a16:creationId xmlns:a16="http://schemas.microsoft.com/office/drawing/2014/main" id="{FBAB1D77-9CF7-884F-BA3B-CFACA1AECCB7}"/>
                </a:ext>
                <a:ext uri="{C183D7F6-B498-43B3-948B-1728B52AA6E4}">
                  <adec:decorative xmlns:adec="http://schemas.microsoft.com/office/drawing/2017/decorative" xmlns="" val="1"/>
                </a:ext>
              </a:extLst>
            </p:cNvPr>
            <p:cNvPicPr>
              <a:picLocks noChangeAspect="1"/>
            </p:cNvPicPr>
            <p:nvPr/>
          </p:nvPicPr>
          <p:blipFill>
            <a:blip r:embed="rId7"/>
            <a:stretch>
              <a:fillRect/>
            </a:stretch>
          </p:blipFill>
          <p:spPr>
            <a:xfrm>
              <a:off x="2861955" y="2719353"/>
              <a:ext cx="537331" cy="537331"/>
            </a:xfrm>
            <a:prstGeom prst="rect">
              <a:avLst/>
            </a:prstGeom>
          </p:spPr>
        </p:pic>
        <p:sp>
          <p:nvSpPr>
            <p:cNvPr id="78" name="Rectangle 77">
              <a:extLst>
                <a:ext uri="{FF2B5EF4-FFF2-40B4-BE49-F238E27FC236}">
                  <a16:creationId xmlns:a16="http://schemas.microsoft.com/office/drawing/2014/main" id="{B4D441E9-2204-C244-A252-3F93F3C1B032}"/>
                </a:ext>
              </a:extLst>
            </p:cNvPr>
            <p:cNvSpPr/>
            <p:nvPr/>
          </p:nvSpPr>
          <p:spPr>
            <a:xfrm>
              <a:off x="3556456" y="2787963"/>
              <a:ext cx="908858" cy="365476"/>
            </a:xfrm>
            <a:prstGeom prst="rect">
              <a:avLst/>
            </a:prstGeom>
          </p:spPr>
          <p:txBody>
            <a:bodyPr wrap="none" rtlCol="0">
              <a:spAutoFit/>
            </a:bodyPr>
            <a:lstStyle/>
            <a:p>
              <a:pPr rtl="0"/>
              <a:r>
                <a:rPr lang="pt-BR" sz="2000">
                  <a:latin typeface="+mj-lt"/>
                  <a:ea typeface="Amazon Ember" panose="020B0603020204020204" pitchFamily="34" charset="0"/>
                  <a:cs typeface="Amazon Ember" panose="020B0603020204020204" pitchFamily="34" charset="0"/>
                </a:rPr>
                <a:t>Eventos</a:t>
              </a:r>
            </a:p>
          </p:txBody>
        </p:sp>
      </p:grpSp>
      <p:grpSp>
        <p:nvGrpSpPr>
          <p:cNvPr id="82" name="Group 81">
            <a:extLst>
              <a:ext uri="{FF2B5EF4-FFF2-40B4-BE49-F238E27FC236}">
                <a16:creationId xmlns:a16="http://schemas.microsoft.com/office/drawing/2014/main" id="{0B54A743-5850-EF43-AB3B-D166E1A62BC5}"/>
              </a:ext>
              <a:ext uri="{C183D7F6-B498-43B3-948B-1728B52AA6E4}">
                <adec:decorative xmlns:adec="http://schemas.microsoft.com/office/drawing/2017/decorative" xmlns="" val="1"/>
              </a:ext>
            </a:extLst>
          </p:cNvPr>
          <p:cNvGrpSpPr/>
          <p:nvPr/>
        </p:nvGrpSpPr>
        <p:grpSpPr>
          <a:xfrm>
            <a:off x="797402" y="4721500"/>
            <a:ext cx="1788097" cy="633825"/>
            <a:chOff x="2841140" y="4024761"/>
            <a:chExt cx="1510429" cy="578961"/>
          </a:xfrm>
        </p:grpSpPr>
        <p:pic>
          <p:nvPicPr>
            <p:cNvPr id="83" name="Picture 82">
              <a:extLst>
                <a:ext uri="{FF2B5EF4-FFF2-40B4-BE49-F238E27FC236}">
                  <a16:creationId xmlns:a16="http://schemas.microsoft.com/office/drawing/2014/main" id="{05C05AE3-4BF5-D04C-BFA7-209E7CEE4AED}"/>
                </a:ext>
                <a:ext uri="{C183D7F6-B498-43B3-948B-1728B52AA6E4}">
                  <adec:decorative xmlns:adec="http://schemas.microsoft.com/office/drawing/2017/decorative" xmlns="" val="1"/>
                </a:ext>
              </a:extLst>
            </p:cNvPr>
            <p:cNvPicPr>
              <a:picLocks noChangeAspect="1"/>
            </p:cNvPicPr>
            <p:nvPr/>
          </p:nvPicPr>
          <p:blipFill>
            <a:blip r:embed="rId8"/>
            <a:stretch>
              <a:fillRect/>
            </a:stretch>
          </p:blipFill>
          <p:spPr>
            <a:xfrm>
              <a:off x="2841140" y="4024761"/>
              <a:ext cx="578961" cy="578961"/>
            </a:xfrm>
            <a:prstGeom prst="rect">
              <a:avLst/>
            </a:prstGeom>
          </p:spPr>
        </p:pic>
        <p:sp>
          <p:nvSpPr>
            <p:cNvPr id="84" name="Rectangle 83">
              <a:extLst>
                <a:ext uri="{FF2B5EF4-FFF2-40B4-BE49-F238E27FC236}">
                  <a16:creationId xmlns:a16="http://schemas.microsoft.com/office/drawing/2014/main" id="{E51D888C-FA00-1246-9FE6-272521F8D0A4}"/>
                </a:ext>
              </a:extLst>
            </p:cNvPr>
            <p:cNvSpPr/>
            <p:nvPr/>
          </p:nvSpPr>
          <p:spPr>
            <a:xfrm>
              <a:off x="3556455" y="4114186"/>
              <a:ext cx="795114" cy="365476"/>
            </a:xfrm>
            <a:prstGeom prst="rect">
              <a:avLst/>
            </a:prstGeom>
          </p:spPr>
          <p:txBody>
            <a:bodyPr wrap="none" rtlCol="0">
              <a:spAutoFit/>
            </a:bodyPr>
            <a:lstStyle/>
            <a:p>
              <a:pPr rtl="0"/>
              <a:r>
                <a:rPr lang="pt-BR" sz="2000">
                  <a:latin typeface="+mj-lt"/>
                  <a:ea typeface="Amazon Ember" panose="020B0603020204020204" pitchFamily="34" charset="0"/>
                  <a:cs typeface="Amazon Ember" panose="020B0603020204020204" pitchFamily="34" charset="0"/>
                </a:rPr>
                <a:t>Regras</a:t>
              </a:r>
            </a:p>
          </p:txBody>
        </p:sp>
      </p:grpSp>
      <p:grpSp>
        <p:nvGrpSpPr>
          <p:cNvPr id="79" name="Group 78" descr="targets.">
            <a:extLst>
              <a:ext uri="{FF2B5EF4-FFF2-40B4-BE49-F238E27FC236}">
                <a16:creationId xmlns:a16="http://schemas.microsoft.com/office/drawing/2014/main" id="{AB16876D-50F9-1744-935C-1A8C6D6A10A4}"/>
              </a:ext>
            </a:extLst>
          </p:cNvPr>
          <p:cNvGrpSpPr/>
          <p:nvPr/>
        </p:nvGrpSpPr>
        <p:grpSpPr>
          <a:xfrm>
            <a:off x="797400" y="5552859"/>
            <a:ext cx="1641328" cy="596587"/>
            <a:chOff x="2858147" y="3374615"/>
            <a:chExt cx="1386453" cy="544946"/>
          </a:xfrm>
        </p:grpSpPr>
        <p:pic>
          <p:nvPicPr>
            <p:cNvPr id="80" name="Picture 79">
              <a:extLst>
                <a:ext uri="{FF2B5EF4-FFF2-40B4-BE49-F238E27FC236}">
                  <a16:creationId xmlns:a16="http://schemas.microsoft.com/office/drawing/2014/main" id="{E82EF781-99D2-4640-B5D8-2644C2EB9669}"/>
                </a:ext>
                <a:ext uri="{C183D7F6-B498-43B3-948B-1728B52AA6E4}">
                  <adec:decorative xmlns:adec="http://schemas.microsoft.com/office/drawing/2017/decorative" xmlns="" val="1"/>
                </a:ext>
              </a:extLst>
            </p:cNvPr>
            <p:cNvPicPr>
              <a:picLocks noChangeAspect="1"/>
            </p:cNvPicPr>
            <p:nvPr/>
          </p:nvPicPr>
          <p:blipFill>
            <a:blip r:embed="rId9"/>
            <a:stretch>
              <a:fillRect/>
            </a:stretch>
          </p:blipFill>
          <p:spPr>
            <a:xfrm>
              <a:off x="2858147" y="3374615"/>
              <a:ext cx="544946" cy="544946"/>
            </a:xfrm>
            <a:prstGeom prst="rect">
              <a:avLst/>
            </a:prstGeom>
          </p:spPr>
        </p:pic>
        <p:sp>
          <p:nvSpPr>
            <p:cNvPr id="81" name="Rectangle 80">
              <a:extLst>
                <a:ext uri="{FF2B5EF4-FFF2-40B4-BE49-F238E27FC236}">
                  <a16:creationId xmlns:a16="http://schemas.microsoft.com/office/drawing/2014/main" id="{488BA8D3-4A45-5842-928D-201F7022ED5C}"/>
                </a:ext>
              </a:extLst>
            </p:cNvPr>
            <p:cNvSpPr/>
            <p:nvPr/>
          </p:nvSpPr>
          <p:spPr>
            <a:xfrm>
              <a:off x="3556456" y="3447033"/>
              <a:ext cx="688144" cy="365476"/>
            </a:xfrm>
            <a:prstGeom prst="rect">
              <a:avLst/>
            </a:prstGeom>
          </p:spPr>
          <p:txBody>
            <a:bodyPr wrap="none" rtlCol="0">
              <a:spAutoFit/>
            </a:bodyPr>
            <a:lstStyle/>
            <a:p>
              <a:pPr rtl="0"/>
              <a:r>
                <a:rPr lang="pt-BR" sz="200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Alvos</a:t>
              </a:r>
            </a:p>
          </p:txBody>
        </p:sp>
      </p:grpSp>
      <p:grpSp>
        <p:nvGrpSpPr>
          <p:cNvPr id="7" name="Group 6" descr="examples of targets that can process the event routed by the rule. ">
            <a:extLst>
              <a:ext uri="{FF2B5EF4-FFF2-40B4-BE49-F238E27FC236}">
                <a16:creationId xmlns:a16="http://schemas.microsoft.com/office/drawing/2014/main" id="{76679182-4977-40E6-9A50-C887CB1DFD83}"/>
              </a:ext>
            </a:extLst>
          </p:cNvPr>
          <p:cNvGrpSpPr/>
          <p:nvPr/>
        </p:nvGrpSpPr>
        <p:grpSpPr>
          <a:xfrm>
            <a:off x="3279421" y="1474067"/>
            <a:ext cx="7036769" cy="4747983"/>
            <a:chOff x="3279421" y="1474067"/>
            <a:chExt cx="7036769" cy="4747983"/>
          </a:xfrm>
        </p:grpSpPr>
        <p:pic>
          <p:nvPicPr>
            <p:cNvPr id="35" name="Graphic 34">
              <a:extLst>
                <a:ext uri="{FF2B5EF4-FFF2-40B4-BE49-F238E27FC236}">
                  <a16:creationId xmlns:a16="http://schemas.microsoft.com/office/drawing/2014/main" id="{352BE1B2-3203-4620-B5F9-AABCFD0B7FCF}"/>
                </a:ext>
                <a:ext uri="{C183D7F6-B498-43B3-948B-1728B52AA6E4}">
                  <adec:decorative xmlns:adec="http://schemas.microsoft.com/office/drawing/2017/decorative" xmlns="" val="1"/>
                </a:ext>
              </a:extLst>
            </p:cNvPr>
            <p:cNvPicPr>
              <a:picLocks noChangeAspect="1"/>
            </p:cNvPicPr>
            <p:nvPr/>
          </p:nvPicPr>
          <p:blipFill>
            <a:blip r:embed="rId10">
              <a:extLst>
                <a:ext uri="{96DAC541-7B7A-43D3-8B79-37D633B846F1}">
                  <asvg:svgBlip xmlns:asvg="http://schemas.microsoft.com/office/drawing/2016/SVG/main" xmlns="" r:embed="rId11"/>
                </a:ext>
              </a:extLst>
            </a:blip>
            <a:stretch>
              <a:fillRect/>
            </a:stretch>
          </p:blipFill>
          <p:spPr>
            <a:xfrm>
              <a:off x="4220855" y="1857387"/>
              <a:ext cx="1097280" cy="1097280"/>
            </a:xfrm>
            <a:prstGeom prst="rect">
              <a:avLst/>
            </a:prstGeom>
          </p:spPr>
        </p:pic>
        <p:sp>
          <p:nvSpPr>
            <p:cNvPr id="67" name="TextBox 66">
              <a:extLst>
                <a:ext uri="{FF2B5EF4-FFF2-40B4-BE49-F238E27FC236}">
                  <a16:creationId xmlns:a16="http://schemas.microsoft.com/office/drawing/2014/main" id="{22826130-B995-1C41-ABD9-218B15543CD0}"/>
                </a:ext>
              </a:extLst>
            </p:cNvPr>
            <p:cNvSpPr txBox="1"/>
            <p:nvPr/>
          </p:nvSpPr>
          <p:spPr>
            <a:xfrm>
              <a:off x="6277171" y="1611786"/>
              <a:ext cx="2072624" cy="338554"/>
            </a:xfrm>
            <a:prstGeom prst="rect">
              <a:avLst/>
            </a:prstGeom>
            <a:noFill/>
          </p:spPr>
          <p:txBody>
            <a:bodyPr wrap="square" rtlCol="0">
              <a:spAutoFit/>
            </a:bodyPr>
            <a:lstStyle/>
            <a:p>
              <a:pPr algn="ctr" rtl="0"/>
              <a:r>
                <a:rPr lang="pt-BR" sz="1600">
                  <a:latin typeface="Amazon Ember" panose="020B0603020204020204" pitchFamily="34" charset="0"/>
                  <a:ea typeface="Amazon Ember" panose="020B0603020204020204" pitchFamily="34" charset="0"/>
                  <a:cs typeface="Amazon Ember" panose="020B0603020204020204" pitchFamily="34" charset="0"/>
                </a:rPr>
                <a:t>Exemplo de regra</a:t>
              </a:r>
            </a:p>
          </p:txBody>
        </p:sp>
        <p:cxnSp>
          <p:nvCxnSpPr>
            <p:cNvPr id="6" name="Elbow Connector 5"/>
            <p:cNvCxnSpPr>
              <a:cxnSpLocks/>
              <a:stCxn id="35" idx="2"/>
            </p:cNvCxnSpPr>
            <p:nvPr/>
          </p:nvCxnSpPr>
          <p:spPr>
            <a:xfrm rot="16200000" flipH="1">
              <a:off x="4516382" y="3207780"/>
              <a:ext cx="2214914" cy="1708688"/>
            </a:xfrm>
            <a:prstGeom prst="bentConnector2">
              <a:avLst/>
            </a:prstGeom>
            <a:ln w="28575">
              <a:solidFill>
                <a:schemeClr val="accent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0" name="Straight Connector 9"/>
            <p:cNvCxnSpPr>
              <a:cxnSpLocks/>
            </p:cNvCxnSpPr>
            <p:nvPr/>
          </p:nvCxnSpPr>
          <p:spPr>
            <a:xfrm flipV="1">
              <a:off x="6935382" y="4045116"/>
              <a:ext cx="0" cy="64008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9" name="Elbow Connector 68"/>
            <p:cNvCxnSpPr>
              <a:cxnSpLocks/>
              <a:endCxn id="12" idx="2"/>
            </p:cNvCxnSpPr>
            <p:nvPr/>
          </p:nvCxnSpPr>
          <p:spPr>
            <a:xfrm flipV="1">
              <a:off x="7392583" y="4040273"/>
              <a:ext cx="2923607" cy="1129308"/>
            </a:xfrm>
            <a:prstGeom prst="bentConnector2">
              <a:avLst/>
            </a:prstGeom>
            <a:ln w="28575">
              <a:solidFill>
                <a:schemeClr val="accent1"/>
              </a:solidFill>
              <a:tailEnd type="triangle" w="lg" len="med"/>
            </a:ln>
          </p:spPr>
          <p:style>
            <a:lnRef idx="1">
              <a:schemeClr val="accent1"/>
            </a:lnRef>
            <a:fillRef idx="0">
              <a:schemeClr val="accent1"/>
            </a:fillRef>
            <a:effectRef idx="0">
              <a:schemeClr val="accent1"/>
            </a:effectRef>
            <a:fontRef idx="minor">
              <a:schemeClr val="tx1"/>
            </a:fontRef>
          </p:style>
        </p:cxnSp>
        <p:pic>
          <p:nvPicPr>
            <p:cNvPr id="72" name="Picture 71">
              <a:extLst>
                <a:ext uri="{C183D7F6-B498-43B3-948B-1728B52AA6E4}">
                  <adec:decorative xmlns:adec="http://schemas.microsoft.com/office/drawing/2017/decorative" xmlns="" val="1"/>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218264" y="4707010"/>
              <a:ext cx="945296" cy="945296"/>
            </a:xfrm>
            <a:prstGeom prst="rect">
              <a:avLst/>
            </a:prstGeom>
          </p:spPr>
        </p:pic>
        <p:sp>
          <p:nvSpPr>
            <p:cNvPr id="36" name="TextBox 35">
              <a:extLst>
                <a:ext uri="{FF2B5EF4-FFF2-40B4-BE49-F238E27FC236}">
                  <a16:creationId xmlns:a16="http://schemas.microsoft.com/office/drawing/2014/main" id="{924F8859-F96D-431F-9B1D-EC696FF4EFE7}"/>
                </a:ext>
              </a:extLst>
            </p:cNvPr>
            <p:cNvSpPr txBox="1"/>
            <p:nvPr/>
          </p:nvSpPr>
          <p:spPr>
            <a:xfrm>
              <a:off x="3279421" y="2205972"/>
              <a:ext cx="830677" cy="338554"/>
            </a:xfrm>
            <a:prstGeom prst="rect">
              <a:avLst/>
            </a:prstGeom>
            <a:noFill/>
          </p:spPr>
          <p:txBody>
            <a:bodyPr wrap="none" rtlCol="0">
              <a:spAutoFit/>
            </a:bodyPr>
            <a:lstStyle/>
            <a:p>
              <a:pPr rtl="0"/>
              <a:r>
                <a:rPr lang="pt-BR" sz="1600">
                  <a:latin typeface="Amazon Ember" panose="020B0603020204020204" pitchFamily="34" charset="0"/>
                  <a:ea typeface="Amazon Ember" panose="020B0603020204020204" pitchFamily="34" charset="0"/>
                  <a:cs typeface="Amazon Ember" panose="020B0603020204020204" pitchFamily="34" charset="0"/>
                </a:rPr>
                <a:t>Evento</a:t>
              </a:r>
            </a:p>
          </p:txBody>
        </p:sp>
        <p:sp>
          <p:nvSpPr>
            <p:cNvPr id="43" name="Multiply 60">
              <a:extLst>
                <a:ext uri="{FF2B5EF4-FFF2-40B4-BE49-F238E27FC236}">
                  <a16:creationId xmlns:a16="http://schemas.microsoft.com/office/drawing/2014/main" id="{5A123303-66ED-479E-A98B-245697A51C67}"/>
                </a:ext>
              </a:extLst>
            </p:cNvPr>
            <p:cNvSpPr/>
            <p:nvPr/>
          </p:nvSpPr>
          <p:spPr>
            <a:xfrm>
              <a:off x="3797978" y="1474067"/>
              <a:ext cx="1872717" cy="1872717"/>
            </a:xfrm>
            <a:prstGeom prst="mathMultiply">
              <a:avLst>
                <a:gd name="adj1" fmla="val 13942"/>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sz="1600" dirty="0"/>
            </a:p>
          </p:txBody>
        </p:sp>
        <p:sp>
          <p:nvSpPr>
            <p:cNvPr id="44" name="TextBox 43">
              <a:extLst>
                <a:ext uri="{FF2B5EF4-FFF2-40B4-BE49-F238E27FC236}">
                  <a16:creationId xmlns:a16="http://schemas.microsoft.com/office/drawing/2014/main" id="{9E6A8364-C61E-4F29-9BB7-5F3F1EED819C}"/>
                </a:ext>
              </a:extLst>
            </p:cNvPr>
            <p:cNvSpPr txBox="1"/>
            <p:nvPr/>
          </p:nvSpPr>
          <p:spPr>
            <a:xfrm>
              <a:off x="6171887" y="5637275"/>
              <a:ext cx="1526991" cy="584775"/>
            </a:xfrm>
            <a:prstGeom prst="rect">
              <a:avLst/>
            </a:prstGeom>
            <a:solidFill>
              <a:schemeClr val="bg1"/>
            </a:solidFill>
          </p:spPr>
          <p:txBody>
            <a:bodyPr wrap="square" rtlCol="0">
              <a:spAutoFit/>
            </a:bodyPr>
            <a:lstStyle/>
            <a:p>
              <a:pPr algn="ctr" rtl="0"/>
              <a:r>
                <a:rPr lang="pt-BR" sz="1600">
                  <a:latin typeface="Amazon Ember Light" panose="020B0403020204020204" pitchFamily="34" charset="0"/>
                  <a:ea typeface="Amazon Ember Light" panose="020B0403020204020204" pitchFamily="34" charset="0"/>
                  <a:cs typeface="Amazon Ember Light" panose="020B0403020204020204" pitchFamily="34" charset="0"/>
                </a:rPr>
                <a:t>Amazon EventBridge</a:t>
              </a:r>
              <a:endParaRPr lang="en-US" sz="16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pic>
          <p:nvPicPr>
            <p:cNvPr id="45" name="Graphic 44">
              <a:extLst>
                <a:ext uri="{FF2B5EF4-FFF2-40B4-BE49-F238E27FC236}">
                  <a16:creationId xmlns:a16="http://schemas.microsoft.com/office/drawing/2014/main" id="{5D2BB4CF-5B9F-456E-B0A2-446A8EB58CCE}"/>
                </a:ext>
                <a:ext uri="{C183D7F6-B498-43B3-948B-1728B52AA6E4}">
                  <adec:decorative xmlns:adec="http://schemas.microsoft.com/office/drawing/2017/decorative" xmlns="" val="1"/>
                </a:ext>
              </a:extLst>
            </p:cNvPr>
            <p:cNvPicPr>
              <a:picLocks noChangeAspect="1"/>
            </p:cNvPicPr>
            <p:nvPr/>
          </p:nvPicPr>
          <p:blipFill>
            <a:blip r:embed="rId13">
              <a:extLst>
                <a:ext uri="{96DAC541-7B7A-43D3-8B79-37D633B846F1}">
                  <asvg:svgBlip xmlns:asvg="http://schemas.microsoft.com/office/drawing/2016/SVG/main" xmlns="" r:embed="rId14"/>
                </a:ext>
              </a:extLst>
            </a:blip>
            <a:stretch>
              <a:fillRect/>
            </a:stretch>
          </p:blipFill>
          <p:spPr>
            <a:xfrm>
              <a:off x="6478182" y="4701309"/>
              <a:ext cx="914399" cy="914399"/>
            </a:xfrm>
            <a:prstGeom prst="rect">
              <a:avLst/>
            </a:prstGeom>
          </p:spPr>
        </p:pic>
      </p:grpSp>
      <p:sp>
        <p:nvSpPr>
          <p:cNvPr id="40" name="TextBox 39">
            <a:extLst>
              <a:ext uri="{FF2B5EF4-FFF2-40B4-BE49-F238E27FC236}">
                <a16:creationId xmlns:a16="http://schemas.microsoft.com/office/drawing/2014/main" id="{9D8889E6-6B6E-DF47-84D5-C17A18036884}"/>
              </a:ext>
            </a:extLst>
          </p:cNvPr>
          <p:cNvSpPr txBox="1"/>
          <p:nvPr/>
        </p:nvSpPr>
        <p:spPr>
          <a:xfrm>
            <a:off x="9279878" y="1611786"/>
            <a:ext cx="2072624" cy="338554"/>
          </a:xfrm>
          <a:prstGeom prst="rect">
            <a:avLst/>
          </a:prstGeom>
          <a:noFill/>
        </p:spPr>
        <p:txBody>
          <a:bodyPr wrap="square" rtlCol="0">
            <a:spAutoFit/>
          </a:bodyPr>
          <a:lstStyle/>
          <a:p>
            <a:pPr algn="ctr" rtl="0"/>
            <a:r>
              <a:rPr lang="pt-BR" sz="1600">
                <a:latin typeface="Amazon Ember" panose="020B0603020204020204" pitchFamily="34" charset="0"/>
                <a:ea typeface="Amazon Ember" panose="020B0603020204020204" pitchFamily="34" charset="0"/>
                <a:cs typeface="Amazon Ember" panose="020B0603020204020204" pitchFamily="34" charset="0"/>
              </a:rPr>
              <a:t>Exemplos de alvo</a:t>
            </a:r>
          </a:p>
        </p:txBody>
      </p:sp>
      <p:sp>
        <p:nvSpPr>
          <p:cNvPr id="12" name="Rectangle 11">
            <a:extLst>
              <a:ext uri="{FF2B5EF4-FFF2-40B4-BE49-F238E27FC236}">
                <a16:creationId xmlns:a16="http://schemas.microsoft.com/office/drawing/2014/main" id="{F74617E4-6327-974C-95B9-08E571326DF3}"/>
              </a:ext>
            </a:extLst>
          </p:cNvPr>
          <p:cNvSpPr/>
          <p:nvPr/>
        </p:nvSpPr>
        <p:spPr>
          <a:xfrm>
            <a:off x="9194526" y="2001704"/>
            <a:ext cx="2243328" cy="2038569"/>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rtl="0">
              <a:buFont typeface="Arial" panose="020B0604020202020204" pitchFamily="34" charset="0"/>
              <a:buChar char="•"/>
            </a:pPr>
            <a:r>
              <a:rPr lang="pt-BR" sz="1400">
                <a:solidFill>
                  <a:schemeClr val="tx1"/>
                </a:solidFill>
                <a:ea typeface="Amazon Ember" panose="020B0603020204020204" pitchFamily="34" charset="0"/>
                <a:cs typeface="Amazon Ember" panose="020B0603020204020204" pitchFamily="34" charset="0"/>
              </a:rPr>
              <a:t>Instâncias do EC2</a:t>
            </a:r>
          </a:p>
          <a:p>
            <a:pPr marL="285750" indent="-285750" rtl="0">
              <a:buFont typeface="Arial" panose="020B0604020202020204" pitchFamily="34" charset="0"/>
              <a:buChar char="•"/>
            </a:pPr>
            <a:r>
              <a:rPr lang="pt-BR" sz="1400">
                <a:solidFill>
                  <a:schemeClr val="tx1"/>
                </a:solidFill>
                <a:ea typeface="Amazon Ember" panose="020B0603020204020204" pitchFamily="34" charset="0"/>
                <a:cs typeface="Amazon Ember" panose="020B0603020204020204" pitchFamily="34" charset="0"/>
              </a:rPr>
              <a:t>AWS Lambda</a:t>
            </a:r>
          </a:p>
          <a:p>
            <a:pPr marL="285750" indent="-285750" rtl="0">
              <a:buFont typeface="Arial" panose="020B0604020202020204" pitchFamily="34" charset="0"/>
              <a:buChar char="•"/>
            </a:pPr>
            <a:r>
              <a:rPr lang="pt-BR" sz="1400">
                <a:solidFill>
                  <a:schemeClr val="tx1"/>
                </a:solidFill>
                <a:ea typeface="Amazon Ember" panose="020B0603020204020204" pitchFamily="34" charset="0"/>
                <a:cs typeface="Amazon Ember" panose="020B0603020204020204" pitchFamily="34" charset="0"/>
              </a:rPr>
              <a:t>Kinesis streams</a:t>
            </a:r>
          </a:p>
          <a:p>
            <a:pPr marL="285750" indent="-285750" rtl="0">
              <a:buFont typeface="Arial" panose="020B0604020202020204" pitchFamily="34" charset="0"/>
              <a:buChar char="•"/>
            </a:pPr>
            <a:r>
              <a:rPr lang="pt-BR" sz="1400">
                <a:solidFill>
                  <a:schemeClr val="tx1"/>
                </a:solidFill>
                <a:ea typeface="Amazon Ember" panose="020B0603020204020204" pitchFamily="34" charset="0"/>
                <a:cs typeface="Amazon Ember" panose="020B0603020204020204" pitchFamily="34" charset="0"/>
              </a:rPr>
              <a:t>Amazon ECS </a:t>
            </a:r>
          </a:p>
          <a:p>
            <a:pPr marL="285750" indent="-285750" rtl="0">
              <a:buFont typeface="Arial" panose="020B0604020202020204" pitchFamily="34" charset="0"/>
              <a:buChar char="•"/>
            </a:pPr>
            <a:r>
              <a:rPr lang="pt-BR" sz="1400">
                <a:solidFill>
                  <a:schemeClr val="tx1"/>
                </a:solidFill>
                <a:ea typeface="Amazon Ember" panose="020B0603020204020204" pitchFamily="34" charset="0"/>
                <a:cs typeface="Amazon Ember" panose="020B0603020204020204" pitchFamily="34" charset="0"/>
              </a:rPr>
              <a:t>Step Functions</a:t>
            </a:r>
          </a:p>
          <a:p>
            <a:pPr marL="285750" indent="-285750" rtl="0">
              <a:buFont typeface="Arial" panose="020B0604020202020204" pitchFamily="34" charset="0"/>
              <a:buChar char="•"/>
            </a:pPr>
            <a:r>
              <a:rPr lang="pt-BR" sz="1400">
                <a:solidFill>
                  <a:schemeClr val="tx1"/>
                </a:solidFill>
                <a:ea typeface="Amazon Ember" panose="020B0603020204020204" pitchFamily="34" charset="0"/>
                <a:cs typeface="Amazon Ember" panose="020B0603020204020204" pitchFamily="34" charset="0"/>
              </a:rPr>
              <a:t>Amazon SNS</a:t>
            </a:r>
          </a:p>
          <a:p>
            <a:pPr marL="285750" indent="-285750" rtl="0">
              <a:buFont typeface="Arial" panose="020B0604020202020204" pitchFamily="34" charset="0"/>
              <a:buChar char="•"/>
            </a:pPr>
            <a:r>
              <a:rPr lang="pt-BR" sz="1400">
                <a:solidFill>
                  <a:schemeClr val="tx1"/>
                </a:solidFill>
                <a:ea typeface="Amazon Ember" panose="020B0603020204020204" pitchFamily="34" charset="0"/>
                <a:cs typeface="Amazon Ember" panose="020B0603020204020204" pitchFamily="34" charset="0"/>
              </a:rPr>
              <a:t>Amazon SQS</a:t>
            </a:r>
          </a:p>
        </p:txBody>
      </p:sp>
      <p:sp>
        <p:nvSpPr>
          <p:cNvPr id="37" name="Rectangle 36">
            <a:extLst>
              <a:ext uri="{FF2B5EF4-FFF2-40B4-BE49-F238E27FC236}">
                <a16:creationId xmlns:a16="http://schemas.microsoft.com/office/drawing/2014/main" id="{D34A0D51-D01F-0D40-90C4-C8ED7A4E5769}"/>
              </a:ext>
            </a:extLst>
          </p:cNvPr>
          <p:cNvSpPr/>
          <p:nvPr/>
        </p:nvSpPr>
        <p:spPr>
          <a:xfrm>
            <a:off x="5785000" y="2005326"/>
            <a:ext cx="3056966" cy="2031325"/>
          </a:xfrm>
          <a:prstGeom prst="rect">
            <a:avLst/>
          </a:prstGeom>
          <a:solidFill>
            <a:schemeClr val="bg1"/>
          </a:solidFill>
          <a:ln w="25400">
            <a:solidFill>
              <a:schemeClr val="accent1"/>
            </a:solidFill>
          </a:ln>
        </p:spPr>
        <p:txBody>
          <a:bodyPr wrap="square">
            <a:spAutoFit/>
          </a:bodyPr>
          <a:lstStyle/>
          <a:p>
            <a:r>
              <a:rPr lang="en-US" sz="1400" dirty="0">
                <a:solidFill>
                  <a:srgbClr val="383A42"/>
                </a:solidFill>
                <a:latin typeface="Courier New" panose="02070309020205020404" pitchFamily="49" charset="0"/>
                <a:ea typeface="Amazon Ember" panose="020B0603020204020204" pitchFamily="34" charset="0"/>
                <a:cs typeface="Amazon Ember" panose="020B0603020204020204" pitchFamily="34" charset="0"/>
              </a:rPr>
              <a:t>{</a:t>
            </a:r>
          </a:p>
          <a:p>
            <a:r>
              <a:rPr lang="en-US" sz="1400" dirty="0">
                <a:solidFill>
                  <a:srgbClr val="383A42"/>
                </a:solidFill>
                <a:latin typeface="Courier New" panose="02070309020205020404" pitchFamily="49" charset="0"/>
                <a:ea typeface="Amazon Ember" panose="020B0603020204020204" pitchFamily="34" charset="0"/>
                <a:cs typeface="Amazon Ember" panose="020B0603020204020204" pitchFamily="34" charset="0"/>
              </a:rPr>
              <a:t> "source": [ "aws.ec2" ],</a:t>
            </a:r>
          </a:p>
          <a:p>
            <a:r>
              <a:rPr lang="en-US" sz="1400" dirty="0">
                <a:solidFill>
                  <a:srgbClr val="383A42"/>
                </a:solidFill>
                <a:latin typeface="Courier New" panose="02070309020205020404" pitchFamily="49" charset="0"/>
                <a:ea typeface="Amazon Ember" panose="020B0603020204020204" pitchFamily="34" charset="0"/>
                <a:cs typeface="Amazon Ember" panose="020B0603020204020204" pitchFamily="34" charset="0"/>
              </a:rPr>
              <a:t> "detail-type": [ "EC2 Instance State-change Notification" ],</a:t>
            </a:r>
          </a:p>
          <a:p>
            <a:r>
              <a:rPr lang="en-US" sz="1400" dirty="0">
                <a:solidFill>
                  <a:srgbClr val="383A42"/>
                </a:solidFill>
                <a:latin typeface="Courier New" panose="02070309020205020404" pitchFamily="49" charset="0"/>
                <a:ea typeface="Amazon Ember" panose="020B0603020204020204" pitchFamily="34" charset="0"/>
                <a:cs typeface="Amazon Ember" panose="020B0603020204020204" pitchFamily="34" charset="0"/>
              </a:rPr>
              <a:t> "detail": {</a:t>
            </a:r>
          </a:p>
          <a:p>
            <a:r>
              <a:rPr lang="en-US" sz="1400" dirty="0">
                <a:solidFill>
                  <a:srgbClr val="383A42"/>
                </a:solidFill>
                <a:latin typeface="Courier New" panose="02070309020205020404" pitchFamily="49" charset="0"/>
                <a:ea typeface="Amazon Ember" panose="020B0603020204020204" pitchFamily="34" charset="0"/>
                <a:cs typeface="Amazon Ember" panose="020B0603020204020204" pitchFamily="34" charset="0"/>
              </a:rPr>
              <a:t> "state": [ “terminated" ]</a:t>
            </a:r>
          </a:p>
          <a:p>
            <a:r>
              <a:rPr lang="en-US" sz="1400" dirty="0">
                <a:solidFill>
                  <a:srgbClr val="383A42"/>
                </a:solidFill>
                <a:latin typeface="Courier New" panose="02070309020205020404" pitchFamily="49" charset="0"/>
                <a:ea typeface="Amazon Ember" panose="020B0603020204020204" pitchFamily="34" charset="0"/>
                <a:cs typeface="Amazon Ember" panose="020B0603020204020204" pitchFamily="34" charset="0"/>
              </a:rPr>
              <a:t> }</a:t>
            </a:r>
          </a:p>
          <a:p>
            <a:r>
              <a:rPr lang="en-US" sz="1400" dirty="0">
                <a:solidFill>
                  <a:srgbClr val="383A42"/>
                </a:solidFill>
                <a:latin typeface="Courier New" panose="02070309020205020404" pitchFamily="49" charset="0"/>
                <a:ea typeface="Amazon Ember" panose="020B0603020204020204" pitchFamily="34" charset="0"/>
                <a:cs typeface="Amazon Ember" panose="020B0603020204020204" pitchFamily="34" charset="0"/>
              </a:rPr>
              <a:t>}</a:t>
            </a:r>
            <a:endParaRPr lang="en-US" sz="1400" dirty="0">
              <a:latin typeface="Courier New" panose="02070309020205020404" pitchFamily="49" charset="0"/>
              <a:ea typeface="Amazon Ember" panose="020B0603020204020204" pitchFamily="34" charset="0"/>
              <a:cs typeface="Amazon Ember" panose="020B0603020204020204" pitchFamily="34" charset="0"/>
            </a:endParaRPr>
          </a:p>
        </p:txBody>
      </p:sp>
    </p:spTree>
    <p:custDataLst>
      <p:tags r:id="rId1"/>
    </p:custDataLst>
    <p:extLst>
      <p:ext uri="{BB962C8B-B14F-4D97-AF65-F5344CB8AC3E}">
        <p14:creationId xmlns:p14="http://schemas.microsoft.com/office/powerpoint/2010/main" val="2458294948"/>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33780-451D-624F-B22F-AC4418A3F4D9}"/>
              </a:ext>
            </a:extLst>
          </p:cNvPr>
          <p:cNvSpPr>
            <a:spLocks noGrp="1"/>
          </p:cNvSpPr>
          <p:nvPr>
            <p:ph type="title"/>
          </p:nvPr>
        </p:nvSpPr>
        <p:spPr>
          <a:xfrm>
            <a:off x="420579" y="263532"/>
            <a:ext cx="9090394" cy="779463"/>
          </a:xfrm>
        </p:spPr>
        <p:txBody>
          <a:bodyPr rtlCol="0">
            <a:normAutofit/>
          </a:bodyPr>
          <a:lstStyle/>
          <a:p>
            <a:pPr rtl="0"/>
            <a:r>
              <a:rPr lang="pt-BR" sz="3200"/>
              <a:t>Como o CloudWatch e o EventBridge funcionam</a:t>
            </a:r>
          </a:p>
        </p:txBody>
      </p:sp>
      <p:grpSp>
        <p:nvGrpSpPr>
          <p:cNvPr id="17" name="Group 16" descr="overview of the key elements of cloudwatch and eventbridge.">
            <a:extLst>
              <a:ext uri="{FF2B5EF4-FFF2-40B4-BE49-F238E27FC236}">
                <a16:creationId xmlns:a16="http://schemas.microsoft.com/office/drawing/2014/main" id="{7B6F6C51-6ADD-4D85-B939-2E81ED712109}"/>
              </a:ext>
            </a:extLst>
          </p:cNvPr>
          <p:cNvGrpSpPr/>
          <p:nvPr/>
        </p:nvGrpSpPr>
        <p:grpSpPr>
          <a:xfrm>
            <a:off x="110849" y="1205350"/>
            <a:ext cx="11380882" cy="5228476"/>
            <a:chOff x="110849" y="1205350"/>
            <a:chExt cx="11380882" cy="5228476"/>
          </a:xfrm>
        </p:grpSpPr>
        <p:sp>
          <p:nvSpPr>
            <p:cNvPr id="7" name="Rectangle 6">
              <a:extLst>
                <a:ext uri="{FF2B5EF4-FFF2-40B4-BE49-F238E27FC236}">
                  <a16:creationId xmlns:a16="http://schemas.microsoft.com/office/drawing/2014/main" id="{6223A0EC-B690-4A48-A6C3-985892845659}"/>
                </a:ext>
                <a:ext uri="{C183D7F6-B498-43B3-948B-1728B52AA6E4}">
                  <adec:decorative xmlns:adec="http://schemas.microsoft.com/office/drawing/2017/decorative" xmlns="" val="1"/>
                </a:ext>
              </a:extLst>
            </p:cNvPr>
            <p:cNvSpPr/>
            <p:nvPr/>
          </p:nvSpPr>
          <p:spPr>
            <a:xfrm>
              <a:off x="4186343" y="1205563"/>
              <a:ext cx="3657600" cy="1645920"/>
            </a:xfrm>
            <a:prstGeom prst="rect">
              <a:avLst/>
            </a:prstGeom>
            <a:solidFill>
              <a:schemeClr val="tx2">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sz="1600" dirty="0">
                <a:solidFill>
                  <a:schemeClr val="tx1"/>
                </a:solidFill>
              </a:endParaRPr>
            </a:p>
          </p:txBody>
        </p:sp>
        <p:sp>
          <p:nvSpPr>
            <p:cNvPr id="9" name="TextBox 8">
              <a:extLst>
                <a:ext uri="{FF2B5EF4-FFF2-40B4-BE49-F238E27FC236}">
                  <a16:creationId xmlns:a16="http://schemas.microsoft.com/office/drawing/2014/main" id="{15D09DC4-D34E-4178-AB6E-8680E6207774}"/>
                </a:ext>
              </a:extLst>
            </p:cNvPr>
            <p:cNvSpPr txBox="1"/>
            <p:nvPr/>
          </p:nvSpPr>
          <p:spPr>
            <a:xfrm>
              <a:off x="4346520" y="2488271"/>
              <a:ext cx="779381" cy="307777"/>
            </a:xfrm>
            <a:prstGeom prst="rect">
              <a:avLst/>
            </a:prstGeom>
            <a:noFill/>
          </p:spPr>
          <p:txBody>
            <a:bodyPr wrap="none" rtlCol="0">
              <a:spAutoFit/>
            </a:bodyPr>
            <a:lstStyle/>
            <a:p>
              <a:pPr algn="ctr" rtl="0"/>
              <a:r>
                <a:rPr lang="pt-BR" sz="1400">
                  <a:latin typeface="Amazon Ember Light" panose="020B0403020204020204" pitchFamily="34" charset="0"/>
                  <a:ea typeface="Amazon Ember Light" panose="020B0403020204020204" pitchFamily="34" charset="0"/>
                  <a:cs typeface="Amazon Ember Light" panose="020B0403020204020204" pitchFamily="34" charset="0"/>
                </a:rPr>
                <a:t> Evento</a:t>
              </a:r>
            </a:p>
          </p:txBody>
        </p:sp>
        <p:pic>
          <p:nvPicPr>
            <p:cNvPr id="47" name="Graphic 46">
              <a:extLst>
                <a:ext uri="{FF2B5EF4-FFF2-40B4-BE49-F238E27FC236}">
                  <a16:creationId xmlns:a16="http://schemas.microsoft.com/office/drawing/2014/main" id="{6D70F8B3-BDF7-496B-BE1E-EFEF643E9BB8}"/>
                </a:ext>
                <a:ext uri="{C183D7F6-B498-43B3-948B-1728B52AA6E4}">
                  <adec:decorative xmlns:adec="http://schemas.microsoft.com/office/drawing/2017/decorative" xmlns="" val="1"/>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6045375" y="2034047"/>
              <a:ext cx="354524" cy="469900"/>
            </a:xfrm>
            <a:prstGeom prst="rect">
              <a:avLst/>
            </a:prstGeom>
          </p:spPr>
        </p:pic>
        <p:sp>
          <p:nvSpPr>
            <p:cNvPr id="48" name="TextBox 47">
              <a:extLst>
                <a:ext uri="{FF2B5EF4-FFF2-40B4-BE49-F238E27FC236}">
                  <a16:creationId xmlns:a16="http://schemas.microsoft.com/office/drawing/2014/main" id="{683D7F1B-2DE1-4059-97E8-5ED9A3249078}"/>
                </a:ext>
              </a:extLst>
            </p:cNvPr>
            <p:cNvSpPr txBox="1"/>
            <p:nvPr/>
          </p:nvSpPr>
          <p:spPr>
            <a:xfrm>
              <a:off x="5897207" y="2488271"/>
              <a:ext cx="639919" cy="307777"/>
            </a:xfrm>
            <a:prstGeom prst="rect">
              <a:avLst/>
            </a:prstGeom>
            <a:noFill/>
          </p:spPr>
          <p:txBody>
            <a:bodyPr wrap="none" rtlCol="0">
              <a:spAutoFit/>
            </a:bodyPr>
            <a:lstStyle/>
            <a:p>
              <a:pPr algn="ctr" rtl="0"/>
              <a:r>
                <a:rPr lang="pt-BR" sz="1400">
                  <a:latin typeface="Amazon Ember Light" panose="020B0403020204020204" pitchFamily="34" charset="0"/>
                  <a:ea typeface="Amazon Ember Light" panose="020B0403020204020204" pitchFamily="34" charset="0"/>
                  <a:cs typeface="Amazon Ember Light" panose="020B0403020204020204" pitchFamily="34" charset="0"/>
                </a:rPr>
                <a:t>Regra</a:t>
              </a:r>
            </a:p>
          </p:txBody>
        </p:sp>
        <p:sp>
          <p:nvSpPr>
            <p:cNvPr id="55" name="TextBox 54">
              <a:extLst>
                <a:ext uri="{FF2B5EF4-FFF2-40B4-BE49-F238E27FC236}">
                  <a16:creationId xmlns:a16="http://schemas.microsoft.com/office/drawing/2014/main" id="{8289DF24-CFF8-425D-8964-70804106948A}"/>
                </a:ext>
              </a:extLst>
            </p:cNvPr>
            <p:cNvSpPr txBox="1"/>
            <p:nvPr/>
          </p:nvSpPr>
          <p:spPr>
            <a:xfrm>
              <a:off x="8154100" y="2458074"/>
              <a:ext cx="1648110" cy="523220"/>
            </a:xfrm>
            <a:prstGeom prst="rect">
              <a:avLst/>
            </a:prstGeom>
            <a:noFill/>
          </p:spPr>
          <p:txBody>
            <a:bodyPr wrap="square" rtlCol="0">
              <a:spAutoFit/>
            </a:bodyPr>
            <a:lstStyle/>
            <a:p>
              <a:pPr algn="ctr" rtl="0"/>
              <a:r>
                <a:rPr lang="pt-BR" sz="1400">
                  <a:latin typeface="Amazon Ember Light" panose="020B0403020204020204" pitchFamily="34" charset="0"/>
                  <a:ea typeface="Amazon Ember Light" panose="020B0403020204020204" pitchFamily="34" charset="0"/>
                  <a:cs typeface="Amazon Ember Light" panose="020B0403020204020204" pitchFamily="34" charset="0"/>
                </a:rPr>
                <a:t>Alarme do CloudWatch</a:t>
              </a:r>
              <a:endParaRPr lang="en-US" sz="14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cxnSp>
          <p:nvCxnSpPr>
            <p:cNvPr id="57" name="Straight Arrow Connector 56">
              <a:extLst>
                <a:ext uri="{FF2B5EF4-FFF2-40B4-BE49-F238E27FC236}">
                  <a16:creationId xmlns:a16="http://schemas.microsoft.com/office/drawing/2014/main" id="{D8BFF859-A18E-47DD-A291-C332917C305D}"/>
                </a:ext>
                <a:ext uri="{C183D7F6-B498-43B3-948B-1728B52AA6E4}">
                  <adec:decorative xmlns:adec="http://schemas.microsoft.com/office/drawing/2017/decorative" xmlns="" val="1"/>
                </a:ext>
              </a:extLst>
            </p:cNvPr>
            <p:cNvCxnSpPr>
              <a:cxnSpLocks/>
            </p:cNvCxnSpPr>
            <p:nvPr/>
          </p:nvCxnSpPr>
          <p:spPr>
            <a:xfrm>
              <a:off x="5051068" y="2268997"/>
              <a:ext cx="914400" cy="0"/>
            </a:xfrm>
            <a:prstGeom prst="straightConnector1">
              <a:avLst/>
            </a:prstGeom>
            <a:ln w="190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pic>
          <p:nvPicPr>
            <p:cNvPr id="61" name="Graphic 60">
              <a:extLst>
                <a:ext uri="{FF2B5EF4-FFF2-40B4-BE49-F238E27FC236}">
                  <a16:creationId xmlns:a16="http://schemas.microsoft.com/office/drawing/2014/main" id="{D2CC7B54-4E07-40EE-97CB-B2CE4589CCCE}"/>
                </a:ext>
                <a:ext uri="{C183D7F6-B498-43B3-948B-1728B52AA6E4}">
                  <adec:decorative xmlns:adec="http://schemas.microsoft.com/office/drawing/2017/decorative" xmlns="" val="1"/>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6600704" y="1246322"/>
              <a:ext cx="469900" cy="469900"/>
            </a:xfrm>
            <a:prstGeom prst="rect">
              <a:avLst/>
            </a:prstGeom>
          </p:spPr>
        </p:pic>
        <p:cxnSp>
          <p:nvCxnSpPr>
            <p:cNvPr id="63" name="Connector: Elbow 62">
              <a:extLst>
                <a:ext uri="{FF2B5EF4-FFF2-40B4-BE49-F238E27FC236}">
                  <a16:creationId xmlns:a16="http://schemas.microsoft.com/office/drawing/2014/main" id="{637CFBCB-1DA6-4F52-82F5-96972829EE6A}"/>
                </a:ext>
                <a:ext uri="{C183D7F6-B498-43B3-948B-1728B52AA6E4}">
                  <adec:decorative xmlns:adec="http://schemas.microsoft.com/office/drawing/2017/decorative" xmlns="" val="1"/>
                </a:ext>
              </a:extLst>
            </p:cNvPr>
            <p:cNvCxnSpPr>
              <a:cxnSpLocks/>
              <a:stCxn id="47" idx="3"/>
              <a:endCxn id="61" idx="2"/>
            </p:cNvCxnSpPr>
            <p:nvPr/>
          </p:nvCxnSpPr>
          <p:spPr>
            <a:xfrm flipV="1">
              <a:off x="6399899" y="1716222"/>
              <a:ext cx="435755" cy="552775"/>
            </a:xfrm>
            <a:prstGeom prst="bentConnector2">
              <a:avLst/>
            </a:prstGeom>
            <a:ln w="190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1947EAC6-3F68-4949-82D8-04FB30FEA88F}"/>
                </a:ext>
                <a:ext uri="{C183D7F6-B498-43B3-948B-1728B52AA6E4}">
                  <adec:decorative xmlns:adec="http://schemas.microsoft.com/office/drawing/2017/decorative" xmlns="" val="1"/>
                </a:ext>
              </a:extLst>
            </p:cNvPr>
            <p:cNvSpPr/>
            <p:nvPr/>
          </p:nvSpPr>
          <p:spPr>
            <a:xfrm>
              <a:off x="2228076" y="1880292"/>
              <a:ext cx="7824441" cy="3160541"/>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sz="1600" dirty="0"/>
            </a:p>
          </p:txBody>
        </p:sp>
        <p:cxnSp>
          <p:nvCxnSpPr>
            <p:cNvPr id="15" name="Elbow Connector 14">
              <a:extLst>
                <a:ext uri="{FF2B5EF4-FFF2-40B4-BE49-F238E27FC236}">
                  <a16:creationId xmlns:a16="http://schemas.microsoft.com/office/drawing/2014/main" id="{5651B788-F3E8-2946-898C-A4B8337D15FB}"/>
                </a:ext>
                <a:ext uri="{C183D7F6-B498-43B3-948B-1728B52AA6E4}">
                  <adec:decorative xmlns:adec="http://schemas.microsoft.com/office/drawing/2017/decorative" xmlns="" val="1"/>
                </a:ext>
              </a:extLst>
            </p:cNvPr>
            <p:cNvCxnSpPr>
              <a:cxnSpLocks/>
              <a:stCxn id="35" idx="3"/>
              <a:endCxn id="36" idx="1"/>
            </p:cNvCxnSpPr>
            <p:nvPr/>
          </p:nvCxnSpPr>
          <p:spPr>
            <a:xfrm>
              <a:off x="9206755" y="2257199"/>
              <a:ext cx="1232320" cy="1612042"/>
            </a:xfrm>
            <a:prstGeom prst="bentConnector3">
              <a:avLst>
                <a:gd name="adj1" fmla="val 50000"/>
              </a:avLst>
            </a:prstGeom>
            <a:ln w="254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CE3849B-2C5F-0144-98F4-4ADE1C51618A}"/>
                </a:ext>
                <a:ext uri="{C183D7F6-B498-43B3-948B-1728B52AA6E4}">
                  <adec:decorative xmlns:adec="http://schemas.microsoft.com/office/drawing/2017/decorative" xmlns="" val="1"/>
                </a:ext>
              </a:extLst>
            </p:cNvPr>
            <p:cNvCxnSpPr>
              <a:cxnSpLocks/>
              <a:stCxn id="35" idx="3"/>
              <a:endCxn id="37" idx="1"/>
            </p:cNvCxnSpPr>
            <p:nvPr/>
          </p:nvCxnSpPr>
          <p:spPr>
            <a:xfrm>
              <a:off x="9206755" y="2257199"/>
              <a:ext cx="1387892" cy="0"/>
            </a:xfrm>
            <a:prstGeom prst="straightConnector1">
              <a:avLst/>
            </a:prstGeom>
            <a:ln w="254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8" name="Rounded Rectangle 7">
              <a:extLst>
                <a:ext uri="{FF2B5EF4-FFF2-40B4-BE49-F238E27FC236}">
                  <a16:creationId xmlns:a16="http://schemas.microsoft.com/office/drawing/2014/main" id="{D485C31C-C4AD-F647-AE71-0202D462EA89}"/>
                </a:ext>
                <a:ext uri="{C183D7F6-B498-43B3-948B-1728B52AA6E4}">
                  <adec:decorative xmlns:adec="http://schemas.microsoft.com/office/drawing/2017/decorative" xmlns="" val="1"/>
                </a:ext>
              </a:extLst>
            </p:cNvPr>
            <p:cNvSpPr/>
            <p:nvPr/>
          </p:nvSpPr>
          <p:spPr>
            <a:xfrm>
              <a:off x="3489757" y="3275110"/>
              <a:ext cx="2743200" cy="1474031"/>
            </a:xfrm>
            <a:prstGeom prst="roundRect">
              <a:avLst>
                <a:gd name="adj" fmla="val 6649"/>
              </a:avLst>
            </a:prstGeom>
            <a:noFill/>
            <a:ln w="25400">
              <a:solidFill>
                <a:schemeClr val="tx1">
                  <a:lumMod val="85000"/>
                  <a:lumOff val="1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sz="1600" dirty="0"/>
            </a:p>
          </p:txBody>
        </p:sp>
        <p:cxnSp>
          <p:nvCxnSpPr>
            <p:cNvPr id="33" name="Elbow Connector 32">
              <a:extLst>
                <a:ext uri="{FF2B5EF4-FFF2-40B4-BE49-F238E27FC236}">
                  <a16:creationId xmlns:a16="http://schemas.microsoft.com/office/drawing/2014/main" id="{F22B20ED-F4CF-DE4A-B259-FB323098DE92}"/>
                </a:ext>
                <a:ext uri="{C183D7F6-B498-43B3-948B-1728B52AA6E4}">
                  <adec:decorative xmlns:adec="http://schemas.microsoft.com/office/drawing/2017/decorative" xmlns="" val="1"/>
                </a:ext>
              </a:extLst>
            </p:cNvPr>
            <p:cNvCxnSpPr>
              <a:cxnSpLocks/>
              <a:stCxn id="26" idx="2"/>
              <a:endCxn id="41" idx="0"/>
            </p:cNvCxnSpPr>
            <p:nvPr/>
          </p:nvCxnSpPr>
          <p:spPr>
            <a:xfrm rot="5400000">
              <a:off x="7291821" y="4422636"/>
              <a:ext cx="1132246" cy="772892"/>
            </a:xfrm>
            <a:prstGeom prst="bentConnector3">
              <a:avLst>
                <a:gd name="adj1" fmla="val 50000"/>
              </a:avLst>
            </a:prstGeom>
            <a:ln w="254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A574B446-7F36-4041-A213-5EBED198A6C2}"/>
                </a:ext>
                <a:ext uri="{C183D7F6-B498-43B3-948B-1728B52AA6E4}">
                  <adec:decorative xmlns:adec="http://schemas.microsoft.com/office/drawing/2017/decorative" xmlns="" val="1"/>
                </a:ext>
              </a:extLst>
            </p:cNvPr>
            <p:cNvGrpSpPr/>
            <p:nvPr/>
          </p:nvGrpSpPr>
          <p:grpSpPr>
            <a:xfrm>
              <a:off x="110849" y="3197887"/>
              <a:ext cx="1821540" cy="1435144"/>
              <a:chOff x="419605" y="2931573"/>
              <a:chExt cx="1821540" cy="1435144"/>
            </a:xfrm>
          </p:grpSpPr>
          <p:sp>
            <p:nvSpPr>
              <p:cNvPr id="38" name="TextBox 37">
                <a:extLst>
                  <a:ext uri="{FF2B5EF4-FFF2-40B4-BE49-F238E27FC236}">
                    <a16:creationId xmlns:a16="http://schemas.microsoft.com/office/drawing/2014/main" id="{E316FB87-DB6C-FA45-B079-046A7A1E8D8E}"/>
                  </a:ext>
                </a:extLst>
              </p:cNvPr>
              <p:cNvSpPr txBox="1"/>
              <p:nvPr/>
            </p:nvSpPr>
            <p:spPr>
              <a:xfrm>
                <a:off x="419605" y="2931573"/>
                <a:ext cx="1821540" cy="523220"/>
              </a:xfrm>
              <a:prstGeom prst="rect">
                <a:avLst/>
              </a:prstGeom>
              <a:noFill/>
              <a:ln>
                <a:solidFill>
                  <a:schemeClr val="tx1">
                    <a:lumMod val="85000"/>
                    <a:lumOff val="15000"/>
                  </a:schemeClr>
                </a:solidFill>
              </a:ln>
            </p:spPr>
            <p:txBody>
              <a:bodyPr wrap="square" rtlCol="0" anchor="ctr">
                <a:spAutoFit/>
              </a:bodyPr>
              <a:lstStyle/>
              <a:p>
                <a:pPr algn="ctr" rtl="0"/>
                <a:r>
                  <a:rPr lang="pt-BR" sz="1400">
                    <a:latin typeface="Amazon Ember Light" panose="020B0403020204020204" pitchFamily="34" charset="0"/>
                    <a:ea typeface="Amazon Ember Light" panose="020B0403020204020204" pitchFamily="34" charset="0"/>
                    <a:cs typeface="Amazon Ember Light" panose="020B0403020204020204" pitchFamily="34" charset="0"/>
                  </a:rPr>
                  <a:t>Recursos que usam o CloudWatch</a:t>
                </a:r>
              </a:p>
            </p:txBody>
          </p:sp>
          <p:sp>
            <p:nvSpPr>
              <p:cNvPr id="39" name="TextBox 38">
                <a:extLst>
                  <a:ext uri="{FF2B5EF4-FFF2-40B4-BE49-F238E27FC236}">
                    <a16:creationId xmlns:a16="http://schemas.microsoft.com/office/drawing/2014/main" id="{C5435F82-E4F0-7E48-A32E-3BA5D7F61575}"/>
                  </a:ext>
                </a:extLst>
              </p:cNvPr>
              <p:cNvSpPr txBox="1"/>
              <p:nvPr/>
            </p:nvSpPr>
            <p:spPr>
              <a:xfrm>
                <a:off x="419605" y="3843497"/>
                <a:ext cx="1821540" cy="523220"/>
              </a:xfrm>
              <a:prstGeom prst="rect">
                <a:avLst/>
              </a:prstGeom>
              <a:noFill/>
              <a:ln>
                <a:solidFill>
                  <a:schemeClr val="tx1">
                    <a:lumMod val="85000"/>
                    <a:lumOff val="15000"/>
                  </a:schemeClr>
                </a:solidFill>
              </a:ln>
            </p:spPr>
            <p:txBody>
              <a:bodyPr wrap="square" rtlCol="0" anchor="ctr">
                <a:spAutoFit/>
              </a:bodyPr>
              <a:lstStyle/>
              <a:p>
                <a:pPr algn="ctr" rtl="0"/>
                <a:r>
                  <a:rPr lang="pt-BR" sz="1400">
                    <a:latin typeface="Amazon Ember Light" panose="020B0403020204020204" pitchFamily="34" charset="0"/>
                    <a:ea typeface="Amazon Ember Light" panose="020B0403020204020204" pitchFamily="34" charset="0"/>
                    <a:cs typeface="Amazon Ember Light" panose="020B0403020204020204" pitchFamily="34" charset="0"/>
                  </a:rPr>
                  <a:t>Seus dados personalizados</a:t>
                </a:r>
              </a:p>
            </p:txBody>
          </p:sp>
        </p:grpSp>
        <p:sp>
          <p:nvSpPr>
            <p:cNvPr id="42" name="TextBox 41">
              <a:extLst>
                <a:ext uri="{FF2B5EF4-FFF2-40B4-BE49-F238E27FC236}">
                  <a16:creationId xmlns:a16="http://schemas.microsoft.com/office/drawing/2014/main" id="{DB71BFDB-D3E4-0E47-BA27-CEAC6493C086}"/>
                </a:ext>
              </a:extLst>
            </p:cNvPr>
            <p:cNvSpPr txBox="1"/>
            <p:nvPr/>
          </p:nvSpPr>
          <p:spPr>
            <a:xfrm>
              <a:off x="3604589" y="3438406"/>
              <a:ext cx="2513536" cy="892552"/>
            </a:xfrm>
            <a:prstGeom prst="rect">
              <a:avLst/>
            </a:prstGeom>
            <a:noFill/>
            <a:ln>
              <a:solidFill>
                <a:schemeClr val="accent3"/>
              </a:solidFill>
            </a:ln>
          </p:spPr>
          <p:txBody>
            <a:bodyPr wrap="square" rtlCol="0">
              <a:spAutoFit/>
            </a:bodyPr>
            <a:lstStyle/>
            <a:p>
              <a:pPr rtl="0"/>
              <a:r>
                <a:rPr lang="pt-BR" sz="1300" dirty="0"/>
                <a:t>Percentual da CPU</a:t>
              </a:r>
            </a:p>
            <a:p>
              <a:pPr rtl="0"/>
              <a:r>
                <a:rPr lang="pt-BR" sz="1300" dirty="0"/>
                <a:t>Taxa de transferência de leitura</a:t>
              </a:r>
            </a:p>
            <a:p>
              <a:pPr rtl="0"/>
              <a:r>
                <a:rPr lang="pt-BR" sz="1300" dirty="0"/>
                <a:t>Taxa de transferência de gravação</a:t>
              </a:r>
            </a:p>
          </p:txBody>
        </p:sp>
        <p:cxnSp>
          <p:nvCxnSpPr>
            <p:cNvPr id="44" name="Elbow Connector 43">
              <a:extLst>
                <a:ext uri="{FF2B5EF4-FFF2-40B4-BE49-F238E27FC236}">
                  <a16:creationId xmlns:a16="http://schemas.microsoft.com/office/drawing/2014/main" id="{DE47825A-4EA3-F747-B6A5-C23266489524}"/>
                </a:ext>
                <a:ext uri="{C183D7F6-B498-43B3-948B-1728B52AA6E4}">
                  <adec:decorative xmlns:adec="http://schemas.microsoft.com/office/drawing/2017/decorative" xmlns="" val="1"/>
                </a:ext>
              </a:extLst>
            </p:cNvPr>
            <p:cNvCxnSpPr>
              <a:cxnSpLocks/>
              <a:stCxn id="38" idx="3"/>
              <a:endCxn id="8" idx="1"/>
            </p:cNvCxnSpPr>
            <p:nvPr/>
          </p:nvCxnSpPr>
          <p:spPr>
            <a:xfrm>
              <a:off x="1932389" y="3459497"/>
              <a:ext cx="1557368" cy="552629"/>
            </a:xfrm>
            <a:prstGeom prst="bentConnector3">
              <a:avLst/>
            </a:prstGeom>
            <a:ln w="254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46" name="Elbow Connector 45">
              <a:extLst>
                <a:ext uri="{FF2B5EF4-FFF2-40B4-BE49-F238E27FC236}">
                  <a16:creationId xmlns:a16="http://schemas.microsoft.com/office/drawing/2014/main" id="{CCA0E08C-4509-9849-8B2C-11305AD56F64}"/>
                </a:ext>
                <a:ext uri="{C183D7F6-B498-43B3-948B-1728B52AA6E4}">
                  <adec:decorative xmlns:adec="http://schemas.microsoft.com/office/drawing/2017/decorative" xmlns="" val="1"/>
                </a:ext>
              </a:extLst>
            </p:cNvPr>
            <p:cNvCxnSpPr>
              <a:cxnSpLocks/>
              <a:stCxn id="39" idx="3"/>
              <a:endCxn id="8" idx="1"/>
            </p:cNvCxnSpPr>
            <p:nvPr/>
          </p:nvCxnSpPr>
          <p:spPr>
            <a:xfrm flipV="1">
              <a:off x="1932389" y="4012126"/>
              <a:ext cx="1557368" cy="359295"/>
            </a:xfrm>
            <a:prstGeom prst="bentConnector3">
              <a:avLst/>
            </a:prstGeom>
            <a:ln w="254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pic>
          <p:nvPicPr>
            <p:cNvPr id="34" name="Graphic 33">
              <a:extLst>
                <a:ext uri="{FF2B5EF4-FFF2-40B4-BE49-F238E27FC236}">
                  <a16:creationId xmlns:a16="http://schemas.microsoft.com/office/drawing/2014/main" id="{32891E78-4046-4966-B135-03A8B0CAF9A1}"/>
                </a:ext>
                <a:ext uri="{C183D7F6-B498-43B3-948B-1728B52AA6E4}">
                  <adec:decorative xmlns:adec="http://schemas.microsoft.com/office/drawing/2017/decorative" xmlns="" val="1"/>
                </a:ext>
              </a:extLst>
            </p:cNvPr>
            <p:cNvPicPr>
              <a:picLocks noChangeAspect="1"/>
            </p:cNvPicPr>
            <p:nvPr/>
          </p:nvPicPr>
          <p:blipFill>
            <a:blip r:embed="rId8">
              <a:extLst>
                <a:ext uri="{96DAC541-7B7A-43D3-8B79-37D633B846F1}">
                  <asvg:svgBlip xmlns:asvg="http://schemas.microsoft.com/office/drawing/2016/SVG/main" xmlns="" r:embed="rId9"/>
                </a:ext>
              </a:extLst>
            </a:blip>
            <a:stretch>
              <a:fillRect/>
            </a:stretch>
          </p:blipFill>
          <p:spPr>
            <a:xfrm>
              <a:off x="2228076" y="1880292"/>
              <a:ext cx="640080" cy="640080"/>
            </a:xfrm>
            <a:prstGeom prst="rect">
              <a:avLst/>
            </a:prstGeom>
          </p:spPr>
        </p:pic>
        <p:pic>
          <p:nvPicPr>
            <p:cNvPr id="35" name="Graphic 34">
              <a:extLst>
                <a:ext uri="{FF2B5EF4-FFF2-40B4-BE49-F238E27FC236}">
                  <a16:creationId xmlns:a16="http://schemas.microsoft.com/office/drawing/2014/main" id="{FAD26276-6F76-496E-8131-87258AEF758C}"/>
                </a:ext>
                <a:ext uri="{C183D7F6-B498-43B3-948B-1728B52AA6E4}">
                  <adec:decorative xmlns:adec="http://schemas.microsoft.com/office/drawing/2017/decorative" xmlns="" val="1"/>
                </a:ext>
              </a:extLst>
            </p:cNvPr>
            <p:cNvPicPr>
              <a:picLocks noChangeAspect="1"/>
            </p:cNvPicPr>
            <p:nvPr/>
          </p:nvPicPr>
          <p:blipFill>
            <a:blip r:embed="rId10">
              <a:extLst>
                <a:ext uri="{96DAC541-7B7A-43D3-8B79-37D633B846F1}">
                  <asvg:svgBlip xmlns:asvg="http://schemas.microsoft.com/office/drawing/2016/SVG/main" xmlns="" r:embed="rId11"/>
                </a:ext>
              </a:extLst>
            </a:blip>
            <a:stretch>
              <a:fillRect/>
            </a:stretch>
          </p:blipFill>
          <p:spPr>
            <a:xfrm>
              <a:off x="8749555" y="2028599"/>
              <a:ext cx="457200" cy="457200"/>
            </a:xfrm>
            <a:prstGeom prst="rect">
              <a:avLst/>
            </a:prstGeom>
          </p:spPr>
        </p:pic>
        <p:pic>
          <p:nvPicPr>
            <p:cNvPr id="36" name="Graphic 35">
              <a:extLst>
                <a:ext uri="{FF2B5EF4-FFF2-40B4-BE49-F238E27FC236}">
                  <a16:creationId xmlns:a16="http://schemas.microsoft.com/office/drawing/2014/main" id="{E8D7F754-911D-4B65-B08E-D2C38BF388E3}"/>
                </a:ext>
                <a:ext uri="{C183D7F6-B498-43B3-948B-1728B52AA6E4}">
                  <adec:decorative xmlns:adec="http://schemas.microsoft.com/office/drawing/2017/decorative" xmlns="" val="1"/>
                </a:ext>
              </a:extLst>
            </p:cNvPr>
            <p:cNvPicPr>
              <a:picLocks noChangeAspect="1"/>
            </p:cNvPicPr>
            <p:nvPr/>
          </p:nvPicPr>
          <p:blipFill>
            <a:blip r:embed="rId12">
              <a:extLst>
                <a:ext uri="{96DAC541-7B7A-43D3-8B79-37D633B846F1}">
                  <asvg:svgBlip xmlns:asvg="http://schemas.microsoft.com/office/drawing/2016/SVG/main" xmlns="" r:embed="rId13"/>
                </a:ext>
              </a:extLst>
            </a:blip>
            <a:stretch>
              <a:fillRect/>
            </a:stretch>
          </p:blipFill>
          <p:spPr>
            <a:xfrm>
              <a:off x="10439075" y="3457761"/>
              <a:ext cx="822960" cy="822960"/>
            </a:xfrm>
            <a:prstGeom prst="rect">
              <a:avLst/>
            </a:prstGeom>
          </p:spPr>
        </p:pic>
        <p:pic>
          <p:nvPicPr>
            <p:cNvPr id="37" name="Graphic 36">
              <a:extLst>
                <a:ext uri="{FF2B5EF4-FFF2-40B4-BE49-F238E27FC236}">
                  <a16:creationId xmlns:a16="http://schemas.microsoft.com/office/drawing/2014/main" id="{FC53068D-B6E4-46EF-BE29-70E75846AB59}"/>
                </a:ext>
                <a:ext uri="{C183D7F6-B498-43B3-948B-1728B52AA6E4}">
                  <adec:decorative xmlns:adec="http://schemas.microsoft.com/office/drawing/2017/decorative" xmlns="" val="1"/>
                </a:ext>
              </a:extLst>
            </p:cNvPr>
            <p:cNvPicPr>
              <a:picLocks noChangeAspect="1"/>
            </p:cNvPicPr>
            <p:nvPr/>
          </p:nvPicPr>
          <p:blipFill>
            <a:blip r:embed="rId14">
              <a:extLst>
                <a:ext uri="{96DAC541-7B7A-43D3-8B79-37D633B846F1}">
                  <asvg:svgBlip xmlns:asvg="http://schemas.microsoft.com/office/drawing/2016/SVG/main" xmlns="" r:embed="rId15"/>
                </a:ext>
              </a:extLst>
            </a:blip>
            <a:stretch>
              <a:fillRect/>
            </a:stretch>
          </p:blipFill>
          <p:spPr>
            <a:xfrm>
              <a:off x="10594647" y="2028599"/>
              <a:ext cx="457200" cy="457200"/>
            </a:xfrm>
            <a:prstGeom prst="rect">
              <a:avLst/>
            </a:prstGeom>
          </p:spPr>
        </p:pic>
        <p:pic>
          <p:nvPicPr>
            <p:cNvPr id="41" name="Graphic 40">
              <a:extLst>
                <a:ext uri="{FF2B5EF4-FFF2-40B4-BE49-F238E27FC236}">
                  <a16:creationId xmlns:a16="http://schemas.microsoft.com/office/drawing/2014/main" id="{31B9C204-03CA-4760-A1B6-B4B5DF616409}"/>
                </a:ext>
                <a:ext uri="{C183D7F6-B498-43B3-948B-1728B52AA6E4}">
                  <adec:decorative xmlns:adec="http://schemas.microsoft.com/office/drawing/2017/decorative" xmlns="" val="1"/>
                </a:ext>
              </a:extLst>
            </p:cNvPr>
            <p:cNvPicPr>
              <a:picLocks noChangeAspect="1"/>
            </p:cNvPicPr>
            <p:nvPr/>
          </p:nvPicPr>
          <p:blipFill>
            <a:blip r:embed="rId16">
              <a:extLst>
                <a:ext uri="{96DAC541-7B7A-43D3-8B79-37D633B846F1}">
                  <asvg:svgBlip xmlns:asvg="http://schemas.microsoft.com/office/drawing/2016/SVG/main" xmlns="" r:embed="rId17"/>
                </a:ext>
              </a:extLst>
            </a:blip>
            <a:stretch>
              <a:fillRect/>
            </a:stretch>
          </p:blipFill>
          <p:spPr>
            <a:xfrm>
              <a:off x="7242898" y="5375205"/>
              <a:ext cx="457200" cy="457200"/>
            </a:xfrm>
            <a:prstGeom prst="rect">
              <a:avLst/>
            </a:prstGeom>
          </p:spPr>
        </p:pic>
        <p:sp>
          <p:nvSpPr>
            <p:cNvPr id="13" name="TextBox 12">
              <a:extLst>
                <a:ext uri="{FF2B5EF4-FFF2-40B4-BE49-F238E27FC236}">
                  <a16:creationId xmlns:a16="http://schemas.microsoft.com/office/drawing/2014/main" id="{9A9D6176-20F7-4711-AA5D-F2AACF5747AB}"/>
                </a:ext>
              </a:extLst>
            </p:cNvPr>
            <p:cNvSpPr txBox="1"/>
            <p:nvPr/>
          </p:nvSpPr>
          <p:spPr>
            <a:xfrm>
              <a:off x="3526952" y="4393446"/>
              <a:ext cx="2101857" cy="307777"/>
            </a:xfrm>
            <a:prstGeom prst="rect">
              <a:avLst/>
            </a:prstGeom>
            <a:noFill/>
          </p:spPr>
          <p:txBody>
            <a:bodyPr wrap="none" rtlCol="0">
              <a:spAutoFit/>
            </a:bodyPr>
            <a:lstStyle/>
            <a:p>
              <a:pPr rtl="0"/>
              <a:r>
                <a:rPr lang="pt-BR" sz="1400">
                  <a:latin typeface="Amazon Ember Light" panose="020B0403020204020204" pitchFamily="34" charset="0"/>
                  <a:ea typeface="Amazon Ember Light" panose="020B0403020204020204" pitchFamily="34" charset="0"/>
                  <a:cs typeface="Amazon Ember Light" panose="020B0403020204020204" pitchFamily="34" charset="0"/>
                </a:rPr>
                <a:t>Métricas do CloudWatch</a:t>
              </a:r>
            </a:p>
          </p:txBody>
        </p:sp>
        <p:sp>
          <p:nvSpPr>
            <p:cNvPr id="16" name="TextBox 15">
              <a:extLst>
                <a:ext uri="{FF2B5EF4-FFF2-40B4-BE49-F238E27FC236}">
                  <a16:creationId xmlns:a16="http://schemas.microsoft.com/office/drawing/2014/main" id="{AD592571-1254-4907-9530-017A598079CF}"/>
                </a:ext>
              </a:extLst>
            </p:cNvPr>
            <p:cNvSpPr txBox="1"/>
            <p:nvPr/>
          </p:nvSpPr>
          <p:spPr>
            <a:xfrm>
              <a:off x="1732848" y="2492339"/>
              <a:ext cx="1630536" cy="523220"/>
            </a:xfrm>
            <a:prstGeom prst="rect">
              <a:avLst/>
            </a:prstGeom>
            <a:solidFill>
              <a:schemeClr val="bg1"/>
            </a:solidFill>
          </p:spPr>
          <p:txBody>
            <a:bodyPr wrap="square" rtlCol="0">
              <a:spAutoFit/>
            </a:bodyPr>
            <a:lstStyle/>
            <a:p>
              <a:pPr algn="ctr" rtl="0"/>
              <a:r>
                <a:rPr lang="pt-BR" sz="1400">
                  <a:latin typeface="Amazon Ember Light" panose="020B0403020204020204" pitchFamily="34" charset="0"/>
                  <a:ea typeface="Amazon Ember Light" panose="020B0403020204020204" pitchFamily="34" charset="0"/>
                  <a:cs typeface="Amazon Ember Light" panose="020B0403020204020204" pitchFamily="34" charset="0"/>
                </a:rPr>
                <a:t>Amazon CloudWatch</a:t>
              </a:r>
              <a:endParaRPr lang="en-US" sz="14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nvGrpSpPr>
            <p:cNvPr id="32" name="Group 31">
              <a:extLst>
                <a:ext uri="{FF2B5EF4-FFF2-40B4-BE49-F238E27FC236}">
                  <a16:creationId xmlns:a16="http://schemas.microsoft.com/office/drawing/2014/main" id="{8BDF9E8F-7E61-4536-8584-0F882CC57B3E}"/>
                </a:ext>
                <a:ext uri="{C183D7F6-B498-43B3-948B-1728B52AA6E4}">
                  <adec:decorative xmlns:adec="http://schemas.microsoft.com/office/drawing/2017/decorative" xmlns="" val="1"/>
                </a:ext>
              </a:extLst>
            </p:cNvPr>
            <p:cNvGrpSpPr/>
            <p:nvPr/>
          </p:nvGrpSpPr>
          <p:grpSpPr>
            <a:xfrm>
              <a:off x="8788682" y="5336755"/>
              <a:ext cx="548640" cy="548640"/>
              <a:chOff x="8788682" y="5289255"/>
              <a:chExt cx="548640" cy="548640"/>
            </a:xfrm>
          </p:grpSpPr>
          <p:sp>
            <p:nvSpPr>
              <p:cNvPr id="6" name="Rectangle 5">
                <a:extLst>
                  <a:ext uri="{FF2B5EF4-FFF2-40B4-BE49-F238E27FC236}">
                    <a16:creationId xmlns:a16="http://schemas.microsoft.com/office/drawing/2014/main" id="{F87FFC22-4B7E-4F21-8EC2-76B3B219330D}"/>
                  </a:ext>
                </a:extLst>
              </p:cNvPr>
              <p:cNvSpPr/>
              <p:nvPr/>
            </p:nvSpPr>
            <p:spPr>
              <a:xfrm>
                <a:off x="8788682" y="5289255"/>
                <a:ext cx="548640" cy="548640"/>
              </a:xfrm>
              <a:prstGeom prst="rect">
                <a:avLst/>
              </a:prstGeom>
              <a:solidFill>
                <a:schemeClr val="accent2"/>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sz="1600" dirty="0"/>
              </a:p>
            </p:txBody>
          </p:sp>
          <p:pic>
            <p:nvPicPr>
              <p:cNvPr id="45" name="Graphic 44">
                <a:extLst>
                  <a:ext uri="{FF2B5EF4-FFF2-40B4-BE49-F238E27FC236}">
                    <a16:creationId xmlns:a16="http://schemas.microsoft.com/office/drawing/2014/main" id="{D60DF173-DD46-4B5A-9B1D-C8ECCE37C84F}"/>
                  </a:ext>
                  <a:ext uri="{C183D7F6-B498-43B3-948B-1728B52AA6E4}">
                    <adec:decorative xmlns:adec="http://schemas.microsoft.com/office/drawing/2017/decorative" xmlns="" val="1"/>
                  </a:ext>
                </a:extLst>
              </p:cNvPr>
              <p:cNvPicPr>
                <a:picLocks noChangeAspect="1"/>
              </p:cNvPicPr>
              <p:nvPr/>
            </p:nvPicPr>
            <p:blipFill>
              <a:blip r:embed="rId16">
                <a:extLst>
                  <a:ext uri="{96DAC541-7B7A-43D3-8B79-37D633B846F1}">
                    <asvg:svgBlip xmlns:asvg="http://schemas.microsoft.com/office/drawing/2016/SVG/main" xmlns="" r:embed="rId17"/>
                  </a:ext>
                </a:extLst>
              </a:blip>
              <a:stretch>
                <a:fillRect/>
              </a:stretch>
            </p:blipFill>
            <p:spPr>
              <a:xfrm>
                <a:off x="8834402" y="5334975"/>
                <a:ext cx="457200" cy="457200"/>
              </a:xfrm>
              <a:prstGeom prst="rect">
                <a:avLst/>
              </a:prstGeom>
            </p:spPr>
          </p:pic>
        </p:grpSp>
        <p:sp>
          <p:nvSpPr>
            <p:cNvPr id="50" name="TextBox 49">
              <a:extLst>
                <a:ext uri="{FF2B5EF4-FFF2-40B4-BE49-F238E27FC236}">
                  <a16:creationId xmlns:a16="http://schemas.microsoft.com/office/drawing/2014/main" id="{43C1D005-8FBC-4234-A700-D3AC4316BC6F}"/>
                </a:ext>
              </a:extLst>
            </p:cNvPr>
            <p:cNvSpPr txBox="1"/>
            <p:nvPr/>
          </p:nvSpPr>
          <p:spPr>
            <a:xfrm>
              <a:off x="8323793" y="5910606"/>
              <a:ext cx="1478418" cy="523220"/>
            </a:xfrm>
            <a:prstGeom prst="rect">
              <a:avLst/>
            </a:prstGeom>
            <a:noFill/>
          </p:spPr>
          <p:txBody>
            <a:bodyPr wrap="square" rtlCol="0">
              <a:spAutoFit/>
            </a:bodyPr>
            <a:lstStyle/>
            <a:p>
              <a:pPr algn="ctr" rtl="0"/>
              <a:r>
                <a:rPr lang="pt-BR" sz="1400" dirty="0">
                  <a:latin typeface="Amazon Ember Light" panose="020B0403020204020204" pitchFamily="34" charset="0"/>
                  <a:ea typeface="Amazon Ember Light" panose="020B0403020204020204" pitchFamily="34" charset="0"/>
                  <a:cs typeface="Amazon Ember Light" panose="020B0403020204020204" pitchFamily="34" charset="0"/>
                </a:rPr>
                <a:t>Consumidor </a:t>
              </a:r>
              <a:r>
                <a:rPr lang="pt-BR" sz="1400" dirty="0" smtClean="0">
                  <a:latin typeface="Amazon Ember Light" panose="020B0403020204020204" pitchFamily="34" charset="0"/>
                  <a:ea typeface="Amazon Ember Light" panose="020B0403020204020204" pitchFamily="34" charset="0"/>
                  <a:cs typeface="Amazon Ember Light" panose="020B0403020204020204" pitchFamily="34" charset="0"/>
                </a:rPr>
                <a:t/>
              </a:r>
              <a:br>
                <a:rPr lang="pt-BR" sz="1400" dirty="0" smtClean="0">
                  <a:latin typeface="Amazon Ember Light" panose="020B0403020204020204" pitchFamily="34" charset="0"/>
                  <a:ea typeface="Amazon Ember Light" panose="020B0403020204020204" pitchFamily="34" charset="0"/>
                  <a:cs typeface="Amazon Ember Light" panose="020B0403020204020204" pitchFamily="34" charset="0"/>
                </a:rPr>
              </a:br>
              <a:r>
                <a:rPr lang="pt-BR" sz="1400" dirty="0" smtClean="0">
                  <a:latin typeface="Amazon Ember Light" panose="020B0403020204020204" pitchFamily="34" charset="0"/>
                  <a:ea typeface="Amazon Ember Light" panose="020B0403020204020204" pitchFamily="34" charset="0"/>
                  <a:cs typeface="Amazon Ember Light" panose="020B0403020204020204" pitchFamily="34" charset="0"/>
                </a:rPr>
                <a:t>de </a:t>
              </a:r>
              <a:r>
                <a:rPr lang="pt-BR" sz="1400" dirty="0">
                  <a:latin typeface="Amazon Ember Light" panose="020B0403020204020204" pitchFamily="34" charset="0"/>
                  <a:ea typeface="Amazon Ember Light" panose="020B0403020204020204" pitchFamily="34" charset="0"/>
                  <a:cs typeface="Amazon Ember Light" panose="020B0403020204020204" pitchFamily="34" charset="0"/>
                </a:rPr>
                <a:t>estatísticas</a:t>
              </a:r>
              <a:endParaRPr lang="en-US" sz="14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51" name="TextBox 50">
              <a:extLst>
                <a:ext uri="{FF2B5EF4-FFF2-40B4-BE49-F238E27FC236}">
                  <a16:creationId xmlns:a16="http://schemas.microsoft.com/office/drawing/2014/main" id="{45F3441B-1797-4F08-8937-5952C203C12F}"/>
                </a:ext>
              </a:extLst>
            </p:cNvPr>
            <p:cNvSpPr txBox="1"/>
            <p:nvPr/>
          </p:nvSpPr>
          <p:spPr>
            <a:xfrm>
              <a:off x="6698606" y="5826708"/>
              <a:ext cx="1545784" cy="523220"/>
            </a:xfrm>
            <a:prstGeom prst="rect">
              <a:avLst/>
            </a:prstGeom>
            <a:noFill/>
          </p:spPr>
          <p:txBody>
            <a:bodyPr wrap="square" rtlCol="0">
              <a:spAutoFit/>
            </a:bodyPr>
            <a:lstStyle/>
            <a:p>
              <a:pPr algn="ctr" rtl="0"/>
              <a:r>
                <a:rPr lang="pt-BR" sz="1400">
                  <a:latin typeface="Amazon Ember Light" panose="020B0403020204020204" pitchFamily="34" charset="0"/>
                  <a:ea typeface="Amazon Ember Light" panose="020B0403020204020204" pitchFamily="34" charset="0"/>
                  <a:cs typeface="Amazon Ember Light" panose="020B0403020204020204" pitchFamily="34" charset="0"/>
                </a:rPr>
                <a:t>Console do CloudWatch</a:t>
              </a:r>
              <a:endParaRPr lang="en-US" sz="14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cxnSp>
          <p:nvCxnSpPr>
            <p:cNvPr id="31" name="Elbow Connector 30">
              <a:extLst>
                <a:ext uri="{FF2B5EF4-FFF2-40B4-BE49-F238E27FC236}">
                  <a16:creationId xmlns:a16="http://schemas.microsoft.com/office/drawing/2014/main" id="{1251C999-F439-A14D-9FF1-79DFBCB1C059}"/>
                </a:ext>
                <a:ext uri="{C183D7F6-B498-43B3-948B-1728B52AA6E4}">
                  <adec:decorative xmlns:adec="http://schemas.microsoft.com/office/drawing/2017/decorative" xmlns="" val="1"/>
                </a:ext>
              </a:extLst>
            </p:cNvPr>
            <p:cNvCxnSpPr>
              <a:cxnSpLocks/>
              <a:stCxn id="26" idx="2"/>
              <a:endCxn id="45" idx="0"/>
            </p:cNvCxnSpPr>
            <p:nvPr/>
          </p:nvCxnSpPr>
          <p:spPr>
            <a:xfrm rot="16200000" flipH="1">
              <a:off x="8083938" y="4403411"/>
              <a:ext cx="1139516" cy="818612"/>
            </a:xfrm>
            <a:prstGeom prst="bentConnector3">
              <a:avLst/>
            </a:prstGeom>
            <a:ln w="254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grpSp>
          <p:nvGrpSpPr>
            <p:cNvPr id="52" name="Group 51">
              <a:extLst>
                <a:ext uri="{FF2B5EF4-FFF2-40B4-BE49-F238E27FC236}">
                  <a16:creationId xmlns:a16="http://schemas.microsoft.com/office/drawing/2014/main" id="{879B7957-F3B1-4D5D-85FF-B1A74728FAD6}"/>
                </a:ext>
                <a:ext uri="{C183D7F6-B498-43B3-948B-1728B52AA6E4}">
                  <adec:decorative xmlns:adec="http://schemas.microsoft.com/office/drawing/2017/decorative" xmlns="" val="1"/>
                </a:ext>
              </a:extLst>
            </p:cNvPr>
            <p:cNvGrpSpPr/>
            <p:nvPr/>
          </p:nvGrpSpPr>
          <p:grpSpPr>
            <a:xfrm>
              <a:off x="7265596" y="3694319"/>
              <a:ext cx="1957588" cy="855943"/>
              <a:chOff x="7307028" y="3563691"/>
              <a:chExt cx="1957588" cy="855943"/>
            </a:xfrm>
          </p:grpSpPr>
          <p:pic>
            <p:nvPicPr>
              <p:cNvPr id="26" name="Picture 25">
                <a:extLst>
                  <a:ext uri="{FF2B5EF4-FFF2-40B4-BE49-F238E27FC236}">
                    <a16:creationId xmlns:a16="http://schemas.microsoft.com/office/drawing/2014/main" id="{9F37B314-5C07-D741-9FBD-F33A34EC9254}"/>
                  </a:ext>
                  <a:ext uri="{C183D7F6-B498-43B3-948B-1728B52AA6E4}">
                    <adec:decorative xmlns:adec="http://schemas.microsoft.com/office/drawing/2017/decorative" xmlns="" val="1"/>
                  </a:ext>
                </a:extLst>
              </p:cNvPr>
              <p:cNvPicPr>
                <a:picLocks noChangeAspect="1"/>
              </p:cNvPicPr>
              <p:nvPr/>
            </p:nvPicPr>
            <p:blipFill>
              <a:blip r:embed="rId18"/>
              <a:stretch>
                <a:fillRect/>
              </a:stretch>
            </p:blipFill>
            <p:spPr>
              <a:xfrm>
                <a:off x="8011502" y="3563691"/>
                <a:ext cx="548640" cy="548640"/>
              </a:xfrm>
              <a:prstGeom prst="rect">
                <a:avLst/>
              </a:prstGeom>
            </p:spPr>
          </p:pic>
          <p:sp>
            <p:nvSpPr>
              <p:cNvPr id="49" name="TextBox 48">
                <a:extLst>
                  <a:ext uri="{FF2B5EF4-FFF2-40B4-BE49-F238E27FC236}">
                    <a16:creationId xmlns:a16="http://schemas.microsoft.com/office/drawing/2014/main" id="{3DDF4065-6200-452D-95FF-BB7843701F42}"/>
                  </a:ext>
                </a:extLst>
              </p:cNvPr>
              <p:cNvSpPr txBox="1"/>
              <p:nvPr/>
            </p:nvSpPr>
            <p:spPr>
              <a:xfrm>
                <a:off x="7307028" y="4111857"/>
                <a:ext cx="1957588" cy="307777"/>
              </a:xfrm>
              <a:prstGeom prst="rect">
                <a:avLst/>
              </a:prstGeom>
              <a:solidFill>
                <a:schemeClr val="bg1"/>
              </a:solidFill>
            </p:spPr>
            <p:txBody>
              <a:bodyPr wrap="none" rtlCol="0">
                <a:spAutoFit/>
              </a:bodyPr>
              <a:lstStyle/>
              <a:p>
                <a:pPr algn="ctr" rtl="0"/>
                <a:r>
                  <a:rPr lang="pt-BR" sz="1400">
                    <a:latin typeface="Amazon Ember Light" panose="020B0403020204020204" pitchFamily="34" charset="0"/>
                    <a:ea typeface="Amazon Ember Light" panose="020B0403020204020204" pitchFamily="34" charset="0"/>
                    <a:cs typeface="Amazon Ember Light" panose="020B0403020204020204" pitchFamily="34" charset="0"/>
                  </a:rPr>
                  <a:t>Estatísticas disponíveis</a:t>
                </a:r>
              </a:p>
            </p:txBody>
          </p:sp>
        </p:grpSp>
        <p:sp>
          <p:nvSpPr>
            <p:cNvPr id="58" name="TextBox 57">
              <a:extLst>
                <a:ext uri="{FF2B5EF4-FFF2-40B4-BE49-F238E27FC236}">
                  <a16:creationId xmlns:a16="http://schemas.microsoft.com/office/drawing/2014/main" id="{AD65CB84-D974-4C14-9434-165A075659FB}"/>
                </a:ext>
              </a:extLst>
            </p:cNvPr>
            <p:cNvSpPr txBox="1"/>
            <p:nvPr/>
          </p:nvSpPr>
          <p:spPr>
            <a:xfrm>
              <a:off x="7070604" y="1296606"/>
              <a:ext cx="3661580" cy="338554"/>
            </a:xfrm>
            <a:prstGeom prst="rect">
              <a:avLst/>
            </a:prstGeom>
            <a:noFill/>
          </p:spPr>
          <p:txBody>
            <a:bodyPr wrap="none" rtlCol="0">
              <a:spAutoFit/>
            </a:bodyPr>
            <a:lstStyle/>
            <a:p>
              <a:pPr rtl="0"/>
              <a:r>
                <a:rPr lang="pt-BR" sz="1600">
                  <a:latin typeface="Amazon Ember Light" panose="020B0403020204020204" pitchFamily="34" charset="0"/>
                  <a:ea typeface="Amazon Ember Light" panose="020B0403020204020204" pitchFamily="34" charset="0"/>
                  <a:cs typeface="Amazon Ember Light" panose="020B0403020204020204" pitchFamily="34" charset="0"/>
                </a:rPr>
                <a:t>Alvo (por exemplo: função do Lambda)</a:t>
              </a:r>
            </a:p>
          </p:txBody>
        </p:sp>
        <p:sp>
          <p:nvSpPr>
            <p:cNvPr id="59" name="TextBox 58">
              <a:extLst>
                <a:ext uri="{FF2B5EF4-FFF2-40B4-BE49-F238E27FC236}">
                  <a16:creationId xmlns:a16="http://schemas.microsoft.com/office/drawing/2014/main" id="{A8D786DA-539A-4BEB-AA09-9C5F0E0743AE}"/>
                </a:ext>
              </a:extLst>
            </p:cNvPr>
            <p:cNvSpPr txBox="1"/>
            <p:nvPr/>
          </p:nvSpPr>
          <p:spPr>
            <a:xfrm>
              <a:off x="10154765" y="2491615"/>
              <a:ext cx="1336966" cy="523220"/>
            </a:xfrm>
            <a:prstGeom prst="rect">
              <a:avLst/>
            </a:prstGeom>
            <a:noFill/>
          </p:spPr>
          <p:txBody>
            <a:bodyPr wrap="square" rtlCol="0">
              <a:spAutoFit/>
            </a:bodyPr>
            <a:lstStyle/>
            <a:p>
              <a:pPr algn="ctr" rtl="0"/>
              <a:r>
                <a:rPr lang="pt-BR" sz="1400">
                  <a:latin typeface="Amazon Ember Light" panose="020B0403020204020204" pitchFamily="34" charset="0"/>
                  <a:ea typeface="Amazon Ember Light" panose="020B0403020204020204" pitchFamily="34" charset="0"/>
                  <a:cs typeface="Amazon Ember Light" panose="020B0403020204020204" pitchFamily="34" charset="0"/>
                </a:rPr>
                <a:t>Notificação de e-mail do SNS</a:t>
              </a:r>
              <a:endParaRPr lang="en-US" sz="14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60" name="TextBox 59">
              <a:extLst>
                <a:ext uri="{FF2B5EF4-FFF2-40B4-BE49-F238E27FC236}">
                  <a16:creationId xmlns:a16="http://schemas.microsoft.com/office/drawing/2014/main" id="{513E553C-392C-494B-ABAA-3E7CB6060082}"/>
                </a:ext>
              </a:extLst>
            </p:cNvPr>
            <p:cNvSpPr txBox="1"/>
            <p:nvPr/>
          </p:nvSpPr>
          <p:spPr>
            <a:xfrm>
              <a:off x="10336658" y="4244319"/>
              <a:ext cx="1024890" cy="523220"/>
            </a:xfrm>
            <a:prstGeom prst="rect">
              <a:avLst/>
            </a:prstGeom>
            <a:noFill/>
          </p:spPr>
          <p:txBody>
            <a:bodyPr wrap="square" rtlCol="0">
              <a:spAutoFit/>
            </a:bodyPr>
            <a:lstStyle/>
            <a:p>
              <a:pPr algn="ctr" rtl="0"/>
              <a:r>
                <a:rPr lang="pt-BR" sz="1400">
                  <a:latin typeface="Amazon Ember Light" panose="020B0403020204020204" pitchFamily="34" charset="0"/>
                  <a:ea typeface="Amazon Ember Light" panose="020B0403020204020204" pitchFamily="34" charset="0"/>
                  <a:cs typeface="Amazon Ember Light" panose="020B0403020204020204" pitchFamily="34" charset="0"/>
                </a:rPr>
                <a:t>Auto Scaling</a:t>
              </a:r>
              <a:endParaRPr lang="en-US" sz="14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pic>
          <p:nvPicPr>
            <p:cNvPr id="53" name="Graphic 52">
              <a:extLst>
                <a:ext uri="{FF2B5EF4-FFF2-40B4-BE49-F238E27FC236}">
                  <a16:creationId xmlns:a16="http://schemas.microsoft.com/office/drawing/2014/main" id="{69255D27-B457-4F67-AA0D-CC6617B26603}"/>
                </a:ext>
                <a:ext uri="{C183D7F6-B498-43B3-948B-1728B52AA6E4}">
                  <adec:decorative xmlns:adec="http://schemas.microsoft.com/office/drawing/2017/decorative" xmlns="" val="1"/>
                </a:ext>
              </a:extLst>
            </p:cNvPr>
            <p:cNvPicPr>
              <a:picLocks noChangeAspect="1"/>
            </p:cNvPicPr>
            <p:nvPr/>
          </p:nvPicPr>
          <p:blipFill>
            <a:blip r:embed="rId19">
              <a:extLst>
                <a:ext uri="{96DAC541-7B7A-43D3-8B79-37D633B846F1}">
                  <asvg:svgBlip xmlns:asvg="http://schemas.microsoft.com/office/drawing/2016/SVG/main" xmlns="" r:embed="rId20"/>
                </a:ext>
              </a:extLst>
            </a:blip>
            <a:stretch>
              <a:fillRect/>
            </a:stretch>
          </p:blipFill>
          <p:spPr>
            <a:xfrm>
              <a:off x="4501260" y="2034047"/>
              <a:ext cx="469900" cy="469900"/>
            </a:xfrm>
            <a:prstGeom prst="rect">
              <a:avLst/>
            </a:prstGeom>
          </p:spPr>
        </p:pic>
        <p:pic>
          <p:nvPicPr>
            <p:cNvPr id="54" name="Graphic 53">
              <a:extLst>
                <a:ext uri="{FF2B5EF4-FFF2-40B4-BE49-F238E27FC236}">
                  <a16:creationId xmlns:a16="http://schemas.microsoft.com/office/drawing/2014/main" id="{42FC2986-C432-4C5B-B299-7BE97ABB34E5}"/>
                </a:ext>
                <a:ext uri="{C183D7F6-B498-43B3-948B-1728B52AA6E4}">
                  <adec:decorative xmlns:adec="http://schemas.microsoft.com/office/drawing/2017/decorative" xmlns="" val="1"/>
                </a:ext>
              </a:extLst>
            </p:cNvPr>
            <p:cNvPicPr>
              <a:picLocks noChangeAspect="1"/>
            </p:cNvPicPr>
            <p:nvPr/>
          </p:nvPicPr>
          <p:blipFill>
            <a:blip r:embed="rId21">
              <a:extLst>
                <a:ext uri="{96DAC541-7B7A-43D3-8B79-37D633B846F1}">
                  <asvg:svgBlip xmlns:asvg="http://schemas.microsoft.com/office/drawing/2016/SVG/main" xmlns="" r:embed="rId22"/>
                </a:ext>
              </a:extLst>
            </a:blip>
            <a:stretch>
              <a:fillRect/>
            </a:stretch>
          </p:blipFill>
          <p:spPr>
            <a:xfrm>
              <a:off x="4186343" y="1205563"/>
              <a:ext cx="457200" cy="457200"/>
            </a:xfrm>
            <a:prstGeom prst="rect">
              <a:avLst/>
            </a:prstGeom>
          </p:spPr>
        </p:pic>
        <p:sp>
          <p:nvSpPr>
            <p:cNvPr id="56" name="TextBox 55">
              <a:extLst>
                <a:ext uri="{FF2B5EF4-FFF2-40B4-BE49-F238E27FC236}">
                  <a16:creationId xmlns:a16="http://schemas.microsoft.com/office/drawing/2014/main" id="{B951AD68-00F4-4BA0-B5AD-9C5F04A47CDF}"/>
                </a:ext>
              </a:extLst>
            </p:cNvPr>
            <p:cNvSpPr txBox="1"/>
            <p:nvPr/>
          </p:nvSpPr>
          <p:spPr>
            <a:xfrm>
              <a:off x="4477316" y="1205350"/>
              <a:ext cx="1568060" cy="523220"/>
            </a:xfrm>
            <a:prstGeom prst="rect">
              <a:avLst/>
            </a:prstGeom>
            <a:noFill/>
          </p:spPr>
          <p:txBody>
            <a:bodyPr wrap="square" rtlCol="0">
              <a:spAutoFit/>
            </a:bodyPr>
            <a:lstStyle/>
            <a:p>
              <a:pPr algn="ctr" rtl="0"/>
              <a:r>
                <a:rPr lang="pt-BR" sz="1400">
                  <a:latin typeface="Amazon Ember Light" panose="020B0403020204020204" pitchFamily="34" charset="0"/>
                  <a:ea typeface="Amazon Ember Light" panose="020B0403020204020204" pitchFamily="34" charset="0"/>
                  <a:cs typeface="Amazon Ember Light" panose="020B0403020204020204" pitchFamily="34" charset="0"/>
                </a:rPr>
                <a:t>Amazon EventBridge</a:t>
              </a:r>
              <a:endParaRPr lang="en-US" sz="14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spTree>
    <p:custDataLst>
      <p:tags r:id="rId1"/>
    </p:custDataLst>
    <p:extLst>
      <p:ext uri="{BB962C8B-B14F-4D97-AF65-F5344CB8AC3E}">
        <p14:creationId xmlns:p14="http://schemas.microsoft.com/office/powerpoint/2010/main" val="1136718746"/>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A9215D-56A1-C14C-8D1D-ECD06964D449}"/>
              </a:ext>
            </a:extLst>
          </p:cNvPr>
          <p:cNvSpPr>
            <a:spLocks noGrp="1"/>
          </p:cNvSpPr>
          <p:nvPr>
            <p:ph type="title"/>
          </p:nvPr>
        </p:nvSpPr>
        <p:spPr/>
        <p:txBody>
          <a:bodyPr rtlCol="0"/>
          <a:lstStyle/>
          <a:p>
            <a:pPr rtl="0"/>
            <a:r>
              <a:rPr lang="pt-BR" sz="3600">
                <a:latin typeface="+mj-lt"/>
              </a:rPr>
              <a:t>Principais lições da Seção 5</a:t>
            </a:r>
          </a:p>
        </p:txBody>
      </p:sp>
      <p:pic>
        <p:nvPicPr>
          <p:cNvPr id="6" name="Picture Placeholder 6">
            <a:extLst>
              <a:ext uri="{FF2B5EF4-FFF2-40B4-BE49-F238E27FC236}">
                <a16:creationId xmlns:a16="http://schemas.microsoft.com/office/drawing/2014/main" id="{DF245F4B-F83C-4547-948B-29463175E4C7}"/>
              </a:ext>
              <a:ext uri="{C183D7F6-B498-43B3-948B-1728B52AA6E4}">
                <adec:decorative xmlns:adec="http://schemas.microsoft.com/office/drawing/2017/decorative" xmlns="" val="1"/>
              </a:ext>
            </a:extLst>
          </p:cNvPr>
          <p:cNvPicPr>
            <a:picLocks noChangeAspect="1"/>
          </p:cNvPicPr>
          <p:nvPr/>
        </p:nvPicPr>
        <p:blipFill>
          <a:blip r:embed="rId4" cstate="hqprint">
            <a:extLst>
              <a:ext uri="{28A0092B-C50C-407E-A947-70E740481C1C}">
                <a14:useLocalDpi xmlns:a14="http://schemas.microsoft.com/office/drawing/2010/main"/>
              </a:ext>
            </a:extLst>
          </a:blip>
          <a:srcRect/>
          <a:stretch>
            <a:fillRect/>
          </a:stretch>
        </p:blipFill>
        <p:spPr>
          <a:xfrm>
            <a:off x="597222" y="2835670"/>
            <a:ext cx="3931314" cy="3104201"/>
          </a:xfrm>
          <a:prstGeom prst="rect">
            <a:avLst/>
          </a:prstGeom>
        </p:spPr>
      </p:pic>
      <p:sp>
        <p:nvSpPr>
          <p:cNvPr id="5" name="Content Placeholder 4">
            <a:extLst>
              <a:ext uri="{FF2B5EF4-FFF2-40B4-BE49-F238E27FC236}">
                <a16:creationId xmlns:a16="http://schemas.microsoft.com/office/drawing/2014/main" id="{5DED86B2-95F3-E144-93EC-D7312615DDBA}"/>
              </a:ext>
            </a:extLst>
          </p:cNvPr>
          <p:cNvSpPr>
            <a:spLocks noGrp="1"/>
          </p:cNvSpPr>
          <p:nvPr>
            <p:ph idx="16"/>
          </p:nvPr>
        </p:nvSpPr>
        <p:spPr>
          <a:xfrm>
            <a:off x="5511274" y="1178376"/>
            <a:ext cx="6274326" cy="5324024"/>
          </a:xfrm>
        </p:spPr>
        <p:txBody>
          <a:bodyPr rtlCol="0"/>
          <a:lstStyle/>
          <a:p>
            <a:pPr rtl="0">
              <a:buClr>
                <a:schemeClr val="tx1"/>
              </a:buClr>
            </a:pPr>
            <a:r>
              <a:rPr lang="pt-BR" sz="20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O AWS </a:t>
            </a:r>
            <a:r>
              <a:rPr lang="pt-BR" sz="2000" dirty="0" err="1">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Cost</a:t>
            </a:r>
            <a:r>
              <a:rPr lang="pt-BR" sz="20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 Explorer</a:t>
            </a:r>
            <a:r>
              <a:rPr lang="pt-BR" sz="2000" dirty="0">
                <a:latin typeface="+mn-lt"/>
              </a:rPr>
              <a:t>, </a:t>
            </a:r>
            <a:r>
              <a:rPr lang="pt-BR" sz="20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os orçamentos da AWS</a:t>
            </a:r>
            <a:r>
              <a:rPr lang="pt-BR" sz="2000" dirty="0">
                <a:latin typeface="+mn-lt"/>
              </a:rPr>
              <a:t>, </a:t>
            </a:r>
            <a:r>
              <a:rPr lang="pt-BR" sz="2000" dirty="0" smtClean="0">
                <a:latin typeface="+mn-lt"/>
              </a:rPr>
              <a:t/>
            </a:r>
            <a:br>
              <a:rPr lang="pt-BR" sz="2000" dirty="0" smtClean="0">
                <a:latin typeface="+mn-lt"/>
              </a:rPr>
            </a:br>
            <a:r>
              <a:rPr lang="pt-BR" sz="2000" dirty="0" smtClean="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o </a:t>
            </a:r>
            <a:r>
              <a:rPr lang="pt-BR" sz="20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relatório de custos e uso da AWS</a:t>
            </a:r>
            <a:r>
              <a:rPr lang="pt-BR" sz="2000" dirty="0">
                <a:latin typeface="+mn-lt"/>
              </a:rPr>
              <a:t> e o </a:t>
            </a:r>
            <a:r>
              <a:rPr lang="pt-BR" sz="2000" dirty="0" smtClean="0">
                <a:latin typeface="+mn-lt"/>
              </a:rPr>
              <a:t/>
            </a:r>
            <a:br>
              <a:rPr lang="pt-BR" sz="2000" dirty="0" smtClean="0">
                <a:latin typeface="+mn-lt"/>
              </a:rPr>
            </a:br>
            <a:r>
              <a:rPr lang="pt-BR" sz="2000" dirty="0" err="1" smtClean="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Cost</a:t>
            </a:r>
            <a:r>
              <a:rPr lang="pt-BR" sz="2000" dirty="0" smtClean="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 </a:t>
            </a:r>
            <a:r>
              <a:rPr lang="pt-BR" sz="2000" dirty="0" err="1">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Optimization</a:t>
            </a:r>
            <a:r>
              <a:rPr lang="pt-BR" sz="20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 Monitor</a:t>
            </a:r>
            <a:r>
              <a:rPr lang="pt-BR" sz="2000" dirty="0">
                <a:latin typeface="+mn-lt"/>
              </a:rPr>
              <a:t> podem ajudar você a entender e gerenciar o </a:t>
            </a:r>
            <a:r>
              <a:rPr lang="pt-BR" sz="20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custo de sua infraestrutura da AWS</a:t>
            </a:r>
            <a:r>
              <a:rPr lang="pt-BR" sz="2000" dirty="0"/>
              <a:t>.</a:t>
            </a:r>
            <a:endParaRPr lang="en-US" sz="2000" dirty="0">
              <a:solidFill>
                <a:schemeClr val="accent5"/>
              </a:solidFill>
              <a:latin typeface="+mn-lt"/>
              <a:ea typeface="Amazon Ember" panose="020B0603020204020204" pitchFamily="34" charset="0"/>
              <a:cs typeface="Amazon Ember" panose="020B0603020204020204" pitchFamily="34" charset="0"/>
            </a:endParaRPr>
          </a:p>
          <a:p>
            <a:pPr rtl="0">
              <a:buClr>
                <a:schemeClr val="tx1"/>
              </a:buClr>
            </a:pPr>
            <a:r>
              <a:rPr lang="pt-BR" sz="20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O CloudWatch</a:t>
            </a:r>
            <a:r>
              <a:rPr lang="pt-BR" sz="2000" dirty="0">
                <a:latin typeface="+mn-lt"/>
              </a:rPr>
              <a:t> coleta dados operacionais e de monitoramento na forma de logs, métricas e eventos. Ele visualiza os dados usando painéis automatizados para que você possa ter uma visão unificada dos recursos, das aplicações e dos serviços da AWS executados na AWS e </a:t>
            </a:r>
            <a:r>
              <a:rPr lang="pt-BR" sz="2000" dirty="0" err="1">
                <a:latin typeface="+mn-lt"/>
              </a:rPr>
              <a:t>on-premises</a:t>
            </a:r>
            <a:r>
              <a:rPr lang="pt-BR" sz="2000" dirty="0">
                <a:latin typeface="+mn-lt"/>
              </a:rPr>
              <a:t>.</a:t>
            </a:r>
          </a:p>
          <a:p>
            <a:pPr rtl="0">
              <a:buClr>
                <a:schemeClr val="tx1"/>
              </a:buClr>
            </a:pPr>
            <a:r>
              <a:rPr lang="pt-BR" sz="20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O </a:t>
            </a:r>
            <a:r>
              <a:rPr lang="pt-BR" sz="2000" dirty="0" err="1">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EventBridge</a:t>
            </a:r>
            <a:r>
              <a:rPr lang="pt-BR" sz="2000" dirty="0"/>
              <a:t> é um serviço de barramento de eventos sem servidor que conecta as aplicações com dados de várias fontes. O </a:t>
            </a:r>
            <a:r>
              <a:rPr lang="pt-BR" sz="2000" dirty="0" err="1"/>
              <a:t>EventBridge</a:t>
            </a:r>
            <a:r>
              <a:rPr lang="pt-BR" sz="2000" dirty="0"/>
              <a:t> oferece um </a:t>
            </a:r>
            <a:r>
              <a:rPr lang="pt-BR" sz="2000" dirty="0" err="1"/>
              <a:t>stream</a:t>
            </a:r>
            <a:r>
              <a:rPr lang="pt-BR" sz="2000" dirty="0"/>
              <a:t> de dados em tempo real de suas próprias aplicações, aplicações SaaS e serviços da AWS. Em seguida, encaminha esses dados para os alvos. </a:t>
            </a:r>
            <a:endParaRPr lang="en-US" sz="2000" dirty="0">
              <a:latin typeface="+mn-lt"/>
            </a:endParaRPr>
          </a:p>
        </p:txBody>
      </p:sp>
    </p:spTree>
    <p:custDataLst>
      <p:tags r:id="rId1"/>
    </p:custDataLst>
    <p:extLst>
      <p:ext uri="{BB962C8B-B14F-4D97-AF65-F5344CB8AC3E}">
        <p14:creationId xmlns:p14="http://schemas.microsoft.com/office/powerpoint/2010/main" val="3390418005"/>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9100" y="1178376"/>
            <a:ext cx="4268647" cy="3428793"/>
          </a:xfrm>
        </p:spPr>
        <p:txBody>
          <a:bodyPr rtlCol="0">
            <a:noAutofit/>
          </a:bodyPr>
          <a:lstStyle/>
          <a:p>
            <a:pPr rtl="0"/>
            <a:r>
              <a:rPr lang="pt-BR" sz="3600" dirty="0"/>
              <a:t>Módulo 9 – </a:t>
            </a:r>
            <a:r>
              <a:rPr lang="pt-BR" sz="3600" dirty="0">
                <a:latin typeface="+mj-lt"/>
              </a:rPr>
              <a:t>Laboratório de desafio: Criar um ambiente escalável e altamente disponível para </a:t>
            </a:r>
            <a:r>
              <a:rPr lang="pt-BR" sz="3600" dirty="0" smtClean="0">
                <a:latin typeface="+mj-lt"/>
              </a:rPr>
              <a:t/>
            </a:r>
            <a:br>
              <a:rPr lang="pt-BR" sz="3600" dirty="0" smtClean="0">
                <a:latin typeface="+mj-lt"/>
              </a:rPr>
            </a:br>
            <a:r>
              <a:rPr lang="pt-BR" sz="3600" dirty="0" smtClean="0">
                <a:latin typeface="+mj-lt"/>
              </a:rPr>
              <a:t>a </a:t>
            </a:r>
            <a:r>
              <a:rPr lang="pt-BR" sz="3600" dirty="0">
                <a:latin typeface="+mj-lt"/>
              </a:rPr>
              <a:t>cafeteria </a:t>
            </a:r>
            <a:endParaRPr lang="en-US" sz="1800" dirty="0">
              <a:latin typeface="+mj-lt"/>
            </a:endParaRPr>
          </a:p>
        </p:txBody>
      </p:sp>
      <p:pic>
        <p:nvPicPr>
          <p:cNvPr id="11" name="Content Placeholder 3">
            <a:extLst>
              <a:ext uri="{FF2B5EF4-FFF2-40B4-BE49-F238E27FC236}">
                <a16:creationId xmlns:a16="http://schemas.microsoft.com/office/drawing/2014/main" id="{6423631E-AD82-9743-8C78-CFE5440F9411}"/>
              </a:ext>
              <a:ext uri="{C183D7F6-B498-43B3-948B-1728B52AA6E4}">
                <adec:decorative xmlns:adec="http://schemas.microsoft.com/office/drawing/2017/decorative" xmlns="" val="1"/>
              </a:ext>
            </a:extLst>
          </p:cNvPr>
          <p:cNvPicPr>
            <a:picLocks noChangeAspect="1"/>
          </p:cNvPicPr>
          <p:nvPr/>
        </p:nvPicPr>
        <p:blipFill>
          <a:blip r:embed="rId4"/>
          <a:stretch>
            <a:fillRect/>
          </a:stretch>
        </p:blipFill>
        <p:spPr>
          <a:xfrm>
            <a:off x="5715000" y="1661890"/>
            <a:ext cx="5767388" cy="3846957"/>
          </a:xfrm>
          <a:prstGeom prst="rect">
            <a:avLst/>
          </a:prstGeom>
        </p:spPr>
      </p:pic>
    </p:spTree>
    <p:custDataLst>
      <p:tags r:id="rId1"/>
    </p:custDataLst>
    <p:extLst>
      <p:ext uri="{BB962C8B-B14F-4D97-AF65-F5344CB8AC3E}">
        <p14:creationId xmlns:p14="http://schemas.microsoft.com/office/powerpoint/2010/main" val="158155492"/>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pt-BR" sz="3200">
                <a:latin typeface="+mj-lt"/>
              </a:rPr>
              <a:t>A necessidade empresarial: um ambiente escalável e altamente disponível</a:t>
            </a:r>
          </a:p>
        </p:txBody>
      </p:sp>
      <p:pic>
        <p:nvPicPr>
          <p:cNvPr id="15" name="Content Placeholder 14" descr="Photo of Sofia and Nikhil in cafe aprons.">
            <a:extLst>
              <a:ext uri="{FF2B5EF4-FFF2-40B4-BE49-F238E27FC236}">
                <a16:creationId xmlns:a16="http://schemas.microsoft.com/office/drawing/2014/main" id="{1CD68FA9-6E1B-43E2-AED5-C20C226FE044}"/>
              </a:ext>
            </a:extLst>
          </p:cNvPr>
          <p:cNvPicPr>
            <a:picLocks noGrp="1" noChangeAspect="1"/>
          </p:cNvPicPr>
          <p:nvPr>
            <p:ph idx="1"/>
          </p:nvPr>
        </p:nvPicPr>
        <p:blipFill>
          <a:blip r:embed="rId4" cstate="print">
            <a:extLst>
              <a:ext uri="{28A0092B-C50C-407E-A947-70E740481C1C}">
                <a14:useLocalDpi xmlns:a14="http://schemas.microsoft.com/office/drawing/2010/main"/>
              </a:ext>
            </a:extLst>
          </a:blip>
          <a:stretch>
            <a:fillRect/>
          </a:stretch>
        </p:blipFill>
        <p:spPr>
          <a:xfrm>
            <a:off x="977265" y="2389823"/>
            <a:ext cx="4389120" cy="2926080"/>
          </a:xfrm>
          <a:prstGeom prst="rect">
            <a:avLst/>
          </a:prstGeom>
        </p:spPr>
      </p:pic>
      <p:sp>
        <p:nvSpPr>
          <p:cNvPr id="14" name="Content Placeholder 13">
            <a:extLst>
              <a:ext uri="{FF2B5EF4-FFF2-40B4-BE49-F238E27FC236}">
                <a16:creationId xmlns:a16="http://schemas.microsoft.com/office/drawing/2014/main" id="{6E66D8FA-A7E0-4093-B00B-A487164F92B5}"/>
              </a:ext>
            </a:extLst>
          </p:cNvPr>
          <p:cNvSpPr>
            <a:spLocks noGrp="1"/>
          </p:cNvSpPr>
          <p:nvPr>
            <p:ph idx="13"/>
          </p:nvPr>
        </p:nvSpPr>
        <p:spPr>
          <a:xfrm>
            <a:off x="6246312" y="2617470"/>
            <a:ext cx="5504688" cy="3555545"/>
          </a:xfrm>
        </p:spPr>
        <p:txBody>
          <a:bodyPr rtlCol="0"/>
          <a:lstStyle/>
          <a:p>
            <a:pPr rtl="0"/>
            <a:r>
              <a:rPr lang="pt-BR" sz="2400">
                <a:solidFill>
                  <a:srgbClr val="000000"/>
                </a:solidFill>
                <a:ea typeface="Amazon Ember" panose="02000000000000000000" pitchFamily="2" charset="0"/>
              </a:rPr>
              <a:t>A cafeteria será apresentada em breve em um famoso programa de TV de culinária.</a:t>
            </a:r>
          </a:p>
          <a:p>
            <a:pPr rtl="0"/>
            <a:r>
              <a:rPr lang="pt-BR" sz="2400">
                <a:solidFill>
                  <a:srgbClr val="000000"/>
                </a:solidFill>
                <a:ea typeface="Amazon Ember" panose="02000000000000000000" pitchFamily="2" charset="0"/>
              </a:rPr>
              <a:t>Sof</a:t>
            </a:r>
            <a:r>
              <a:rPr lang="pt-BR" sz="2400"/>
              <a:t>í</a:t>
            </a:r>
            <a:r>
              <a:rPr lang="pt-BR" sz="2400">
                <a:solidFill>
                  <a:srgbClr val="000000"/>
                </a:solidFill>
                <a:ea typeface="Amazon Ember" panose="02000000000000000000" pitchFamily="2" charset="0"/>
              </a:rPr>
              <a:t>a e Nikhil querem ter certeza de que o site da cafeteria consegue lidar com o aumento esperado no tráfego.</a:t>
            </a:r>
          </a:p>
          <a:p>
            <a:pPr marL="0" indent="0" rtl="0">
              <a:buNone/>
            </a:pPr>
            <a:endParaRPr lang="en-US" sz="2400" dirty="0"/>
          </a:p>
        </p:txBody>
      </p:sp>
    </p:spTree>
    <p:custDataLst>
      <p:tags r:id="rId1"/>
    </p:custDataLst>
    <p:extLst>
      <p:ext uri="{BB962C8B-B14F-4D97-AF65-F5344CB8AC3E}">
        <p14:creationId xmlns:p14="http://schemas.microsoft.com/office/powerpoint/2010/main" val="3614729083"/>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pt-BR"/>
              <a:t>Laboratório de desafio: Tarefas</a:t>
            </a:r>
          </a:p>
        </p:txBody>
      </p:sp>
      <p:sp>
        <p:nvSpPr>
          <p:cNvPr id="7" name="Content Placeholder 6">
            <a:extLst>
              <a:ext uri="{FF2B5EF4-FFF2-40B4-BE49-F238E27FC236}">
                <a16:creationId xmlns:a16="http://schemas.microsoft.com/office/drawing/2014/main" id="{358653D5-E04B-5646-A879-B4A147607831}"/>
              </a:ext>
            </a:extLst>
          </p:cNvPr>
          <p:cNvSpPr>
            <a:spLocks noGrp="1"/>
          </p:cNvSpPr>
          <p:nvPr>
            <p:ph idx="1"/>
          </p:nvPr>
        </p:nvSpPr>
        <p:spPr/>
        <p:txBody>
          <a:bodyPr rtlCol="0"/>
          <a:lstStyle/>
          <a:p>
            <a:pPr marL="514350" indent="-514350" rtl="0">
              <a:buFont typeface="+mj-lt"/>
              <a:buAutoNum type="arabicPeriod"/>
            </a:pPr>
            <a:r>
              <a:rPr lang="pt-BR"/>
              <a:t>Criação de um gateway NAT para a segunda zona de disponibilidade</a:t>
            </a:r>
          </a:p>
          <a:p>
            <a:pPr marL="514350" indent="-514350" rtl="0">
              <a:buFont typeface="+mj-lt"/>
              <a:buAutoNum type="arabicPeriod"/>
            </a:pPr>
            <a:r>
              <a:rPr lang="pt-BR"/>
              <a:t>Criação de uma instância de host bastion em uma sub-rede pública</a:t>
            </a:r>
          </a:p>
          <a:p>
            <a:pPr marL="514350" indent="-514350" rtl="0">
              <a:buFont typeface="+mj-lt"/>
              <a:buAutoNum type="arabicPeriod"/>
            </a:pPr>
            <a:r>
              <a:rPr lang="pt-BR"/>
              <a:t>Criação de um modelo de execução</a:t>
            </a:r>
          </a:p>
          <a:p>
            <a:pPr marL="514350" indent="-514350" rtl="0">
              <a:buFont typeface="+mj-lt"/>
              <a:buAutoNum type="arabicPeriod"/>
            </a:pPr>
            <a:r>
              <a:rPr lang="pt-BR"/>
              <a:t>Criação de um grupo de Auto Scaling</a:t>
            </a:r>
          </a:p>
          <a:p>
            <a:pPr marL="514350" indent="-514350" rtl="0">
              <a:buFont typeface="+mj-lt"/>
              <a:buAutoNum type="arabicPeriod"/>
            </a:pPr>
            <a:r>
              <a:rPr lang="pt-BR"/>
              <a:t>Criação de balanceador de carga</a:t>
            </a:r>
          </a:p>
          <a:p>
            <a:pPr marL="514350" indent="-514350" rtl="0">
              <a:buFont typeface="+mj-lt"/>
              <a:buAutoNum type="arabicPeriod"/>
            </a:pPr>
            <a:r>
              <a:rPr lang="pt-BR"/>
              <a:t>Testar a aplicação Web</a:t>
            </a:r>
          </a:p>
          <a:p>
            <a:pPr marL="514350" indent="-514350" rtl="0">
              <a:buFont typeface="+mj-lt"/>
              <a:buAutoNum type="arabicPeriod"/>
            </a:pPr>
            <a:r>
              <a:rPr lang="pt-BR"/>
              <a:t>Teste de escalabilidade automática sob carga</a:t>
            </a:r>
          </a:p>
        </p:txBody>
      </p:sp>
    </p:spTree>
    <p:custDataLst>
      <p:tags r:id="rId1"/>
    </p:custDataLst>
    <p:extLst>
      <p:ext uri="{BB962C8B-B14F-4D97-AF65-F5344CB8AC3E}">
        <p14:creationId xmlns:p14="http://schemas.microsoft.com/office/powerpoint/2010/main" val="207952064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E4894D-9DE7-4020-B892-F825AC9F4581}"/>
              </a:ext>
            </a:extLst>
          </p:cNvPr>
          <p:cNvSpPr>
            <a:spLocks noGrp="1"/>
          </p:cNvSpPr>
          <p:nvPr>
            <p:ph type="title"/>
          </p:nvPr>
        </p:nvSpPr>
        <p:spPr/>
        <p:txBody>
          <a:bodyPr rtlCol="0"/>
          <a:lstStyle/>
          <a:p>
            <a:pPr rtl="0"/>
            <a:r>
              <a:rPr lang="pt-BR"/>
              <a:t>Arquiteturas reativas</a:t>
            </a:r>
          </a:p>
        </p:txBody>
      </p:sp>
      <p:grpSp>
        <p:nvGrpSpPr>
          <p:cNvPr id="30" name="Group 29" descr="reactive architectures are elastic, scalable, resilient, responsive, and message-driven.">
            <a:extLst>
              <a:ext uri="{FF2B5EF4-FFF2-40B4-BE49-F238E27FC236}">
                <a16:creationId xmlns:a16="http://schemas.microsoft.com/office/drawing/2014/main" id="{FFDE65C3-F36C-4B2C-8222-6884B7E179E8}"/>
              </a:ext>
            </a:extLst>
          </p:cNvPr>
          <p:cNvGrpSpPr/>
          <p:nvPr/>
        </p:nvGrpSpPr>
        <p:grpSpPr>
          <a:xfrm>
            <a:off x="652834" y="2428711"/>
            <a:ext cx="10796079" cy="2655058"/>
            <a:chOff x="511224" y="2650384"/>
            <a:chExt cx="10796079" cy="2655058"/>
          </a:xfrm>
        </p:grpSpPr>
        <p:grpSp>
          <p:nvGrpSpPr>
            <p:cNvPr id="26" name="Group 25">
              <a:extLst>
                <a:ext uri="{FF2B5EF4-FFF2-40B4-BE49-F238E27FC236}">
                  <a16:creationId xmlns:a16="http://schemas.microsoft.com/office/drawing/2014/main" id="{F6859EC7-612C-4FF8-9E99-A6B29EFA6E0E}"/>
                </a:ext>
              </a:extLst>
            </p:cNvPr>
            <p:cNvGrpSpPr/>
            <p:nvPr/>
          </p:nvGrpSpPr>
          <p:grpSpPr>
            <a:xfrm>
              <a:off x="511224" y="2873029"/>
              <a:ext cx="2149316" cy="2432413"/>
              <a:chOff x="511224" y="2873029"/>
              <a:chExt cx="2149316" cy="2432413"/>
            </a:xfrm>
          </p:grpSpPr>
          <p:pic>
            <p:nvPicPr>
              <p:cNvPr id="8" name="Picture 7">
                <a:extLst>
                  <a:ext uri="{FF2B5EF4-FFF2-40B4-BE49-F238E27FC236}">
                    <a16:creationId xmlns:a16="http://schemas.microsoft.com/office/drawing/2014/main" id="{A48FEED4-A2C6-4CF2-BBE6-CEA1FBC45802}"/>
                  </a:ext>
                  <a:ext uri="{C183D7F6-B498-43B3-948B-1728B52AA6E4}">
                    <adec:decorative xmlns:adec="http://schemas.microsoft.com/office/drawing/2017/decorative" xmlns="" val="1"/>
                  </a:ext>
                </a:extLst>
              </p:cNvPr>
              <p:cNvPicPr>
                <a:picLocks noChangeAspect="1"/>
              </p:cNvPicPr>
              <p:nvPr/>
            </p:nvPicPr>
            <p:blipFill rotWithShape="1">
              <a:blip r:embed="rId4"/>
              <a:srcRect l="80784" t="18720"/>
              <a:stretch/>
            </p:blipFill>
            <p:spPr>
              <a:xfrm>
                <a:off x="885279" y="2873029"/>
                <a:ext cx="1401204" cy="1269090"/>
              </a:xfrm>
              <a:prstGeom prst="rect">
                <a:avLst/>
              </a:prstGeom>
            </p:spPr>
          </p:pic>
          <p:sp>
            <p:nvSpPr>
              <p:cNvPr id="9" name="TextBox 8">
                <a:extLst>
                  <a:ext uri="{FF2B5EF4-FFF2-40B4-BE49-F238E27FC236}">
                    <a16:creationId xmlns:a16="http://schemas.microsoft.com/office/drawing/2014/main" id="{764DF43E-D395-4F54-950E-A1CCCBDA08C6}"/>
                  </a:ext>
                </a:extLst>
              </p:cNvPr>
              <p:cNvSpPr txBox="1"/>
              <p:nvPr/>
            </p:nvSpPr>
            <p:spPr>
              <a:xfrm>
                <a:off x="511224" y="4351335"/>
                <a:ext cx="2149316" cy="954107"/>
              </a:xfrm>
              <a:prstGeom prst="rect">
                <a:avLst/>
              </a:prstGeom>
              <a:noFill/>
            </p:spPr>
            <p:txBody>
              <a:bodyPr wrap="square" rtlCol="0">
                <a:spAutoFit/>
              </a:bodyPr>
              <a:lstStyle/>
              <a:p>
                <a:pPr algn="ctr" rtl="0"/>
                <a:r>
                  <a:rPr lang="pt-BR" sz="2800">
                    <a:latin typeface="Amazon Ember Light" panose="020B0403020204020204" pitchFamily="34" charset="0"/>
                    <a:ea typeface="Amazon Ember Light" panose="020B0403020204020204" pitchFamily="34" charset="0"/>
                    <a:cs typeface="Amazon Ember Light" panose="020B0403020204020204" pitchFamily="34" charset="0"/>
                  </a:rPr>
                  <a:t>Elástico e escalável</a:t>
                </a:r>
              </a:p>
            </p:txBody>
          </p:sp>
        </p:grpSp>
        <p:grpSp>
          <p:nvGrpSpPr>
            <p:cNvPr id="27" name="Group 26">
              <a:extLst>
                <a:ext uri="{FF2B5EF4-FFF2-40B4-BE49-F238E27FC236}">
                  <a16:creationId xmlns:a16="http://schemas.microsoft.com/office/drawing/2014/main" id="{B4E7669C-1EF8-4817-8BB1-52EA8539FA6B}"/>
                </a:ext>
              </a:extLst>
            </p:cNvPr>
            <p:cNvGrpSpPr/>
            <p:nvPr/>
          </p:nvGrpSpPr>
          <p:grpSpPr>
            <a:xfrm>
              <a:off x="3518836" y="2650384"/>
              <a:ext cx="1532159" cy="2224171"/>
              <a:chOff x="3310323" y="2650384"/>
              <a:chExt cx="1532159" cy="2224171"/>
            </a:xfrm>
          </p:grpSpPr>
          <p:pic>
            <p:nvPicPr>
              <p:cNvPr id="10" name="Picture 9">
                <a:extLst>
                  <a:ext uri="{FF2B5EF4-FFF2-40B4-BE49-F238E27FC236}">
                    <a16:creationId xmlns:a16="http://schemas.microsoft.com/office/drawing/2014/main" id="{C562E4EA-E68C-4E80-9035-307B53102560}"/>
                  </a:ext>
                  <a:ext uri="{C183D7F6-B498-43B3-948B-1728B52AA6E4}">
                    <adec:decorative xmlns:adec="http://schemas.microsoft.com/office/drawing/2017/decorative" xmlns="" val="1"/>
                  </a:ext>
                </a:extLst>
              </p:cNvPr>
              <p:cNvPicPr>
                <a:picLocks noChangeAspect="1"/>
              </p:cNvPicPr>
              <p:nvPr/>
            </p:nvPicPr>
            <p:blipFill rotWithShape="1">
              <a:blip r:embed="rId4"/>
              <a:srcRect l="54621" t="10529" r="27073" b="9273"/>
              <a:stretch/>
            </p:blipFill>
            <p:spPr>
              <a:xfrm>
                <a:off x="3310323" y="2650384"/>
                <a:ext cx="1532159" cy="1437283"/>
              </a:xfrm>
              <a:prstGeom prst="rect">
                <a:avLst/>
              </a:prstGeom>
            </p:spPr>
          </p:pic>
          <p:sp>
            <p:nvSpPr>
              <p:cNvPr id="12" name="TextBox 11">
                <a:extLst>
                  <a:ext uri="{FF2B5EF4-FFF2-40B4-BE49-F238E27FC236}">
                    <a16:creationId xmlns:a16="http://schemas.microsoft.com/office/drawing/2014/main" id="{5D796ED9-7920-4A1D-8501-61EEFB7983C1}"/>
                  </a:ext>
                </a:extLst>
              </p:cNvPr>
              <p:cNvSpPr txBox="1"/>
              <p:nvPr/>
            </p:nvSpPr>
            <p:spPr>
              <a:xfrm>
                <a:off x="3325235" y="4351335"/>
                <a:ext cx="1502334" cy="523220"/>
              </a:xfrm>
              <a:prstGeom prst="rect">
                <a:avLst/>
              </a:prstGeom>
              <a:noFill/>
            </p:spPr>
            <p:txBody>
              <a:bodyPr wrap="none" rtlCol="0">
                <a:spAutoFit/>
              </a:bodyPr>
              <a:lstStyle/>
              <a:p>
                <a:pPr algn="ctr" rtl="0"/>
                <a:r>
                  <a:rPr lang="pt-BR" sz="2800">
                    <a:latin typeface="Amazon Ember Light" panose="020B0403020204020204" pitchFamily="34" charset="0"/>
                    <a:ea typeface="Amazon Ember Light" panose="020B0403020204020204" pitchFamily="34" charset="0"/>
                    <a:cs typeface="Amazon Ember Light" panose="020B0403020204020204" pitchFamily="34" charset="0"/>
                  </a:rPr>
                  <a:t>Resiliente</a:t>
                </a:r>
              </a:p>
            </p:txBody>
          </p:sp>
        </p:grpSp>
        <p:grpSp>
          <p:nvGrpSpPr>
            <p:cNvPr id="28" name="Group 27">
              <a:extLst>
                <a:ext uri="{FF2B5EF4-FFF2-40B4-BE49-F238E27FC236}">
                  <a16:creationId xmlns:a16="http://schemas.microsoft.com/office/drawing/2014/main" id="{527555E2-39D9-4AA2-9D7D-F4D0E15BB6FE}"/>
                </a:ext>
              </a:extLst>
            </p:cNvPr>
            <p:cNvGrpSpPr/>
            <p:nvPr/>
          </p:nvGrpSpPr>
          <p:grpSpPr>
            <a:xfrm>
              <a:off x="5924205" y="2650384"/>
              <a:ext cx="1936749" cy="2224171"/>
              <a:chOff x="6276358" y="2650384"/>
              <a:chExt cx="1936749" cy="2224171"/>
            </a:xfrm>
          </p:grpSpPr>
          <p:pic>
            <p:nvPicPr>
              <p:cNvPr id="11" name="Picture 10">
                <a:extLst>
                  <a:ext uri="{FF2B5EF4-FFF2-40B4-BE49-F238E27FC236}">
                    <a16:creationId xmlns:a16="http://schemas.microsoft.com/office/drawing/2014/main" id="{DECE890C-AB13-4597-B33B-97470671949A}"/>
                  </a:ext>
                  <a:ext uri="{C183D7F6-B498-43B3-948B-1728B52AA6E4}">
                    <adec:decorative xmlns:adec="http://schemas.microsoft.com/office/drawing/2017/decorative" xmlns="" val="1"/>
                  </a:ext>
                </a:extLst>
              </p:cNvPr>
              <p:cNvPicPr>
                <a:picLocks noChangeAspect="1"/>
              </p:cNvPicPr>
              <p:nvPr/>
            </p:nvPicPr>
            <p:blipFill rotWithShape="1">
              <a:blip r:embed="rId5">
                <a:duotone>
                  <a:prstClr val="black"/>
                  <a:schemeClr val="tx2">
                    <a:tint val="45000"/>
                    <a:satMod val="400000"/>
                  </a:schemeClr>
                </a:duotone>
                <a:extLst>
                  <a:ext uri="{28A0092B-C50C-407E-A947-70E740481C1C}">
                    <a14:useLocalDpi xmlns:a14="http://schemas.microsoft.com/office/drawing/2010/main" val="0"/>
                  </a:ext>
                </a:extLst>
              </a:blip>
              <a:srcRect t="5503" b="10913"/>
              <a:stretch/>
            </p:blipFill>
            <p:spPr>
              <a:xfrm>
                <a:off x="6384945" y="2650384"/>
                <a:ext cx="1719575" cy="1437283"/>
              </a:xfrm>
              <a:prstGeom prst="rect">
                <a:avLst/>
              </a:prstGeom>
            </p:spPr>
          </p:pic>
          <p:sp>
            <p:nvSpPr>
              <p:cNvPr id="13" name="TextBox 12">
                <a:extLst>
                  <a:ext uri="{FF2B5EF4-FFF2-40B4-BE49-F238E27FC236}">
                    <a16:creationId xmlns:a16="http://schemas.microsoft.com/office/drawing/2014/main" id="{E26A9297-73D8-4B88-B4BB-0BEBEBFE5A46}"/>
                  </a:ext>
                </a:extLst>
              </p:cNvPr>
              <p:cNvSpPr txBox="1"/>
              <p:nvPr/>
            </p:nvSpPr>
            <p:spPr>
              <a:xfrm>
                <a:off x="6276358" y="4351335"/>
                <a:ext cx="1936749" cy="523220"/>
              </a:xfrm>
              <a:prstGeom prst="rect">
                <a:avLst/>
              </a:prstGeom>
              <a:noFill/>
            </p:spPr>
            <p:txBody>
              <a:bodyPr wrap="none" rtlCol="0">
                <a:spAutoFit/>
              </a:bodyPr>
              <a:lstStyle/>
              <a:p>
                <a:pPr algn="ctr" rtl="0"/>
                <a:r>
                  <a:rPr lang="pt-BR" sz="2800">
                    <a:latin typeface="Amazon Ember Light" panose="020B0403020204020204" pitchFamily="34" charset="0"/>
                    <a:ea typeface="Amazon Ember Light" panose="020B0403020204020204" pitchFamily="34" charset="0"/>
                    <a:cs typeface="Amazon Ember Light" panose="020B0403020204020204" pitchFamily="34" charset="0"/>
                  </a:rPr>
                  <a:t>Responsivo</a:t>
                </a:r>
              </a:p>
            </p:txBody>
          </p:sp>
        </p:grpSp>
        <p:grpSp>
          <p:nvGrpSpPr>
            <p:cNvPr id="29" name="Group 28">
              <a:extLst>
                <a:ext uri="{FF2B5EF4-FFF2-40B4-BE49-F238E27FC236}">
                  <a16:creationId xmlns:a16="http://schemas.microsoft.com/office/drawing/2014/main" id="{6F1C3EA9-FCBC-4363-BF16-0DD9D8964FA0}"/>
                </a:ext>
              </a:extLst>
            </p:cNvPr>
            <p:cNvGrpSpPr/>
            <p:nvPr/>
          </p:nvGrpSpPr>
          <p:grpSpPr>
            <a:xfrm>
              <a:off x="8809504" y="3064173"/>
              <a:ext cx="2497799" cy="2241269"/>
              <a:chOff x="8809504" y="3064173"/>
              <a:chExt cx="2497799" cy="2241269"/>
            </a:xfrm>
          </p:grpSpPr>
          <p:sp>
            <p:nvSpPr>
              <p:cNvPr id="15" name="Rectangle 14">
                <a:extLst>
                  <a:ext uri="{FF2B5EF4-FFF2-40B4-BE49-F238E27FC236}">
                    <a16:creationId xmlns:a16="http://schemas.microsoft.com/office/drawing/2014/main" id="{3177D99F-DFC3-4FF5-89AD-412F14643C49}"/>
                  </a:ext>
                </a:extLst>
              </p:cNvPr>
              <p:cNvSpPr/>
              <p:nvPr/>
            </p:nvSpPr>
            <p:spPr>
              <a:xfrm>
                <a:off x="8809504" y="4351335"/>
                <a:ext cx="2497799" cy="954107"/>
              </a:xfrm>
              <a:prstGeom prst="rect">
                <a:avLst/>
              </a:prstGeom>
            </p:spPr>
            <p:txBody>
              <a:bodyPr wrap="none" rtlCol="0">
                <a:spAutoFit/>
              </a:bodyPr>
              <a:lstStyle/>
              <a:p>
                <a:pPr algn="ctr" rtl="0"/>
                <a:r>
                  <a:rPr lang="pt-BR" sz="2800" dirty="0">
                    <a:latin typeface="Amazon Ember Light" panose="020B0403020204020204" pitchFamily="34" charset="0"/>
                    <a:ea typeface="Amazon Ember Light" panose="020B0403020204020204" pitchFamily="34" charset="0"/>
                    <a:cs typeface="Amazon Ember Light" panose="020B0403020204020204" pitchFamily="34" charset="0"/>
                  </a:rPr>
                  <a:t>Orientado por </a:t>
                </a:r>
                <a:r>
                  <a:rPr lang="pt-BR" sz="2800" dirty="0" smtClean="0">
                    <a:latin typeface="Amazon Ember Light" panose="020B0403020204020204" pitchFamily="34" charset="0"/>
                    <a:ea typeface="Amazon Ember Light" panose="020B0403020204020204" pitchFamily="34" charset="0"/>
                    <a:cs typeface="Amazon Ember Light" panose="020B0403020204020204" pitchFamily="34" charset="0"/>
                  </a:rPr>
                  <a:t/>
                </a:r>
                <a:br>
                  <a:rPr lang="pt-BR" sz="2800" dirty="0" smtClean="0">
                    <a:latin typeface="Amazon Ember Light" panose="020B0403020204020204" pitchFamily="34" charset="0"/>
                    <a:ea typeface="Amazon Ember Light" panose="020B0403020204020204" pitchFamily="34" charset="0"/>
                    <a:cs typeface="Amazon Ember Light" panose="020B0403020204020204" pitchFamily="34" charset="0"/>
                  </a:rPr>
                </a:br>
                <a:r>
                  <a:rPr lang="pt-BR" sz="2800" dirty="0" smtClean="0">
                    <a:latin typeface="Amazon Ember Light" panose="020B0403020204020204" pitchFamily="34" charset="0"/>
                    <a:ea typeface="Amazon Ember Light" panose="020B0403020204020204" pitchFamily="34" charset="0"/>
                    <a:cs typeface="Amazon Ember Light" panose="020B0403020204020204" pitchFamily="34" charset="0"/>
                  </a:rPr>
                  <a:t>mensagens</a:t>
                </a:r>
                <a:endParaRPr lang="pt-BR" sz="28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nvGrpSpPr>
              <p:cNvPr id="22" name="Group 21">
                <a:extLst>
                  <a:ext uri="{FF2B5EF4-FFF2-40B4-BE49-F238E27FC236}">
                    <a16:creationId xmlns:a16="http://schemas.microsoft.com/office/drawing/2014/main" id="{93BAA6F3-5202-49BC-BAC1-0ED8372A2D64}"/>
                  </a:ext>
                </a:extLst>
              </p:cNvPr>
              <p:cNvGrpSpPr/>
              <p:nvPr/>
            </p:nvGrpSpPr>
            <p:grpSpPr>
              <a:xfrm>
                <a:off x="9509764" y="3064173"/>
                <a:ext cx="1097280" cy="609704"/>
                <a:chOff x="9396687" y="2225633"/>
                <a:chExt cx="1097280" cy="609704"/>
              </a:xfrm>
            </p:grpSpPr>
            <p:sp>
              <p:nvSpPr>
                <p:cNvPr id="21" name="Rectangle 20">
                  <a:extLst>
                    <a:ext uri="{FF2B5EF4-FFF2-40B4-BE49-F238E27FC236}">
                      <a16:creationId xmlns:a16="http://schemas.microsoft.com/office/drawing/2014/main" id="{4D831F2D-5931-4E52-848A-B598FA64EB56}"/>
                    </a:ext>
                  </a:extLst>
                </p:cNvPr>
                <p:cNvSpPr/>
                <p:nvPr/>
              </p:nvSpPr>
              <p:spPr>
                <a:xfrm>
                  <a:off x="9396687" y="2225633"/>
                  <a:ext cx="1097280" cy="609704"/>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17" name="Isosceles Triangle 16">
                  <a:extLst>
                    <a:ext uri="{FF2B5EF4-FFF2-40B4-BE49-F238E27FC236}">
                      <a16:creationId xmlns:a16="http://schemas.microsoft.com/office/drawing/2014/main" id="{B5B997A8-4832-46DD-BDC6-DDE88E6F85CA}"/>
                    </a:ext>
                  </a:extLst>
                </p:cNvPr>
                <p:cNvSpPr/>
                <p:nvPr/>
              </p:nvSpPr>
              <p:spPr>
                <a:xfrm>
                  <a:off x="9396687" y="2378137"/>
                  <a:ext cx="1097280" cy="457200"/>
                </a:xfrm>
                <a:prstGeom prst="triangl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18" name="Isosceles Triangle 17">
                  <a:extLst>
                    <a:ext uri="{FF2B5EF4-FFF2-40B4-BE49-F238E27FC236}">
                      <a16:creationId xmlns:a16="http://schemas.microsoft.com/office/drawing/2014/main" id="{130427B9-68B1-4A0E-8AC5-3D51A69C0C0B}"/>
                    </a:ext>
                  </a:extLst>
                </p:cNvPr>
                <p:cNvSpPr/>
                <p:nvPr/>
              </p:nvSpPr>
              <p:spPr>
                <a:xfrm flipH="1" flipV="1">
                  <a:off x="9396687" y="2225633"/>
                  <a:ext cx="1097280" cy="365760"/>
                </a:xfrm>
                <a:prstGeom prst="triangl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grpSp>
        </p:grpSp>
      </p:grpSp>
    </p:spTree>
    <p:custDataLst>
      <p:tags r:id="rId1"/>
    </p:custDataLst>
    <p:extLst>
      <p:ext uri="{BB962C8B-B14F-4D97-AF65-F5344CB8AC3E}">
        <p14:creationId xmlns:p14="http://schemas.microsoft.com/office/powerpoint/2010/main" val="2199805270"/>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pt-BR" sz="3200">
                <a:latin typeface="+mj-lt"/>
              </a:rPr>
              <a:t>Laboratório de desafio: Produto final </a:t>
            </a:r>
          </a:p>
        </p:txBody>
      </p:sp>
      <p:grpSp>
        <p:nvGrpSpPr>
          <p:cNvPr id="25" name="Group 24" descr="Architecture diagram showing a three-tier architecture spanning two availability zones, with NAT gateway in public subnets, cafe application servers in private subnets, and database instances in private subnets.">
            <a:extLst>
              <a:ext uri="{FF2B5EF4-FFF2-40B4-BE49-F238E27FC236}">
                <a16:creationId xmlns:a16="http://schemas.microsoft.com/office/drawing/2014/main" id="{9B99138C-F98A-4AF7-9D91-475C751F9E1E}"/>
              </a:ext>
            </a:extLst>
          </p:cNvPr>
          <p:cNvGrpSpPr/>
          <p:nvPr/>
        </p:nvGrpSpPr>
        <p:grpSpPr>
          <a:xfrm>
            <a:off x="1856029" y="1312974"/>
            <a:ext cx="8523223" cy="4983480"/>
            <a:chOff x="2516524" y="1164833"/>
            <a:chExt cx="8523223" cy="4983480"/>
          </a:xfrm>
        </p:grpSpPr>
        <p:grpSp>
          <p:nvGrpSpPr>
            <p:cNvPr id="26" name="Group 25">
              <a:extLst>
                <a:ext uri="{FF2B5EF4-FFF2-40B4-BE49-F238E27FC236}">
                  <a16:creationId xmlns:a16="http://schemas.microsoft.com/office/drawing/2014/main" id="{7644AB75-42D9-4053-B57F-77554739A54D}"/>
                </a:ext>
              </a:extLst>
            </p:cNvPr>
            <p:cNvGrpSpPr/>
            <p:nvPr/>
          </p:nvGrpSpPr>
          <p:grpSpPr>
            <a:xfrm>
              <a:off x="4018928" y="1812158"/>
              <a:ext cx="6867433" cy="1282519"/>
              <a:chOff x="4018928" y="1812158"/>
              <a:chExt cx="6867433" cy="1282519"/>
            </a:xfrm>
          </p:grpSpPr>
          <p:grpSp>
            <p:nvGrpSpPr>
              <p:cNvPr id="89" name="Group 88">
                <a:extLst>
                  <a:ext uri="{FF2B5EF4-FFF2-40B4-BE49-F238E27FC236}">
                    <a16:creationId xmlns:a16="http://schemas.microsoft.com/office/drawing/2014/main" id="{A7A0B493-63B7-4C85-B70E-084AE2B85E27}"/>
                  </a:ext>
                </a:extLst>
              </p:cNvPr>
              <p:cNvGrpSpPr/>
              <p:nvPr/>
            </p:nvGrpSpPr>
            <p:grpSpPr>
              <a:xfrm>
                <a:off x="4018928" y="1812158"/>
                <a:ext cx="2423160" cy="1282519"/>
                <a:chOff x="4018928" y="1812158"/>
                <a:chExt cx="2423160" cy="1282519"/>
              </a:xfrm>
            </p:grpSpPr>
            <p:sp>
              <p:nvSpPr>
                <p:cNvPr id="99" name="Rectangle 98">
                  <a:extLst>
                    <a:ext uri="{FF2B5EF4-FFF2-40B4-BE49-F238E27FC236}">
                      <a16:creationId xmlns:a16="http://schemas.microsoft.com/office/drawing/2014/main" id="{1A835146-FFD0-47E4-A4B3-5030645A9DF7}"/>
                    </a:ext>
                  </a:extLst>
                </p:cNvPr>
                <p:cNvSpPr/>
                <p:nvPr/>
              </p:nvSpPr>
              <p:spPr>
                <a:xfrm>
                  <a:off x="4018928" y="1814517"/>
                  <a:ext cx="2423160" cy="1280160"/>
                </a:xfrm>
                <a:prstGeom prst="rect">
                  <a:avLst/>
                </a:prstGeom>
                <a:solidFill>
                  <a:srgbClr val="1D8900">
                    <a:alpha val="9804"/>
                  </a:srgbClr>
                </a:solidFill>
                <a:ln w="12700" cap="flat" cmpd="sng" algn="ctr">
                  <a:noFill/>
                  <a:prstDash val="dash"/>
                  <a:miter lim="800000"/>
                </a:ln>
                <a:effectLst/>
              </p:spPr>
              <p:txBody>
                <a:bodyPr rot="0" spcFirstLastPara="0" vertOverflow="overflow" horzOverflow="overflow" vert="horz" wrap="square" lIns="457200" tIns="45720" rIns="91440" bIns="45720" numCol="1" spcCol="0" rtlCol="0" fromWordArt="0" anchor="t" anchorCtr="0" forceAA="0" compatLnSpc="1">
                  <a:prstTxWarp prst="textNoShape">
                    <a:avLst/>
                  </a:prstTxWarp>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pt-BR" sz="1200" b="0" i="0" u="none" strike="noStrike" kern="0" cap="none" spc="0" normalizeH="0" noProof="0">
                      <a:ln>
                        <a:noFill/>
                      </a:ln>
                      <a:solidFill>
                        <a:srgbClr val="1D89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Sub-rede pública 1</a:t>
                  </a:r>
                  <a:r>
                    <a:rPr kumimoji="0" lang="en-US" sz="1200" b="0" i="0" u="none" strike="noStrike" kern="0" cap="none" spc="0" normalizeH="0" baseline="0" noProof="0" dirty="0">
                      <a:ln>
                        <a:noFill/>
                      </a:ln>
                      <a:solidFill>
                        <a:srgbClr val="1D89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r>
                  <a:br>
                    <a:rPr kumimoji="0" lang="en-US" sz="1200" b="0" i="0" u="none" strike="noStrike" kern="0" cap="none" spc="0" normalizeH="0" baseline="0" noProof="0" dirty="0">
                      <a:ln>
                        <a:noFill/>
                      </a:ln>
                      <a:solidFill>
                        <a:srgbClr val="1D89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br>
                  <a:r>
                    <a:rPr lang="pt-BR" sz="1200" b="0" i="0" u="none" strike="noStrike" kern="0" cap="none" spc="0" normalizeH="0" noProof="0">
                      <a:ln>
                        <a:noFill/>
                      </a:ln>
                      <a:solidFill>
                        <a:srgbClr val="1D89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10.0.0.0/24</a:t>
                  </a:r>
                  <a:endParaRPr kumimoji="0" lang="en-US" sz="1200" b="0" i="0" u="none" strike="noStrike" kern="0" cap="none" spc="0" normalizeH="0" baseline="0" noProof="0" dirty="0">
                    <a:ln>
                      <a:noFill/>
                    </a:ln>
                    <a:solidFill>
                      <a:srgbClr val="1D89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pic>
              <p:nvPicPr>
                <p:cNvPr id="101" name="Graphic 100">
                  <a:extLst>
                    <a:ext uri="{FF2B5EF4-FFF2-40B4-BE49-F238E27FC236}">
                      <a16:creationId xmlns:a16="http://schemas.microsoft.com/office/drawing/2014/main" id="{44A5651C-8811-473C-A673-0B50F0FDD566}"/>
                    </a:ext>
                    <a:ext uri="{C183D7F6-B498-43B3-948B-1728B52AA6E4}">
                      <adec:decorative xmlns:adec="http://schemas.microsoft.com/office/drawing/2017/decorative" xmlns="" val="1"/>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4018928" y="1812158"/>
                  <a:ext cx="365760" cy="365760"/>
                </a:xfrm>
                <a:prstGeom prst="rect">
                  <a:avLst/>
                </a:prstGeom>
              </p:spPr>
            </p:pic>
            <p:grpSp>
              <p:nvGrpSpPr>
                <p:cNvPr id="102" name="Group 101">
                  <a:extLst>
                    <a:ext uri="{FF2B5EF4-FFF2-40B4-BE49-F238E27FC236}">
                      <a16:creationId xmlns:a16="http://schemas.microsoft.com/office/drawing/2014/main" id="{434227E0-6FF0-4843-97D7-93D600E4EDF9}"/>
                    </a:ext>
                  </a:extLst>
                </p:cNvPr>
                <p:cNvGrpSpPr/>
                <p:nvPr/>
              </p:nvGrpSpPr>
              <p:grpSpPr>
                <a:xfrm>
                  <a:off x="4384687" y="2409593"/>
                  <a:ext cx="1504178" cy="475267"/>
                  <a:chOff x="4118311" y="2328915"/>
                  <a:chExt cx="1504178" cy="475267"/>
                </a:xfrm>
              </p:grpSpPr>
              <p:pic>
                <p:nvPicPr>
                  <p:cNvPr id="103" name="Graphic 102">
                    <a:extLst>
                      <a:ext uri="{FF2B5EF4-FFF2-40B4-BE49-F238E27FC236}">
                        <a16:creationId xmlns:a16="http://schemas.microsoft.com/office/drawing/2014/main" id="{B2292BD8-BA6E-459E-82FA-51CB8655CD5D}"/>
                      </a:ext>
                      <a:ext uri="{C183D7F6-B498-43B3-948B-1728B52AA6E4}">
                        <adec:decorative xmlns:adec="http://schemas.microsoft.com/office/drawing/2017/decorative" xmlns="" val="1"/>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5256729" y="2438422"/>
                    <a:ext cx="365760" cy="365760"/>
                  </a:xfrm>
                  <a:prstGeom prst="rect">
                    <a:avLst/>
                  </a:prstGeom>
                </p:spPr>
              </p:pic>
              <p:sp>
                <p:nvSpPr>
                  <p:cNvPr id="104" name="TextBox 103">
                    <a:extLst>
                      <a:ext uri="{FF2B5EF4-FFF2-40B4-BE49-F238E27FC236}">
                        <a16:creationId xmlns:a16="http://schemas.microsoft.com/office/drawing/2014/main" id="{1F0BC972-C7C5-47D9-AAAD-0AB77A1C4373}"/>
                      </a:ext>
                    </a:extLst>
                  </p:cNvPr>
                  <p:cNvSpPr txBox="1"/>
                  <p:nvPr/>
                </p:nvSpPr>
                <p:spPr>
                  <a:xfrm>
                    <a:off x="4118311" y="2328915"/>
                    <a:ext cx="1128747" cy="276999"/>
                  </a:xfrm>
                  <a:prstGeom prst="rect">
                    <a:avLst/>
                  </a:prstGeom>
                  <a:noFill/>
                </p:spPr>
                <p:txBody>
                  <a:bodyPr wrap="square" rtlCol="0">
                    <a:spAutoFit/>
                  </a:bodyPr>
                  <a:lstStyle/>
                  <a:p>
                    <a:pPr algn="r" rtl="0"/>
                    <a:r>
                      <a:rPr lang="pt-BR" sz="1200">
                        <a:latin typeface="Amazon Ember Light" panose="020B0403020204020204" pitchFamily="34" charset="0"/>
                        <a:ea typeface="Amazon Ember Light" panose="020B0403020204020204" pitchFamily="34" charset="0"/>
                        <a:cs typeface="Amazon Ember Light" panose="020B0403020204020204" pitchFamily="34" charset="0"/>
                      </a:rPr>
                      <a:t>Gateway NAT</a:t>
                    </a: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grpSp>
          <p:grpSp>
            <p:nvGrpSpPr>
              <p:cNvPr id="90" name="Group 89">
                <a:extLst>
                  <a:ext uri="{FF2B5EF4-FFF2-40B4-BE49-F238E27FC236}">
                    <a16:creationId xmlns:a16="http://schemas.microsoft.com/office/drawing/2014/main" id="{ACC8CCE3-923A-4574-9B86-5AA8433ADCDD}"/>
                  </a:ext>
                </a:extLst>
              </p:cNvPr>
              <p:cNvGrpSpPr/>
              <p:nvPr/>
            </p:nvGrpSpPr>
            <p:grpSpPr>
              <a:xfrm>
                <a:off x="8463201" y="1812158"/>
                <a:ext cx="2423160" cy="1282519"/>
                <a:chOff x="8463201" y="1812158"/>
                <a:chExt cx="2423160" cy="1282519"/>
              </a:xfrm>
            </p:grpSpPr>
            <p:sp>
              <p:nvSpPr>
                <p:cNvPr id="91" name="Rectangle 90">
                  <a:extLst>
                    <a:ext uri="{FF2B5EF4-FFF2-40B4-BE49-F238E27FC236}">
                      <a16:creationId xmlns:a16="http://schemas.microsoft.com/office/drawing/2014/main" id="{BEF94A91-4706-4394-A695-60FCDC9B5D18}"/>
                    </a:ext>
                  </a:extLst>
                </p:cNvPr>
                <p:cNvSpPr/>
                <p:nvPr/>
              </p:nvSpPr>
              <p:spPr>
                <a:xfrm>
                  <a:off x="8463201" y="1814517"/>
                  <a:ext cx="2423160" cy="1280160"/>
                </a:xfrm>
                <a:prstGeom prst="rect">
                  <a:avLst/>
                </a:prstGeom>
                <a:solidFill>
                  <a:srgbClr val="1D8900">
                    <a:alpha val="9804"/>
                  </a:srgbClr>
                </a:solidFill>
                <a:ln w="12700" cap="flat" cmpd="sng" algn="ctr">
                  <a:noFill/>
                  <a:prstDash val="dash"/>
                  <a:miter lim="800000"/>
                </a:ln>
                <a:effectLst/>
              </p:spPr>
              <p:txBody>
                <a:bodyPr rot="0" spcFirstLastPara="0" vertOverflow="overflow" horzOverflow="overflow" vert="horz" wrap="square" lIns="457200" tIns="45720" rIns="91440" bIns="45720" numCol="1" spcCol="0" rtlCol="0" fromWordArt="0" anchor="t" anchorCtr="0" forceAA="0" compatLnSpc="1">
                  <a:prstTxWarp prst="textNoShape">
                    <a:avLst/>
                  </a:prstTxWarp>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pt-BR" sz="1200" b="0" i="0" u="none" strike="noStrike" kern="0" cap="none" spc="0" normalizeH="0" noProof="0">
                      <a:ln>
                        <a:noFill/>
                      </a:ln>
                      <a:solidFill>
                        <a:srgbClr val="1D89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Sub-rede pública 2</a:t>
                  </a:r>
                  <a:r>
                    <a:rPr kumimoji="0" lang="en-US" sz="1200" b="0" i="0" u="none" strike="noStrike" kern="0" cap="none" spc="0" normalizeH="0" baseline="0" noProof="0" dirty="0">
                      <a:ln>
                        <a:noFill/>
                      </a:ln>
                      <a:solidFill>
                        <a:srgbClr val="1D89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r>
                  <a:br>
                    <a:rPr kumimoji="0" lang="en-US" sz="1200" b="0" i="0" u="none" strike="noStrike" kern="0" cap="none" spc="0" normalizeH="0" baseline="0" noProof="0" dirty="0">
                      <a:ln>
                        <a:noFill/>
                      </a:ln>
                      <a:solidFill>
                        <a:srgbClr val="1D89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br>
                  <a:r>
                    <a:rPr lang="pt-BR" sz="1200" b="0" i="0" u="none" strike="noStrike" kern="0" cap="none" spc="0" normalizeH="0" noProof="0">
                      <a:ln>
                        <a:noFill/>
                      </a:ln>
                      <a:solidFill>
                        <a:srgbClr val="1D89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10.0.1.0/24</a:t>
                  </a:r>
                  <a:endParaRPr kumimoji="0" lang="en-US" sz="1200" b="0" i="0" u="none" strike="noStrike" kern="0" cap="none" spc="0" normalizeH="0" baseline="0" noProof="0" dirty="0">
                    <a:ln>
                      <a:noFill/>
                    </a:ln>
                    <a:solidFill>
                      <a:srgbClr val="1D89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pic>
              <p:nvPicPr>
                <p:cNvPr id="92" name="Graphic 91">
                  <a:extLst>
                    <a:ext uri="{FF2B5EF4-FFF2-40B4-BE49-F238E27FC236}">
                      <a16:creationId xmlns:a16="http://schemas.microsoft.com/office/drawing/2014/main" id="{40CB8CC6-3540-435B-9A48-F6E1816AACA7}"/>
                    </a:ext>
                    <a:ext uri="{C183D7F6-B498-43B3-948B-1728B52AA6E4}">
                      <adec:decorative xmlns:adec="http://schemas.microsoft.com/office/drawing/2017/decorative" xmlns="" val="1"/>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8463201" y="1812158"/>
                  <a:ext cx="365760" cy="365760"/>
                </a:xfrm>
                <a:prstGeom prst="rect">
                  <a:avLst/>
                </a:prstGeom>
              </p:spPr>
            </p:pic>
            <p:grpSp>
              <p:nvGrpSpPr>
                <p:cNvPr id="93" name="Group 92">
                  <a:extLst>
                    <a:ext uri="{FF2B5EF4-FFF2-40B4-BE49-F238E27FC236}">
                      <a16:creationId xmlns:a16="http://schemas.microsoft.com/office/drawing/2014/main" id="{496471BC-1899-43ED-BADE-80E91938C6F6}"/>
                    </a:ext>
                  </a:extLst>
                </p:cNvPr>
                <p:cNvGrpSpPr/>
                <p:nvPr/>
              </p:nvGrpSpPr>
              <p:grpSpPr>
                <a:xfrm>
                  <a:off x="8861266" y="2409593"/>
                  <a:ext cx="1471872" cy="475267"/>
                  <a:chOff x="4150617" y="2328915"/>
                  <a:chExt cx="1471872" cy="475267"/>
                </a:xfrm>
              </p:grpSpPr>
              <p:pic>
                <p:nvPicPr>
                  <p:cNvPr id="95" name="Graphic 94">
                    <a:extLst>
                      <a:ext uri="{FF2B5EF4-FFF2-40B4-BE49-F238E27FC236}">
                        <a16:creationId xmlns:a16="http://schemas.microsoft.com/office/drawing/2014/main" id="{DA786A00-DEC6-4461-885B-437B8D0B3641}"/>
                      </a:ext>
                      <a:ext uri="{C183D7F6-B498-43B3-948B-1728B52AA6E4}">
                        <adec:decorative xmlns:adec="http://schemas.microsoft.com/office/drawing/2017/decorative" xmlns="" val="1"/>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5256729" y="2438422"/>
                    <a:ext cx="365760" cy="365760"/>
                  </a:xfrm>
                  <a:prstGeom prst="rect">
                    <a:avLst/>
                  </a:prstGeom>
                </p:spPr>
              </p:pic>
              <p:sp>
                <p:nvSpPr>
                  <p:cNvPr id="98" name="TextBox 97">
                    <a:extLst>
                      <a:ext uri="{FF2B5EF4-FFF2-40B4-BE49-F238E27FC236}">
                        <a16:creationId xmlns:a16="http://schemas.microsoft.com/office/drawing/2014/main" id="{6E9EA2E7-8CDF-409A-A36B-4C8C2323B7A9}"/>
                      </a:ext>
                    </a:extLst>
                  </p:cNvPr>
                  <p:cNvSpPr txBox="1"/>
                  <p:nvPr/>
                </p:nvSpPr>
                <p:spPr>
                  <a:xfrm>
                    <a:off x="4150617" y="2328915"/>
                    <a:ext cx="1096442" cy="276999"/>
                  </a:xfrm>
                  <a:prstGeom prst="rect">
                    <a:avLst/>
                  </a:prstGeom>
                  <a:noFill/>
                </p:spPr>
                <p:txBody>
                  <a:bodyPr wrap="square" rtlCol="0">
                    <a:spAutoFit/>
                  </a:bodyPr>
                  <a:lstStyle/>
                  <a:p>
                    <a:pPr algn="r" rtl="0"/>
                    <a:r>
                      <a:rPr lang="pt-BR" sz="1200">
                        <a:latin typeface="Amazon Ember Light" panose="020B0403020204020204" pitchFamily="34" charset="0"/>
                        <a:ea typeface="Amazon Ember Light" panose="020B0403020204020204" pitchFamily="34" charset="0"/>
                        <a:cs typeface="Amazon Ember Light" panose="020B0403020204020204" pitchFamily="34" charset="0"/>
                      </a:rPr>
                      <a:t>Gateway NAT</a:t>
                    </a: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grpSp>
        </p:grpSp>
        <p:grpSp>
          <p:nvGrpSpPr>
            <p:cNvPr id="27" name="Group 26">
              <a:extLst>
                <a:ext uri="{FF2B5EF4-FFF2-40B4-BE49-F238E27FC236}">
                  <a16:creationId xmlns:a16="http://schemas.microsoft.com/office/drawing/2014/main" id="{BBC85E8A-65C8-4D98-9F16-B86A12D2211C}"/>
                </a:ext>
              </a:extLst>
            </p:cNvPr>
            <p:cNvGrpSpPr/>
            <p:nvPr/>
          </p:nvGrpSpPr>
          <p:grpSpPr>
            <a:xfrm>
              <a:off x="8463201" y="3167875"/>
              <a:ext cx="2423160" cy="1463040"/>
              <a:chOff x="4018928" y="3356257"/>
              <a:chExt cx="2423160" cy="1463040"/>
            </a:xfrm>
          </p:grpSpPr>
          <p:sp>
            <p:nvSpPr>
              <p:cNvPr id="87" name="Rectangle 86">
                <a:extLst>
                  <a:ext uri="{FF2B5EF4-FFF2-40B4-BE49-F238E27FC236}">
                    <a16:creationId xmlns:a16="http://schemas.microsoft.com/office/drawing/2014/main" id="{853F5E23-B5D7-481E-B141-A9C406E5CCCB}"/>
                  </a:ext>
                </a:extLst>
              </p:cNvPr>
              <p:cNvSpPr/>
              <p:nvPr/>
            </p:nvSpPr>
            <p:spPr>
              <a:xfrm>
                <a:off x="4018928" y="3356257"/>
                <a:ext cx="2423160" cy="1463040"/>
              </a:xfrm>
              <a:prstGeom prst="rect">
                <a:avLst/>
              </a:prstGeom>
              <a:solidFill>
                <a:srgbClr val="007CBC">
                  <a:alpha val="9804"/>
                </a:srgbClr>
              </a:solidFill>
              <a:ln w="12700" cap="flat" cmpd="sng" algn="ctr">
                <a:noFill/>
                <a:prstDash val="dash"/>
                <a:miter lim="800000"/>
              </a:ln>
              <a:effectLst/>
            </p:spPr>
            <p:txBody>
              <a:bodyPr rot="0" spcFirstLastPara="0" vertOverflow="overflow" horzOverflow="overflow" vert="horz" wrap="square" lIns="457200" tIns="45720" rIns="91440" bIns="45720" numCol="1" spcCol="0" rtlCol="0" fromWordArt="0" anchor="t" anchorCtr="0" forceAA="0" compatLnSpc="1">
                <a:prstTxWarp prst="textNoShape">
                  <a:avLst/>
                </a:prstTxWarp>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pt-BR" sz="1200" b="0" i="0" u="none" strike="noStrike" kern="0" cap="none" spc="0" normalizeH="0" noProof="0">
                    <a:ln>
                      <a:noFill/>
                    </a:ln>
                    <a:solidFill>
                      <a:srgbClr val="007CBC"/>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Sub-rede privada 2</a:t>
                </a:r>
              </a:p>
              <a:p>
                <a:pPr marL="0" marR="0" lvl="0" indent="0" defTabSz="914400" rtl="0" eaLnBrk="1" fontAlgn="auto" latinLnBrk="0" hangingPunct="1">
                  <a:lnSpc>
                    <a:spcPct val="100000"/>
                  </a:lnSpc>
                  <a:spcBef>
                    <a:spcPts val="0"/>
                  </a:spcBef>
                  <a:spcAft>
                    <a:spcPts val="0"/>
                  </a:spcAft>
                  <a:buClrTx/>
                  <a:buSzTx/>
                  <a:buFontTx/>
                  <a:buNone/>
                  <a:tabLst/>
                  <a:defRPr/>
                </a:pPr>
                <a:r>
                  <a:rPr lang="pt-BR" sz="1200" kern="0">
                    <a:solidFill>
                      <a:srgbClr val="007CBC"/>
                    </a:solidFill>
                    <a:latin typeface="Amazon Ember Light" panose="020B0403020204020204" pitchFamily="34" charset="0"/>
                    <a:ea typeface="Amazon Ember Light" panose="020B0403020204020204" pitchFamily="34" charset="0"/>
                    <a:cs typeface="Amazon Ember Light" panose="020B0403020204020204" pitchFamily="34" charset="0"/>
                  </a:rPr>
                  <a:t>10.0.3.0/24</a:t>
                </a:r>
                <a:endParaRPr kumimoji="0" lang="en-US" sz="1200" b="0" i="0" u="none" strike="noStrike" kern="0" cap="none" spc="0" normalizeH="0" baseline="0" noProof="0" dirty="0">
                  <a:ln>
                    <a:noFill/>
                  </a:ln>
                  <a:solidFill>
                    <a:srgbClr val="007CBC"/>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pic>
            <p:nvPicPr>
              <p:cNvPr id="88" name="Graphic 87">
                <a:extLst>
                  <a:ext uri="{FF2B5EF4-FFF2-40B4-BE49-F238E27FC236}">
                    <a16:creationId xmlns:a16="http://schemas.microsoft.com/office/drawing/2014/main" id="{872ABB2E-B1A9-4979-8ACD-0C057F15F39A}"/>
                  </a:ext>
                  <a:ext uri="{C183D7F6-B498-43B3-948B-1728B52AA6E4}">
                    <adec:decorative xmlns:adec="http://schemas.microsoft.com/office/drawing/2017/decorative" xmlns="" val="1"/>
                  </a:ext>
                </a:extLst>
              </p:cNvPr>
              <p:cNvPicPr>
                <a:picLocks noChangeAspect="1"/>
              </p:cNvPicPr>
              <p:nvPr/>
            </p:nvPicPr>
            <p:blipFill>
              <a:blip r:embed="rId8">
                <a:extLst>
                  <a:ext uri="{96DAC541-7B7A-43D3-8B79-37D633B846F1}">
                    <asvg:svgBlip xmlns:asvg="http://schemas.microsoft.com/office/drawing/2016/SVG/main" xmlns="" r:embed="rId9"/>
                  </a:ext>
                </a:extLst>
              </a:blip>
              <a:stretch>
                <a:fillRect/>
              </a:stretch>
            </p:blipFill>
            <p:spPr>
              <a:xfrm>
                <a:off x="4018928" y="3356257"/>
                <a:ext cx="365760" cy="365760"/>
              </a:xfrm>
              <a:prstGeom prst="rect">
                <a:avLst/>
              </a:prstGeom>
            </p:spPr>
          </p:pic>
        </p:grpSp>
        <p:sp>
          <p:nvSpPr>
            <p:cNvPr id="28" name="Rectangle 27">
              <a:extLst>
                <a:ext uri="{FF2B5EF4-FFF2-40B4-BE49-F238E27FC236}">
                  <a16:creationId xmlns:a16="http://schemas.microsoft.com/office/drawing/2014/main" id="{6E6EC5A4-CCDC-4FF8-98D1-BC21718B0559}"/>
                </a:ext>
              </a:extLst>
            </p:cNvPr>
            <p:cNvSpPr/>
            <p:nvPr/>
          </p:nvSpPr>
          <p:spPr>
            <a:xfrm>
              <a:off x="3313067" y="1495898"/>
              <a:ext cx="7726680" cy="4572000"/>
            </a:xfrm>
            <a:prstGeom prst="rect">
              <a:avLst/>
            </a:prstGeom>
            <a:noFill/>
            <a:ln w="12700" cap="flat" cmpd="sng" algn="ctr">
              <a:solidFill>
                <a:srgbClr val="1D8900"/>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pt-BR" sz="1200" b="0" i="0" u="none" strike="noStrike" kern="0" cap="none" spc="0" normalizeH="0" noProof="0">
                  <a:ln w="0"/>
                  <a:solidFill>
                    <a:srgbClr val="1D89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VPC: 10.0.0.0/16</a:t>
              </a:r>
              <a:endParaRPr kumimoji="0" lang="en-US" sz="1050" b="0" i="0" u="none" strike="noStrike" kern="0" cap="none" spc="0" normalizeH="0" baseline="0" noProof="0" dirty="0">
                <a:ln w="0"/>
                <a:solidFill>
                  <a:srgbClr val="1D89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9" name="Rectangle 28">
              <a:extLst>
                <a:ext uri="{FF2B5EF4-FFF2-40B4-BE49-F238E27FC236}">
                  <a16:creationId xmlns:a16="http://schemas.microsoft.com/office/drawing/2014/main" id="{3551373B-6650-4BF6-9665-41EF6F880B85}"/>
                </a:ext>
              </a:extLst>
            </p:cNvPr>
            <p:cNvSpPr/>
            <p:nvPr/>
          </p:nvSpPr>
          <p:spPr>
            <a:xfrm>
              <a:off x="3950348" y="1164833"/>
              <a:ext cx="2560320" cy="4983480"/>
            </a:xfrm>
            <a:prstGeom prst="rect">
              <a:avLst/>
            </a:prstGeom>
            <a:noFill/>
            <a:ln w="12700" cap="flat" cmpd="sng" algn="ctr">
              <a:solidFill>
                <a:srgbClr val="007CBC"/>
              </a:solidFill>
              <a:prstDash val="dash"/>
              <a:miter lim="800000"/>
            </a:ln>
            <a:effectLst/>
          </p:spPr>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200" b="0" i="0" u="none" strike="noStrike" kern="0" cap="none" spc="0" normalizeH="0" noProof="0">
                  <a:ln>
                    <a:noFill/>
                  </a:ln>
                  <a:solidFill>
                    <a:srgbClr val="007CBC"/>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Zona de disponibilidade A</a:t>
              </a:r>
            </a:p>
          </p:txBody>
        </p:sp>
        <p:pic>
          <p:nvPicPr>
            <p:cNvPr id="30" name="Graphic 29">
              <a:extLst>
                <a:ext uri="{FF2B5EF4-FFF2-40B4-BE49-F238E27FC236}">
                  <a16:creationId xmlns:a16="http://schemas.microsoft.com/office/drawing/2014/main" id="{AC408B6D-5846-4691-9F43-AC5BFF5D2982}"/>
                </a:ext>
                <a:ext uri="{C183D7F6-B498-43B3-948B-1728B52AA6E4}">
                  <adec:decorative xmlns:adec="http://schemas.microsoft.com/office/drawing/2017/decorative" xmlns="" val="1"/>
                </a:ext>
              </a:extLst>
            </p:cNvPr>
            <p:cNvPicPr>
              <a:picLocks noChangeAspect="1"/>
            </p:cNvPicPr>
            <p:nvPr/>
          </p:nvPicPr>
          <p:blipFill>
            <a:blip r:embed="rId10">
              <a:extLst>
                <a:ext uri="{96DAC541-7B7A-43D3-8B79-37D633B846F1}">
                  <asvg:svgBlip xmlns:asvg="http://schemas.microsoft.com/office/drawing/2016/SVG/main" xmlns="" r:embed="rId11"/>
                </a:ext>
              </a:extLst>
            </a:blip>
            <a:stretch>
              <a:fillRect/>
            </a:stretch>
          </p:blipFill>
          <p:spPr>
            <a:xfrm>
              <a:off x="3313067" y="1495898"/>
              <a:ext cx="365760" cy="365760"/>
            </a:xfrm>
            <a:prstGeom prst="rect">
              <a:avLst/>
            </a:prstGeom>
          </p:spPr>
        </p:pic>
        <p:sp>
          <p:nvSpPr>
            <p:cNvPr id="31" name="Rectangle 30">
              <a:extLst>
                <a:ext uri="{FF2B5EF4-FFF2-40B4-BE49-F238E27FC236}">
                  <a16:creationId xmlns:a16="http://schemas.microsoft.com/office/drawing/2014/main" id="{46A58CF2-FAC2-4531-AC92-4DCDDF503D42}"/>
                </a:ext>
              </a:extLst>
            </p:cNvPr>
            <p:cNvSpPr/>
            <p:nvPr/>
          </p:nvSpPr>
          <p:spPr>
            <a:xfrm>
              <a:off x="8394621" y="1164833"/>
              <a:ext cx="2560320" cy="4983480"/>
            </a:xfrm>
            <a:prstGeom prst="rect">
              <a:avLst/>
            </a:prstGeom>
            <a:noFill/>
            <a:ln w="12700" cap="flat" cmpd="sng" algn="ctr">
              <a:solidFill>
                <a:srgbClr val="007CBC"/>
              </a:solidFill>
              <a:prstDash val="dash"/>
              <a:miter lim="800000"/>
            </a:ln>
            <a:effectLst/>
          </p:spPr>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200" b="0" i="0" u="none" strike="noStrike" kern="0" cap="none" spc="0" normalizeH="0" noProof="0">
                  <a:ln>
                    <a:noFill/>
                  </a:ln>
                  <a:solidFill>
                    <a:srgbClr val="007CBC"/>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Zona de disponibilidade B</a:t>
              </a:r>
            </a:p>
          </p:txBody>
        </p:sp>
        <p:grpSp>
          <p:nvGrpSpPr>
            <p:cNvPr id="32" name="Group 31">
              <a:extLst>
                <a:ext uri="{FF2B5EF4-FFF2-40B4-BE49-F238E27FC236}">
                  <a16:creationId xmlns:a16="http://schemas.microsoft.com/office/drawing/2014/main" id="{BC724A29-04B3-4F56-A2A7-A2344E7F2B10}"/>
                </a:ext>
              </a:extLst>
            </p:cNvPr>
            <p:cNvGrpSpPr/>
            <p:nvPr/>
          </p:nvGrpSpPr>
          <p:grpSpPr>
            <a:xfrm>
              <a:off x="6378068" y="2573527"/>
              <a:ext cx="2212224" cy="746729"/>
              <a:chOff x="6140590" y="2878327"/>
              <a:chExt cx="2212224" cy="746729"/>
            </a:xfrm>
          </p:grpSpPr>
          <p:pic>
            <p:nvPicPr>
              <p:cNvPr id="85" name="Graphic 84">
                <a:extLst>
                  <a:ext uri="{FF2B5EF4-FFF2-40B4-BE49-F238E27FC236}">
                    <a16:creationId xmlns:a16="http://schemas.microsoft.com/office/drawing/2014/main" id="{40C68650-2E97-482A-A2B3-F403CB51253C}"/>
                  </a:ext>
                  <a:ext uri="{C183D7F6-B498-43B3-948B-1728B52AA6E4}">
                    <adec:decorative xmlns:adec="http://schemas.microsoft.com/office/drawing/2017/decorative" xmlns="" val="1"/>
                  </a:ext>
                </a:extLst>
              </p:cNvPr>
              <p:cNvPicPr>
                <a:picLocks noChangeAspect="1"/>
              </p:cNvPicPr>
              <p:nvPr/>
            </p:nvPicPr>
            <p:blipFill>
              <a:blip r:embed="rId12">
                <a:extLst>
                  <a:ext uri="{96DAC541-7B7A-43D3-8B79-37D633B846F1}">
                    <asvg:svgBlip xmlns:asvg="http://schemas.microsoft.com/office/drawing/2016/SVG/main" xmlns="" r:embed="rId13"/>
                  </a:ext>
                </a:extLst>
              </a:blip>
              <a:stretch>
                <a:fillRect/>
              </a:stretch>
            </p:blipFill>
            <p:spPr>
              <a:xfrm>
                <a:off x="7063821" y="2878327"/>
                <a:ext cx="365760" cy="365760"/>
              </a:xfrm>
              <a:prstGeom prst="rect">
                <a:avLst/>
              </a:prstGeom>
            </p:spPr>
          </p:pic>
          <p:sp>
            <p:nvSpPr>
              <p:cNvPr id="86" name="TextBox 85">
                <a:extLst>
                  <a:ext uri="{FF2B5EF4-FFF2-40B4-BE49-F238E27FC236}">
                    <a16:creationId xmlns:a16="http://schemas.microsoft.com/office/drawing/2014/main" id="{F7794435-411A-4FC5-B3BB-AB7C4B615206}"/>
                  </a:ext>
                </a:extLst>
              </p:cNvPr>
              <p:cNvSpPr txBox="1"/>
              <p:nvPr/>
            </p:nvSpPr>
            <p:spPr>
              <a:xfrm>
                <a:off x="6140590" y="3163391"/>
                <a:ext cx="2212224" cy="461665"/>
              </a:xfrm>
              <a:prstGeom prst="rect">
                <a:avLst/>
              </a:prstGeom>
              <a:noFill/>
            </p:spPr>
            <p:txBody>
              <a:bodyPr wrap="square" rtlCol="0">
                <a:spAutoFit/>
              </a:bodyPr>
              <a:lstStyle/>
              <a:p>
                <a:pPr algn="ctr" rtl="0"/>
                <a:r>
                  <a:rPr lang="pt-BR" sz="1200" dirty="0" err="1">
                    <a:latin typeface="Amazon Ember Light" panose="020B0403020204020204" pitchFamily="34" charset="0"/>
                    <a:ea typeface="Amazon Ember Light" panose="020B0403020204020204" pitchFamily="34" charset="0"/>
                    <a:cs typeface="Amazon Ember Light" panose="020B0403020204020204" pitchFamily="34" charset="0"/>
                  </a:rPr>
                  <a:t>Balanceador</a:t>
                </a:r>
                <a:r>
                  <a:rPr lang="pt-BR" sz="1200" dirty="0">
                    <a:latin typeface="Amazon Ember Light" panose="020B0403020204020204" pitchFamily="34" charset="0"/>
                    <a:ea typeface="Amazon Ember Light" panose="020B0403020204020204" pitchFamily="34" charset="0"/>
                    <a:cs typeface="Amazon Ember Light" panose="020B0403020204020204" pitchFamily="34" charset="0"/>
                  </a:rPr>
                  <a:t> de carga </a:t>
                </a:r>
                <a:r>
                  <a:rPr lang="pt-BR" sz="1200" dirty="0" smtClean="0">
                    <a:latin typeface="Amazon Ember Light" panose="020B0403020204020204" pitchFamily="34" charset="0"/>
                    <a:ea typeface="Amazon Ember Light" panose="020B0403020204020204" pitchFamily="34" charset="0"/>
                    <a:cs typeface="Amazon Ember Light" panose="020B0403020204020204" pitchFamily="34" charset="0"/>
                  </a:rPr>
                  <a:t/>
                </a:r>
                <a:br>
                  <a:rPr lang="pt-BR" sz="1200" dirty="0" smtClean="0">
                    <a:latin typeface="Amazon Ember Light" panose="020B0403020204020204" pitchFamily="34" charset="0"/>
                    <a:ea typeface="Amazon Ember Light" panose="020B0403020204020204" pitchFamily="34" charset="0"/>
                    <a:cs typeface="Amazon Ember Light" panose="020B0403020204020204" pitchFamily="34" charset="0"/>
                  </a:rPr>
                </a:br>
                <a:r>
                  <a:rPr lang="pt-BR" sz="1200" dirty="0" smtClean="0">
                    <a:latin typeface="Amazon Ember Light" panose="020B0403020204020204" pitchFamily="34" charset="0"/>
                    <a:ea typeface="Amazon Ember Light" panose="020B0403020204020204" pitchFamily="34" charset="0"/>
                    <a:cs typeface="Amazon Ember Light" panose="020B0403020204020204" pitchFamily="34" charset="0"/>
                  </a:rPr>
                  <a:t>do </a:t>
                </a:r>
                <a:r>
                  <a:rPr lang="pt-BR" sz="1200" dirty="0">
                    <a:latin typeface="Amazon Ember Light" panose="020B0403020204020204" pitchFamily="34" charset="0"/>
                    <a:ea typeface="Amazon Ember Light" panose="020B0403020204020204" pitchFamily="34" charset="0"/>
                    <a:cs typeface="Amazon Ember Light" panose="020B0403020204020204" pitchFamily="34" charset="0"/>
                  </a:rPr>
                  <a:t>nível da aplicação Web</a:t>
                </a:r>
              </a:p>
            </p:txBody>
          </p:sp>
        </p:grpSp>
        <p:grpSp>
          <p:nvGrpSpPr>
            <p:cNvPr id="33" name="Group 32">
              <a:extLst>
                <a:ext uri="{FF2B5EF4-FFF2-40B4-BE49-F238E27FC236}">
                  <a16:creationId xmlns:a16="http://schemas.microsoft.com/office/drawing/2014/main" id="{BE896A62-45CC-4FEB-A0B1-A725A3D69DCA}"/>
                </a:ext>
              </a:extLst>
            </p:cNvPr>
            <p:cNvGrpSpPr/>
            <p:nvPr/>
          </p:nvGrpSpPr>
          <p:grpSpPr>
            <a:xfrm>
              <a:off x="6767813" y="1256392"/>
              <a:ext cx="1432734" cy="873826"/>
              <a:chOff x="6765070" y="1256392"/>
              <a:chExt cx="1432734" cy="873826"/>
            </a:xfrm>
          </p:grpSpPr>
          <p:sp>
            <p:nvSpPr>
              <p:cNvPr id="83" name="TextBox 82">
                <a:extLst>
                  <a:ext uri="{FF2B5EF4-FFF2-40B4-BE49-F238E27FC236}">
                    <a16:creationId xmlns:a16="http://schemas.microsoft.com/office/drawing/2014/main" id="{168AB447-5F0C-41B0-BC9B-2D410E8873A7}"/>
                  </a:ext>
                </a:extLst>
              </p:cNvPr>
              <p:cNvSpPr txBox="1"/>
              <p:nvPr/>
            </p:nvSpPr>
            <p:spPr>
              <a:xfrm>
                <a:off x="6765070" y="1668553"/>
                <a:ext cx="1432734" cy="461665"/>
              </a:xfrm>
              <a:prstGeom prst="rect">
                <a:avLst/>
              </a:prstGeom>
              <a:solidFill>
                <a:schemeClr val="bg1"/>
              </a:solidFill>
            </p:spPr>
            <p:txBody>
              <a:bodyPr wrap="square" rtlCol="0">
                <a:spAutoFit/>
              </a:bodyPr>
              <a:lstStyle/>
              <a:p>
                <a:pPr algn="ctr" rtl="0"/>
                <a:r>
                  <a:rPr lang="pt-BR" sz="1200">
                    <a:latin typeface="Amazon Ember Light" panose="020B0403020204020204" pitchFamily="34" charset="0"/>
                    <a:ea typeface="Amazon Ember Light" panose="020B0403020204020204" pitchFamily="34" charset="0"/>
                    <a:cs typeface="Amazon Ember Light" panose="020B0403020204020204" pitchFamily="34" charset="0"/>
                  </a:rPr>
                  <a:t>Gateway da Internet</a:t>
                </a: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pic>
            <p:nvPicPr>
              <p:cNvPr id="84" name="Graphic 83">
                <a:extLst>
                  <a:ext uri="{FF2B5EF4-FFF2-40B4-BE49-F238E27FC236}">
                    <a16:creationId xmlns:a16="http://schemas.microsoft.com/office/drawing/2014/main" id="{F1A5D25F-5F2B-446C-A441-817649FB490B}"/>
                  </a:ext>
                  <a:ext uri="{C183D7F6-B498-43B3-948B-1728B52AA6E4}">
                    <adec:decorative xmlns:adec="http://schemas.microsoft.com/office/drawing/2017/decorative" xmlns="" val="1"/>
                  </a:ext>
                </a:extLst>
              </p:cNvPr>
              <p:cNvPicPr>
                <a:picLocks noChangeAspect="1"/>
              </p:cNvPicPr>
              <p:nvPr/>
            </p:nvPicPr>
            <p:blipFill>
              <a:blip r:embed="rId14">
                <a:extLst>
                  <a:ext uri="{96DAC541-7B7A-43D3-8B79-37D633B846F1}">
                    <asvg:svgBlip xmlns:asvg="http://schemas.microsoft.com/office/drawing/2016/SVG/main" xmlns="" r:embed="rId15"/>
                  </a:ext>
                </a:extLst>
              </a:blip>
              <a:stretch>
                <a:fillRect/>
              </a:stretch>
            </p:blipFill>
            <p:spPr>
              <a:xfrm>
                <a:off x="7246486" y="1256392"/>
                <a:ext cx="469900" cy="469900"/>
              </a:xfrm>
              <a:prstGeom prst="rect">
                <a:avLst/>
              </a:prstGeom>
            </p:spPr>
          </p:pic>
        </p:grpSp>
        <p:cxnSp>
          <p:nvCxnSpPr>
            <p:cNvPr id="34" name="Straight Arrow Connector 33">
              <a:extLst>
                <a:ext uri="{FF2B5EF4-FFF2-40B4-BE49-F238E27FC236}">
                  <a16:creationId xmlns:a16="http://schemas.microsoft.com/office/drawing/2014/main" id="{42A1014C-D704-477D-A7BC-900ADD8B87C6}"/>
                </a:ext>
              </a:extLst>
            </p:cNvPr>
            <p:cNvCxnSpPr>
              <a:cxnSpLocks/>
              <a:stCxn id="83" idx="2"/>
              <a:endCxn id="85" idx="0"/>
            </p:cNvCxnSpPr>
            <p:nvPr/>
          </p:nvCxnSpPr>
          <p:spPr>
            <a:xfrm flipH="1">
              <a:off x="7484179" y="2130218"/>
              <a:ext cx="1" cy="4433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A0084BAC-2011-4659-A2C8-D88B53833E19}"/>
                </a:ext>
              </a:extLst>
            </p:cNvPr>
            <p:cNvCxnSpPr>
              <a:cxnSpLocks/>
              <a:stCxn id="86" idx="2"/>
              <a:endCxn id="44" idx="0"/>
            </p:cNvCxnSpPr>
            <p:nvPr/>
          </p:nvCxnSpPr>
          <p:spPr>
            <a:xfrm flipH="1">
              <a:off x="7484179" y="3320256"/>
              <a:ext cx="1" cy="4780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Connector: Elbow 35">
              <a:extLst>
                <a:ext uri="{FF2B5EF4-FFF2-40B4-BE49-F238E27FC236}">
                  <a16:creationId xmlns:a16="http://schemas.microsoft.com/office/drawing/2014/main" id="{F7E9D61B-F840-4D79-B182-EE769C2D1AEF}"/>
                </a:ext>
              </a:extLst>
            </p:cNvPr>
            <p:cNvCxnSpPr>
              <a:cxnSpLocks/>
              <a:stCxn id="43" idx="2"/>
              <a:endCxn id="64" idx="0"/>
            </p:cNvCxnSpPr>
            <p:nvPr/>
          </p:nvCxnSpPr>
          <p:spPr>
            <a:xfrm rot="5400000">
              <a:off x="6194454" y="4145167"/>
              <a:ext cx="923280" cy="160116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38" name="Group 37">
              <a:extLst>
                <a:ext uri="{FF2B5EF4-FFF2-40B4-BE49-F238E27FC236}">
                  <a16:creationId xmlns:a16="http://schemas.microsoft.com/office/drawing/2014/main" id="{E2208D72-58A5-4EB1-B08E-D847FD55F82C}"/>
                </a:ext>
              </a:extLst>
            </p:cNvPr>
            <p:cNvGrpSpPr/>
            <p:nvPr/>
          </p:nvGrpSpPr>
          <p:grpSpPr>
            <a:xfrm>
              <a:off x="2516524" y="3857822"/>
              <a:ext cx="444352" cy="648231"/>
              <a:chOff x="2516524" y="4107159"/>
              <a:chExt cx="444352" cy="648231"/>
            </a:xfrm>
          </p:grpSpPr>
          <p:pic>
            <p:nvPicPr>
              <p:cNvPr id="81" name="Graphic 80">
                <a:extLst>
                  <a:ext uri="{FF2B5EF4-FFF2-40B4-BE49-F238E27FC236}">
                    <a16:creationId xmlns:a16="http://schemas.microsoft.com/office/drawing/2014/main" id="{CE819961-1083-4B7F-963B-5613BD7CFA51}"/>
                  </a:ext>
                  <a:ext uri="{C183D7F6-B498-43B3-948B-1728B52AA6E4}">
                    <adec:decorative xmlns:adec="http://schemas.microsoft.com/office/drawing/2017/decorative" xmlns="" val="1"/>
                  </a:ext>
                </a:extLst>
              </p:cNvPr>
              <p:cNvPicPr>
                <a:picLocks noChangeAspect="1"/>
              </p:cNvPicPr>
              <p:nvPr/>
            </p:nvPicPr>
            <p:blipFill>
              <a:blip r:embed="rId16">
                <a:extLst>
                  <a:ext uri="{96DAC541-7B7A-43D3-8B79-37D633B846F1}">
                    <asvg:svgBlip xmlns:asvg="http://schemas.microsoft.com/office/drawing/2016/SVG/main" xmlns="" r:embed="rId17"/>
                  </a:ext>
                </a:extLst>
              </a:blip>
              <a:stretch>
                <a:fillRect/>
              </a:stretch>
            </p:blipFill>
            <p:spPr>
              <a:xfrm>
                <a:off x="2555822" y="4107159"/>
                <a:ext cx="365760" cy="365760"/>
              </a:xfrm>
              <a:prstGeom prst="rect">
                <a:avLst/>
              </a:prstGeom>
            </p:spPr>
          </p:pic>
          <p:sp>
            <p:nvSpPr>
              <p:cNvPr id="82" name="TextBox 81">
                <a:extLst>
                  <a:ext uri="{FF2B5EF4-FFF2-40B4-BE49-F238E27FC236}">
                    <a16:creationId xmlns:a16="http://schemas.microsoft.com/office/drawing/2014/main" id="{6BEEC2CE-50AE-4FE9-A016-E17153251875}"/>
                  </a:ext>
                </a:extLst>
              </p:cNvPr>
              <p:cNvSpPr txBox="1"/>
              <p:nvPr/>
            </p:nvSpPr>
            <p:spPr>
              <a:xfrm>
                <a:off x="2516524" y="4478391"/>
                <a:ext cx="444352" cy="276999"/>
              </a:xfrm>
              <a:prstGeom prst="rect">
                <a:avLst/>
              </a:prstGeom>
              <a:noFill/>
            </p:spPr>
            <p:txBody>
              <a:bodyPr wrap="none" rtlCol="0">
                <a:spAutoFit/>
              </a:bodyPr>
              <a:lstStyle/>
              <a:p>
                <a:pPr algn="ctr" rtl="0"/>
                <a:r>
                  <a:rPr lang="pt-BR" sz="1200">
                    <a:latin typeface="Amazon Ember Light" panose="020B0403020204020204" pitchFamily="34" charset="0"/>
                    <a:ea typeface="Amazon Ember Light" panose="020B0403020204020204" pitchFamily="34" charset="0"/>
                    <a:cs typeface="Amazon Ember Light" panose="020B0403020204020204" pitchFamily="34" charset="0"/>
                  </a:rPr>
                  <a:t>AMI</a:t>
                </a:r>
              </a:p>
            </p:txBody>
          </p:sp>
        </p:grpSp>
        <p:cxnSp>
          <p:nvCxnSpPr>
            <p:cNvPr id="39" name="Connector: Elbow 38">
              <a:extLst>
                <a:ext uri="{FF2B5EF4-FFF2-40B4-BE49-F238E27FC236}">
                  <a16:creationId xmlns:a16="http://schemas.microsoft.com/office/drawing/2014/main" id="{5B800164-E294-4231-9B49-60F0DAED2C9A}"/>
                </a:ext>
              </a:extLst>
            </p:cNvPr>
            <p:cNvCxnSpPr>
              <a:cxnSpLocks/>
              <a:stCxn id="77" idx="0"/>
              <a:endCxn id="103" idx="2"/>
            </p:cNvCxnSpPr>
            <p:nvPr/>
          </p:nvCxnSpPr>
          <p:spPr>
            <a:xfrm rot="5400000" flipH="1" flipV="1">
              <a:off x="4978704" y="3133237"/>
              <a:ext cx="975658" cy="478904"/>
            </a:xfrm>
            <a:prstGeom prst="bentConnector3">
              <a:avLst>
                <a:gd name="adj1" fmla="val 75727"/>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Rectangle 39">
              <a:extLst>
                <a:ext uri="{FF2B5EF4-FFF2-40B4-BE49-F238E27FC236}">
                  <a16:creationId xmlns:a16="http://schemas.microsoft.com/office/drawing/2014/main" id="{82B653C1-5A17-426B-8006-4C7F5781DDD1}"/>
                </a:ext>
              </a:extLst>
            </p:cNvPr>
            <p:cNvSpPr/>
            <p:nvPr/>
          </p:nvSpPr>
          <p:spPr>
            <a:xfrm>
              <a:off x="4018928" y="3167878"/>
              <a:ext cx="2423160" cy="1463040"/>
            </a:xfrm>
            <a:prstGeom prst="rect">
              <a:avLst/>
            </a:prstGeom>
            <a:solidFill>
              <a:srgbClr val="007CBC">
                <a:alpha val="9804"/>
              </a:srgbClr>
            </a:solidFill>
            <a:ln w="12700" cap="flat" cmpd="sng" algn="ctr">
              <a:noFill/>
              <a:prstDash val="dash"/>
              <a:miter lim="800000"/>
            </a:ln>
            <a:effectLst/>
          </p:spPr>
          <p:txBody>
            <a:bodyPr rot="0" spcFirstLastPara="0" vertOverflow="overflow" horzOverflow="overflow" vert="horz" wrap="square" lIns="457200" tIns="45720" rIns="91440" bIns="45720" numCol="1" spcCol="0" rtlCol="0" fromWordArt="0" anchor="t" anchorCtr="0" forceAA="0" compatLnSpc="1">
              <a:prstTxWarp prst="textNoShape">
                <a:avLst/>
              </a:prstTxWarp>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pt-BR" sz="1200" b="0" i="0" u="none" strike="noStrike" kern="0" cap="none" spc="0" normalizeH="0" noProof="0">
                  <a:ln>
                    <a:noFill/>
                  </a:ln>
                  <a:solidFill>
                    <a:srgbClr val="007CBC"/>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Sub-rede privada 1</a:t>
              </a:r>
            </a:p>
            <a:p>
              <a:pPr marL="0" marR="0" lvl="0" indent="0" defTabSz="914400" rtl="0" eaLnBrk="1" fontAlgn="auto" latinLnBrk="0" hangingPunct="1">
                <a:lnSpc>
                  <a:spcPct val="100000"/>
                </a:lnSpc>
                <a:spcBef>
                  <a:spcPts val="0"/>
                </a:spcBef>
                <a:spcAft>
                  <a:spcPts val="0"/>
                </a:spcAft>
                <a:buClrTx/>
                <a:buSzTx/>
                <a:buFontTx/>
                <a:buNone/>
                <a:tabLst/>
                <a:defRPr/>
              </a:pPr>
              <a:r>
                <a:rPr lang="pt-BR" sz="1200" kern="0">
                  <a:solidFill>
                    <a:srgbClr val="007CBC"/>
                  </a:solidFill>
                  <a:latin typeface="Amazon Ember Light" panose="020B0403020204020204" pitchFamily="34" charset="0"/>
                  <a:ea typeface="Amazon Ember Light" panose="020B0403020204020204" pitchFamily="34" charset="0"/>
                  <a:cs typeface="Amazon Ember Light" panose="020B0403020204020204" pitchFamily="34" charset="0"/>
                </a:rPr>
                <a:t>10.0.2.0/24</a:t>
              </a:r>
              <a:endParaRPr kumimoji="0" lang="en-US" sz="1200" b="0" i="0" u="none" strike="noStrike" kern="0" cap="none" spc="0" normalizeH="0" baseline="0" noProof="0" dirty="0">
                <a:ln>
                  <a:noFill/>
                </a:ln>
                <a:solidFill>
                  <a:srgbClr val="007CBC"/>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pic>
          <p:nvPicPr>
            <p:cNvPr id="41" name="Graphic 40">
              <a:extLst>
                <a:ext uri="{FF2B5EF4-FFF2-40B4-BE49-F238E27FC236}">
                  <a16:creationId xmlns:a16="http://schemas.microsoft.com/office/drawing/2014/main" id="{B232E77E-A175-4ED9-A757-FA630F01E74B}"/>
                </a:ext>
                <a:ext uri="{C183D7F6-B498-43B3-948B-1728B52AA6E4}">
                  <adec:decorative xmlns:adec="http://schemas.microsoft.com/office/drawing/2017/decorative" xmlns="" val="1"/>
                </a:ext>
              </a:extLst>
            </p:cNvPr>
            <p:cNvPicPr>
              <a:picLocks noChangeAspect="1"/>
            </p:cNvPicPr>
            <p:nvPr/>
          </p:nvPicPr>
          <p:blipFill>
            <a:blip r:embed="rId8">
              <a:extLst>
                <a:ext uri="{96DAC541-7B7A-43D3-8B79-37D633B846F1}">
                  <asvg:svgBlip xmlns:asvg="http://schemas.microsoft.com/office/drawing/2016/SVG/main" xmlns="" r:embed="rId9"/>
                </a:ext>
              </a:extLst>
            </a:blip>
            <a:stretch>
              <a:fillRect/>
            </a:stretch>
          </p:blipFill>
          <p:spPr>
            <a:xfrm>
              <a:off x="4018928" y="3167878"/>
              <a:ext cx="365760" cy="365760"/>
            </a:xfrm>
            <a:prstGeom prst="rect">
              <a:avLst/>
            </a:prstGeom>
          </p:spPr>
        </p:pic>
        <p:grpSp>
          <p:nvGrpSpPr>
            <p:cNvPr id="42" name="Group 41">
              <a:extLst>
                <a:ext uri="{FF2B5EF4-FFF2-40B4-BE49-F238E27FC236}">
                  <a16:creationId xmlns:a16="http://schemas.microsoft.com/office/drawing/2014/main" id="{67399880-A155-4C2C-825B-809806204D3F}"/>
                </a:ext>
              </a:extLst>
            </p:cNvPr>
            <p:cNvGrpSpPr/>
            <p:nvPr/>
          </p:nvGrpSpPr>
          <p:grpSpPr>
            <a:xfrm>
              <a:off x="4120440" y="3860518"/>
              <a:ext cx="2351926" cy="592297"/>
              <a:chOff x="4120633" y="4001271"/>
              <a:chExt cx="2351926" cy="592297"/>
            </a:xfrm>
          </p:grpSpPr>
          <p:sp>
            <p:nvSpPr>
              <p:cNvPr id="76" name="TextBox 75">
                <a:extLst>
                  <a:ext uri="{FF2B5EF4-FFF2-40B4-BE49-F238E27FC236}">
                    <a16:creationId xmlns:a16="http://schemas.microsoft.com/office/drawing/2014/main" id="{FE74BFA1-C68A-4E72-9148-3B4DDF3E3ECE}"/>
                  </a:ext>
                </a:extLst>
              </p:cNvPr>
              <p:cNvSpPr txBox="1"/>
              <p:nvPr/>
            </p:nvSpPr>
            <p:spPr>
              <a:xfrm>
                <a:off x="4120633" y="4339652"/>
                <a:ext cx="2351926" cy="253916"/>
              </a:xfrm>
              <a:prstGeom prst="rect">
                <a:avLst/>
              </a:prstGeom>
              <a:noFill/>
            </p:spPr>
            <p:txBody>
              <a:bodyPr wrap="none" rtlCol="0">
                <a:spAutoFit/>
              </a:bodyPr>
              <a:lstStyle/>
              <a:p>
                <a:pPr algn="ctr" rtl="0"/>
                <a:r>
                  <a:rPr lang="pt-BR" sz="1050" dirty="0">
                    <a:latin typeface="Amazon Ember Light" panose="020B0403020204020204" pitchFamily="34" charset="0"/>
                    <a:ea typeface="Amazon Ember Light" panose="020B0403020204020204" pitchFamily="34" charset="0"/>
                    <a:cs typeface="Amazon Ember Light" panose="020B0403020204020204" pitchFamily="34" charset="0"/>
                  </a:rPr>
                  <a:t>Servidores de aplicações da cafeteria</a:t>
                </a:r>
              </a:p>
            </p:txBody>
          </p:sp>
          <p:pic>
            <p:nvPicPr>
              <p:cNvPr id="77" name="Graphic 76">
                <a:extLst>
                  <a:ext uri="{FF2B5EF4-FFF2-40B4-BE49-F238E27FC236}">
                    <a16:creationId xmlns:a16="http://schemas.microsoft.com/office/drawing/2014/main" id="{E157E82F-0E17-4D7A-8241-5936275E58AF}"/>
                  </a:ext>
                  <a:ext uri="{C183D7F6-B498-43B3-948B-1728B52AA6E4}">
                    <adec:decorative xmlns:adec="http://schemas.microsoft.com/office/drawing/2017/decorative" xmlns="" val="1"/>
                  </a:ext>
                </a:extLst>
              </p:cNvPr>
              <p:cNvPicPr>
                <a:picLocks noChangeAspect="1"/>
              </p:cNvPicPr>
              <p:nvPr/>
            </p:nvPicPr>
            <p:blipFill>
              <a:blip r:embed="rId18">
                <a:extLst>
                  <a:ext uri="{96DAC541-7B7A-43D3-8B79-37D633B846F1}">
                    <asvg:svgBlip xmlns:asvg="http://schemas.microsoft.com/office/drawing/2016/SVG/main" xmlns="" r:embed="rId19"/>
                  </a:ext>
                </a:extLst>
              </a:blip>
              <a:stretch>
                <a:fillRect/>
              </a:stretch>
            </p:blipFill>
            <p:spPr>
              <a:xfrm>
                <a:off x="5044394" y="4001271"/>
                <a:ext cx="365760" cy="365760"/>
              </a:xfrm>
              <a:prstGeom prst="rect">
                <a:avLst/>
              </a:prstGeom>
            </p:spPr>
          </p:pic>
          <p:pic>
            <p:nvPicPr>
              <p:cNvPr id="78" name="Graphic 77">
                <a:extLst>
                  <a:ext uri="{FF2B5EF4-FFF2-40B4-BE49-F238E27FC236}">
                    <a16:creationId xmlns:a16="http://schemas.microsoft.com/office/drawing/2014/main" id="{27716AA3-5C29-45F5-B546-441A3AC431DC}"/>
                  </a:ext>
                  <a:ext uri="{C183D7F6-B498-43B3-948B-1728B52AA6E4}">
                    <adec:decorative xmlns:adec="http://schemas.microsoft.com/office/drawing/2017/decorative" xmlns="" val="1"/>
                  </a:ext>
                </a:extLst>
              </p:cNvPr>
              <p:cNvPicPr>
                <a:picLocks noChangeAspect="1"/>
              </p:cNvPicPr>
              <p:nvPr/>
            </p:nvPicPr>
            <p:blipFill>
              <a:blip r:embed="rId18">
                <a:extLst>
                  <a:ext uri="{96DAC541-7B7A-43D3-8B79-37D633B846F1}">
                    <asvg:svgBlip xmlns:asvg="http://schemas.microsoft.com/office/drawing/2016/SVG/main" xmlns="" r:embed="rId19"/>
                  </a:ext>
                </a:extLst>
              </a:blip>
              <a:stretch>
                <a:fillRect/>
              </a:stretch>
            </p:blipFill>
            <p:spPr>
              <a:xfrm>
                <a:off x="4591318" y="4001271"/>
                <a:ext cx="365760" cy="365760"/>
              </a:xfrm>
              <a:prstGeom prst="rect">
                <a:avLst/>
              </a:prstGeom>
            </p:spPr>
          </p:pic>
          <p:pic>
            <p:nvPicPr>
              <p:cNvPr id="79" name="Graphic 78">
                <a:extLst>
                  <a:ext uri="{FF2B5EF4-FFF2-40B4-BE49-F238E27FC236}">
                    <a16:creationId xmlns:a16="http://schemas.microsoft.com/office/drawing/2014/main" id="{6D2C2756-6A39-49F7-A300-E3602A3968F8}"/>
                  </a:ext>
                  <a:ext uri="{C183D7F6-B498-43B3-948B-1728B52AA6E4}">
                    <adec:decorative xmlns:adec="http://schemas.microsoft.com/office/drawing/2017/decorative" xmlns="" val="1"/>
                  </a:ext>
                </a:extLst>
              </p:cNvPr>
              <p:cNvPicPr>
                <a:picLocks noChangeAspect="1"/>
              </p:cNvPicPr>
              <p:nvPr/>
            </p:nvPicPr>
            <p:blipFill>
              <a:blip r:embed="rId18">
                <a:extLst>
                  <a:ext uri="{96DAC541-7B7A-43D3-8B79-37D633B846F1}">
                    <asvg:svgBlip xmlns:asvg="http://schemas.microsoft.com/office/drawing/2016/SVG/main" xmlns="" r:embed="rId19"/>
                  </a:ext>
                </a:extLst>
              </a:blip>
              <a:stretch>
                <a:fillRect/>
              </a:stretch>
            </p:blipFill>
            <p:spPr>
              <a:xfrm>
                <a:off x="5497471" y="4001271"/>
                <a:ext cx="365760" cy="365760"/>
              </a:xfrm>
              <a:prstGeom prst="rect">
                <a:avLst/>
              </a:prstGeom>
            </p:spPr>
          </p:pic>
        </p:grpSp>
        <p:sp>
          <p:nvSpPr>
            <p:cNvPr id="43" name="Rectangle 42">
              <a:extLst>
                <a:ext uri="{FF2B5EF4-FFF2-40B4-BE49-F238E27FC236}">
                  <a16:creationId xmlns:a16="http://schemas.microsoft.com/office/drawing/2014/main" id="{451B25A9-EFBF-4F52-AE88-FE97A2220B7B}"/>
                </a:ext>
              </a:extLst>
            </p:cNvPr>
            <p:cNvSpPr/>
            <p:nvPr/>
          </p:nvSpPr>
          <p:spPr>
            <a:xfrm>
              <a:off x="4172486" y="3798307"/>
              <a:ext cx="6568375" cy="685800"/>
            </a:xfrm>
            <a:prstGeom prst="rect">
              <a:avLst/>
            </a:prstGeom>
            <a:noFill/>
            <a:ln w="12700" cap="flat" cmpd="sng" algn="ctr">
              <a:solidFill>
                <a:srgbClr val="D86613"/>
              </a:solidFill>
              <a:prstDash val="dash"/>
              <a:miter lim="800000"/>
            </a:ln>
            <a:effectLst/>
          </p:spPr>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Aft>
                  <a:spcPts val="0"/>
                </a:spcAft>
                <a:buClrTx/>
                <a:buSzTx/>
                <a:buFontTx/>
                <a:buNone/>
                <a:tabLst/>
                <a:defRPr/>
              </a:pPr>
              <a:r>
                <a:rPr kumimoji="0" lang="en-US" sz="1200" b="0" i="0" u="none" strike="noStrike" kern="0" cap="none" spc="0" normalizeH="0" baseline="0" noProof="0" dirty="0">
                  <a:ln>
                    <a:noFill/>
                  </a:ln>
                  <a:solidFill>
                    <a:srgbClr val="D86613"/>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r>
              <a:br>
                <a:rPr kumimoji="0" lang="en-US" sz="1200" b="0" i="0" u="none" strike="noStrike" kern="0" cap="none" spc="0" normalizeH="0" baseline="0" noProof="0" dirty="0">
                  <a:ln>
                    <a:noFill/>
                  </a:ln>
                  <a:solidFill>
                    <a:srgbClr val="D86613"/>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br>
              <a:endParaRPr kumimoji="0" lang="en-US" sz="700" b="0" i="0" u="none" strike="noStrike" kern="0" cap="none" spc="0" normalizeH="0" baseline="0" noProof="0" dirty="0" smtClean="0">
                <a:ln>
                  <a:noFill/>
                </a:ln>
                <a:solidFill>
                  <a:srgbClr val="D86613"/>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a:p>
              <a:pPr marL="0" marR="0" lvl="0" indent="0" algn="ctr" defTabSz="914400" rtl="0" eaLnBrk="1" fontAlgn="auto" latinLnBrk="0" hangingPunct="1">
                <a:lnSpc>
                  <a:spcPct val="100000"/>
                </a:lnSpc>
                <a:spcAft>
                  <a:spcPts val="0"/>
                </a:spcAft>
                <a:buClrTx/>
                <a:buSzTx/>
                <a:buFontTx/>
                <a:buNone/>
                <a:tabLst/>
                <a:defRPr/>
              </a:pPr>
              <a:r>
                <a:rPr lang="pt-BR" sz="1200" b="0" i="0" u="none" strike="noStrike" kern="0" cap="none" spc="0" normalizeH="0" noProof="0" dirty="0" smtClean="0">
                  <a:ln>
                    <a:noFill/>
                  </a:ln>
                  <a:solidFill>
                    <a:srgbClr val="D86613"/>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Grupo </a:t>
              </a:r>
              <a:r>
                <a:rPr lang="pt-BR" sz="1200" b="0" i="0" u="none" strike="noStrike" kern="0" cap="none" spc="0" normalizeH="0" noProof="0" dirty="0">
                  <a:ln>
                    <a:noFill/>
                  </a:ln>
                  <a:solidFill>
                    <a:srgbClr val="D86613"/>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de Auto </a:t>
              </a:r>
              <a:r>
                <a:rPr lang="pt-BR" sz="1200" b="0" i="0" u="none" strike="noStrike" kern="0" cap="none" spc="0" normalizeH="0" noProof="0" dirty="0" err="1">
                  <a:ln>
                    <a:noFill/>
                  </a:ln>
                  <a:solidFill>
                    <a:srgbClr val="D86613"/>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Scaling</a:t>
              </a:r>
              <a:endParaRPr lang="pt-BR" sz="1200" b="0" i="0" u="none" strike="noStrike" kern="0" cap="none" spc="0" normalizeH="0" noProof="0" dirty="0">
                <a:ln>
                  <a:noFill/>
                </a:ln>
                <a:solidFill>
                  <a:srgbClr val="D86613"/>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pic>
          <p:nvPicPr>
            <p:cNvPr id="44" name="Graphic 43">
              <a:extLst>
                <a:ext uri="{FF2B5EF4-FFF2-40B4-BE49-F238E27FC236}">
                  <a16:creationId xmlns:a16="http://schemas.microsoft.com/office/drawing/2014/main" id="{1D39826A-6EBC-4879-A397-480712C5580D}"/>
                </a:ext>
                <a:ext uri="{C183D7F6-B498-43B3-948B-1728B52AA6E4}">
                  <adec:decorative xmlns:adec="http://schemas.microsoft.com/office/drawing/2017/decorative" xmlns="" val="1"/>
                </a:ext>
              </a:extLst>
            </p:cNvPr>
            <p:cNvPicPr>
              <a:picLocks noChangeAspect="1"/>
            </p:cNvPicPr>
            <p:nvPr/>
          </p:nvPicPr>
          <p:blipFill>
            <a:blip r:embed="rId20">
              <a:extLst>
                <a:ext uri="{96DAC541-7B7A-43D3-8B79-37D633B846F1}">
                  <asvg:svgBlip xmlns:asvg="http://schemas.microsoft.com/office/drawing/2016/SVG/main" xmlns="" r:embed="rId21"/>
                </a:ext>
              </a:extLst>
            </a:blip>
            <a:stretch>
              <a:fillRect/>
            </a:stretch>
          </p:blipFill>
          <p:spPr>
            <a:xfrm>
              <a:off x="7319079" y="3798308"/>
              <a:ext cx="330200" cy="330200"/>
            </a:xfrm>
            <a:prstGeom prst="rect">
              <a:avLst/>
            </a:prstGeom>
          </p:spPr>
        </p:pic>
        <p:grpSp>
          <p:nvGrpSpPr>
            <p:cNvPr id="45" name="Group 44">
              <a:extLst>
                <a:ext uri="{FF2B5EF4-FFF2-40B4-BE49-F238E27FC236}">
                  <a16:creationId xmlns:a16="http://schemas.microsoft.com/office/drawing/2014/main" id="{91063526-738B-4278-A12A-5D194523555D}"/>
                </a:ext>
              </a:extLst>
            </p:cNvPr>
            <p:cNvGrpSpPr/>
            <p:nvPr/>
          </p:nvGrpSpPr>
          <p:grpSpPr>
            <a:xfrm>
              <a:off x="8454353" y="3860518"/>
              <a:ext cx="2351926" cy="592297"/>
              <a:chOff x="4010273" y="4001271"/>
              <a:chExt cx="2351926" cy="592297"/>
            </a:xfrm>
          </p:grpSpPr>
          <p:sp>
            <p:nvSpPr>
              <p:cNvPr id="67" name="TextBox 66">
                <a:extLst>
                  <a:ext uri="{FF2B5EF4-FFF2-40B4-BE49-F238E27FC236}">
                    <a16:creationId xmlns:a16="http://schemas.microsoft.com/office/drawing/2014/main" id="{B7C18ACE-5B14-412E-A45E-CD1C374F6BD0}"/>
                  </a:ext>
                </a:extLst>
              </p:cNvPr>
              <p:cNvSpPr txBox="1"/>
              <p:nvPr/>
            </p:nvSpPr>
            <p:spPr>
              <a:xfrm>
                <a:off x="4010273" y="4339652"/>
                <a:ext cx="2351926" cy="253916"/>
              </a:xfrm>
              <a:prstGeom prst="rect">
                <a:avLst/>
              </a:prstGeom>
              <a:noFill/>
            </p:spPr>
            <p:txBody>
              <a:bodyPr wrap="none" rtlCol="0">
                <a:spAutoFit/>
              </a:bodyPr>
              <a:lstStyle/>
              <a:p>
                <a:pPr algn="ctr" rtl="0"/>
                <a:r>
                  <a:rPr lang="pt-BR" sz="1050" dirty="0">
                    <a:latin typeface="Amazon Ember Light" panose="020B0403020204020204" pitchFamily="34" charset="0"/>
                    <a:ea typeface="Amazon Ember Light" panose="020B0403020204020204" pitchFamily="34" charset="0"/>
                    <a:cs typeface="Amazon Ember Light" panose="020B0403020204020204" pitchFamily="34" charset="0"/>
                  </a:rPr>
                  <a:t>Servidores de aplicações da cafeteria</a:t>
                </a:r>
              </a:p>
            </p:txBody>
          </p:sp>
          <p:pic>
            <p:nvPicPr>
              <p:cNvPr id="68" name="Graphic 67">
                <a:extLst>
                  <a:ext uri="{FF2B5EF4-FFF2-40B4-BE49-F238E27FC236}">
                    <a16:creationId xmlns:a16="http://schemas.microsoft.com/office/drawing/2014/main" id="{2C3E30F6-C103-4947-B447-2435EEF604E3}"/>
                  </a:ext>
                  <a:ext uri="{C183D7F6-B498-43B3-948B-1728B52AA6E4}">
                    <adec:decorative xmlns:adec="http://schemas.microsoft.com/office/drawing/2017/decorative" xmlns="" val="1"/>
                  </a:ext>
                </a:extLst>
              </p:cNvPr>
              <p:cNvPicPr>
                <a:picLocks noChangeAspect="1"/>
              </p:cNvPicPr>
              <p:nvPr/>
            </p:nvPicPr>
            <p:blipFill>
              <a:blip r:embed="rId18">
                <a:extLst>
                  <a:ext uri="{96DAC541-7B7A-43D3-8B79-37D633B846F1}">
                    <asvg:svgBlip xmlns:asvg="http://schemas.microsoft.com/office/drawing/2016/SVG/main" xmlns="" r:embed="rId19"/>
                  </a:ext>
                </a:extLst>
              </a:blip>
              <a:stretch>
                <a:fillRect/>
              </a:stretch>
            </p:blipFill>
            <p:spPr>
              <a:xfrm>
                <a:off x="5044394" y="4001271"/>
                <a:ext cx="365760" cy="365760"/>
              </a:xfrm>
              <a:prstGeom prst="rect">
                <a:avLst/>
              </a:prstGeom>
            </p:spPr>
          </p:pic>
          <p:pic>
            <p:nvPicPr>
              <p:cNvPr id="73" name="Graphic 72">
                <a:extLst>
                  <a:ext uri="{FF2B5EF4-FFF2-40B4-BE49-F238E27FC236}">
                    <a16:creationId xmlns:a16="http://schemas.microsoft.com/office/drawing/2014/main" id="{D2556D53-E5D8-49C8-8CE6-1441ABE9E4E3}"/>
                  </a:ext>
                  <a:ext uri="{C183D7F6-B498-43B3-948B-1728B52AA6E4}">
                    <adec:decorative xmlns:adec="http://schemas.microsoft.com/office/drawing/2017/decorative" xmlns="" val="1"/>
                  </a:ext>
                </a:extLst>
              </p:cNvPr>
              <p:cNvPicPr>
                <a:picLocks noChangeAspect="1"/>
              </p:cNvPicPr>
              <p:nvPr/>
            </p:nvPicPr>
            <p:blipFill>
              <a:blip r:embed="rId18">
                <a:extLst>
                  <a:ext uri="{96DAC541-7B7A-43D3-8B79-37D633B846F1}">
                    <asvg:svgBlip xmlns:asvg="http://schemas.microsoft.com/office/drawing/2016/SVG/main" xmlns="" r:embed="rId19"/>
                  </a:ext>
                </a:extLst>
              </a:blip>
              <a:stretch>
                <a:fillRect/>
              </a:stretch>
            </p:blipFill>
            <p:spPr>
              <a:xfrm>
                <a:off x="4591318" y="4001271"/>
                <a:ext cx="365760" cy="365760"/>
              </a:xfrm>
              <a:prstGeom prst="rect">
                <a:avLst/>
              </a:prstGeom>
            </p:spPr>
          </p:pic>
          <p:pic>
            <p:nvPicPr>
              <p:cNvPr id="75" name="Graphic 74">
                <a:extLst>
                  <a:ext uri="{FF2B5EF4-FFF2-40B4-BE49-F238E27FC236}">
                    <a16:creationId xmlns:a16="http://schemas.microsoft.com/office/drawing/2014/main" id="{38E2D319-BF46-4F1D-8973-2205BBA6D2F2}"/>
                  </a:ext>
                  <a:ext uri="{C183D7F6-B498-43B3-948B-1728B52AA6E4}">
                    <adec:decorative xmlns:adec="http://schemas.microsoft.com/office/drawing/2017/decorative" xmlns="" val="1"/>
                  </a:ext>
                </a:extLst>
              </p:cNvPr>
              <p:cNvPicPr>
                <a:picLocks noChangeAspect="1"/>
              </p:cNvPicPr>
              <p:nvPr/>
            </p:nvPicPr>
            <p:blipFill>
              <a:blip r:embed="rId18">
                <a:extLst>
                  <a:ext uri="{96DAC541-7B7A-43D3-8B79-37D633B846F1}">
                    <asvg:svgBlip xmlns:asvg="http://schemas.microsoft.com/office/drawing/2016/SVG/main" xmlns="" r:embed="rId19"/>
                  </a:ext>
                </a:extLst>
              </a:blip>
              <a:stretch>
                <a:fillRect/>
              </a:stretch>
            </p:blipFill>
            <p:spPr>
              <a:xfrm>
                <a:off x="5497471" y="4001271"/>
                <a:ext cx="365760" cy="365760"/>
              </a:xfrm>
              <a:prstGeom prst="rect">
                <a:avLst/>
              </a:prstGeom>
            </p:spPr>
          </p:pic>
        </p:grpSp>
        <p:grpSp>
          <p:nvGrpSpPr>
            <p:cNvPr id="46" name="Group 45">
              <a:extLst>
                <a:ext uri="{FF2B5EF4-FFF2-40B4-BE49-F238E27FC236}">
                  <a16:creationId xmlns:a16="http://schemas.microsoft.com/office/drawing/2014/main" id="{BF29546D-38A9-4DA2-8154-6B611CB5012B}"/>
                </a:ext>
              </a:extLst>
            </p:cNvPr>
            <p:cNvGrpSpPr/>
            <p:nvPr/>
          </p:nvGrpSpPr>
          <p:grpSpPr>
            <a:xfrm>
              <a:off x="4018928" y="4704116"/>
              <a:ext cx="6867433" cy="1280163"/>
              <a:chOff x="4018928" y="4910304"/>
              <a:chExt cx="6867433" cy="1280163"/>
            </a:xfrm>
          </p:grpSpPr>
          <p:grpSp>
            <p:nvGrpSpPr>
              <p:cNvPr id="48" name="Group 47">
                <a:extLst>
                  <a:ext uri="{FF2B5EF4-FFF2-40B4-BE49-F238E27FC236}">
                    <a16:creationId xmlns:a16="http://schemas.microsoft.com/office/drawing/2014/main" id="{9C006F5D-22D9-4536-AB88-176C8360E281}"/>
                  </a:ext>
                </a:extLst>
              </p:cNvPr>
              <p:cNvGrpSpPr/>
              <p:nvPr/>
            </p:nvGrpSpPr>
            <p:grpSpPr>
              <a:xfrm>
                <a:off x="4018928" y="4910307"/>
                <a:ext cx="2423160" cy="1280160"/>
                <a:chOff x="4018928" y="4910307"/>
                <a:chExt cx="2423160" cy="1280160"/>
              </a:xfrm>
            </p:grpSpPr>
            <p:sp>
              <p:nvSpPr>
                <p:cNvPr id="55" name="Rectangle 54">
                  <a:extLst>
                    <a:ext uri="{FF2B5EF4-FFF2-40B4-BE49-F238E27FC236}">
                      <a16:creationId xmlns:a16="http://schemas.microsoft.com/office/drawing/2014/main" id="{2D19791A-5D71-444A-9383-D16FAD7F5C2E}"/>
                    </a:ext>
                  </a:extLst>
                </p:cNvPr>
                <p:cNvSpPr/>
                <p:nvPr/>
              </p:nvSpPr>
              <p:spPr>
                <a:xfrm>
                  <a:off x="4018928" y="4910307"/>
                  <a:ext cx="2423160" cy="1280160"/>
                </a:xfrm>
                <a:prstGeom prst="rect">
                  <a:avLst/>
                </a:prstGeom>
                <a:solidFill>
                  <a:srgbClr val="007CBC">
                    <a:alpha val="9804"/>
                  </a:srgbClr>
                </a:solidFill>
                <a:ln w="12700" cap="flat" cmpd="sng" algn="ctr">
                  <a:noFill/>
                  <a:prstDash val="dash"/>
                  <a:miter lim="800000"/>
                </a:ln>
                <a:effectLst/>
              </p:spPr>
              <p:txBody>
                <a:bodyPr rot="0" spcFirstLastPara="0" vertOverflow="overflow" horzOverflow="overflow" vert="horz" wrap="square" lIns="457200" tIns="45720" rIns="91440" bIns="45720" numCol="1" spcCol="0" rtlCol="0" fromWordArt="0" anchor="t" anchorCtr="0" forceAA="0" compatLnSpc="1">
                  <a:prstTxWarp prst="textNoShape">
                    <a:avLst/>
                  </a:prstTxWarp>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pt-BR" sz="1200" b="0" i="0" u="none" strike="noStrike" kern="0" cap="none" spc="0" normalizeH="0" noProof="0">
                      <a:ln>
                        <a:noFill/>
                      </a:ln>
                      <a:solidFill>
                        <a:srgbClr val="007CBC"/>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Sub-rede privada 3</a:t>
                  </a:r>
                </a:p>
                <a:p>
                  <a:pPr marL="0" marR="0" lvl="0" indent="0" defTabSz="914400" rtl="0" eaLnBrk="1" fontAlgn="auto" latinLnBrk="0" hangingPunct="1">
                    <a:lnSpc>
                      <a:spcPct val="100000"/>
                    </a:lnSpc>
                    <a:spcBef>
                      <a:spcPts val="0"/>
                    </a:spcBef>
                    <a:spcAft>
                      <a:spcPts val="0"/>
                    </a:spcAft>
                    <a:buClrTx/>
                    <a:buSzTx/>
                    <a:buFontTx/>
                    <a:buNone/>
                    <a:tabLst/>
                    <a:defRPr/>
                  </a:pPr>
                  <a:r>
                    <a:rPr lang="pt-BR" sz="1200" kern="0">
                      <a:solidFill>
                        <a:srgbClr val="007CBC"/>
                      </a:solidFill>
                      <a:latin typeface="Amazon Ember Light" panose="020B0403020204020204" pitchFamily="34" charset="0"/>
                      <a:ea typeface="Amazon Ember Light" panose="020B0403020204020204" pitchFamily="34" charset="0"/>
                      <a:cs typeface="Amazon Ember Light" panose="020B0403020204020204" pitchFamily="34" charset="0"/>
                    </a:rPr>
                    <a:t>10.0.4.0/24</a:t>
                  </a:r>
                  <a:endParaRPr kumimoji="0" lang="en-US" sz="1200" b="0" i="0" u="none" strike="noStrike" kern="0" cap="none" spc="0" normalizeH="0" baseline="0" noProof="0" dirty="0">
                    <a:ln>
                      <a:noFill/>
                    </a:ln>
                    <a:solidFill>
                      <a:srgbClr val="007CBC"/>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pic>
              <p:nvPicPr>
                <p:cNvPr id="56" name="Graphic 55">
                  <a:extLst>
                    <a:ext uri="{FF2B5EF4-FFF2-40B4-BE49-F238E27FC236}">
                      <a16:creationId xmlns:a16="http://schemas.microsoft.com/office/drawing/2014/main" id="{8FF8BF01-E072-47CE-A8FA-4F869C354B63}"/>
                    </a:ext>
                    <a:ext uri="{C183D7F6-B498-43B3-948B-1728B52AA6E4}">
                      <adec:decorative xmlns:adec="http://schemas.microsoft.com/office/drawing/2017/decorative" xmlns="" val="1"/>
                    </a:ext>
                  </a:extLst>
                </p:cNvPr>
                <p:cNvPicPr>
                  <a:picLocks noChangeAspect="1"/>
                </p:cNvPicPr>
                <p:nvPr/>
              </p:nvPicPr>
              <p:blipFill>
                <a:blip r:embed="rId8">
                  <a:extLst>
                    <a:ext uri="{96DAC541-7B7A-43D3-8B79-37D633B846F1}">
                      <asvg:svgBlip xmlns:asvg="http://schemas.microsoft.com/office/drawing/2016/SVG/main" xmlns="" r:embed="rId9"/>
                    </a:ext>
                  </a:extLst>
                </a:blip>
                <a:stretch>
                  <a:fillRect/>
                </a:stretch>
              </p:blipFill>
              <p:spPr>
                <a:xfrm>
                  <a:off x="4018928" y="4910307"/>
                  <a:ext cx="365760" cy="365760"/>
                </a:xfrm>
                <a:prstGeom prst="rect">
                  <a:avLst/>
                </a:prstGeom>
              </p:spPr>
            </p:pic>
            <p:grpSp>
              <p:nvGrpSpPr>
                <p:cNvPr id="62" name="Group 61">
                  <a:extLst>
                    <a:ext uri="{FF2B5EF4-FFF2-40B4-BE49-F238E27FC236}">
                      <a16:creationId xmlns:a16="http://schemas.microsoft.com/office/drawing/2014/main" id="{7ED65C5A-B84E-4A95-BFC7-1F00EB3B5B5E}"/>
                    </a:ext>
                  </a:extLst>
                </p:cNvPr>
                <p:cNvGrpSpPr/>
                <p:nvPr/>
              </p:nvGrpSpPr>
              <p:grpSpPr>
                <a:xfrm>
                  <a:off x="4120440" y="5567568"/>
                  <a:ext cx="1917953" cy="461665"/>
                  <a:chOff x="4312402" y="5854441"/>
                  <a:chExt cx="1917953" cy="461665"/>
                </a:xfrm>
              </p:grpSpPr>
              <p:pic>
                <p:nvPicPr>
                  <p:cNvPr id="64" name="Graphic 63">
                    <a:extLst>
                      <a:ext uri="{FF2B5EF4-FFF2-40B4-BE49-F238E27FC236}">
                        <a16:creationId xmlns:a16="http://schemas.microsoft.com/office/drawing/2014/main" id="{62C5179C-6897-417F-8C8E-EEE0F96AD973}"/>
                      </a:ext>
                      <a:ext uri="{C183D7F6-B498-43B3-948B-1728B52AA6E4}">
                        <adec:decorative xmlns:adec="http://schemas.microsoft.com/office/drawing/2017/decorative" xmlns="" val="1"/>
                      </a:ext>
                    </a:extLst>
                  </p:cNvPr>
                  <p:cNvPicPr>
                    <a:picLocks noChangeAspect="1"/>
                  </p:cNvPicPr>
                  <p:nvPr/>
                </p:nvPicPr>
                <p:blipFill>
                  <a:blip r:embed="rId22">
                    <a:extLst>
                      <a:ext uri="{96DAC541-7B7A-43D3-8B79-37D633B846F1}">
                        <asvg:svgBlip xmlns:asvg="http://schemas.microsoft.com/office/drawing/2016/SVG/main" xmlns="" r:embed="rId23"/>
                      </a:ext>
                    </a:extLst>
                  </a:blip>
                  <a:stretch>
                    <a:fillRect/>
                  </a:stretch>
                </p:blipFill>
                <p:spPr>
                  <a:xfrm>
                    <a:off x="5864595" y="5900448"/>
                    <a:ext cx="365760" cy="365760"/>
                  </a:xfrm>
                  <a:prstGeom prst="rect">
                    <a:avLst/>
                  </a:prstGeom>
                </p:spPr>
              </p:pic>
              <p:sp>
                <p:nvSpPr>
                  <p:cNvPr id="65" name="TextBox 64">
                    <a:extLst>
                      <a:ext uri="{FF2B5EF4-FFF2-40B4-BE49-F238E27FC236}">
                        <a16:creationId xmlns:a16="http://schemas.microsoft.com/office/drawing/2014/main" id="{244D22E8-60F8-4DCD-B39A-4EE964DC3B56}"/>
                      </a:ext>
                    </a:extLst>
                  </p:cNvPr>
                  <p:cNvSpPr txBox="1"/>
                  <p:nvPr/>
                </p:nvSpPr>
                <p:spPr>
                  <a:xfrm>
                    <a:off x="4312402" y="5854441"/>
                    <a:ext cx="1543228" cy="461665"/>
                  </a:xfrm>
                  <a:prstGeom prst="rect">
                    <a:avLst/>
                  </a:prstGeom>
                  <a:noFill/>
                </p:spPr>
                <p:txBody>
                  <a:bodyPr wrap="square" rtlCol="0">
                    <a:spAutoFit/>
                  </a:bodyPr>
                  <a:lstStyle/>
                  <a:p>
                    <a:pPr algn="r" rtl="0"/>
                    <a:r>
                      <a:rPr lang="pt-BR" sz="1200" dirty="0">
                        <a:latin typeface="Amazon Ember Light" panose="020B0403020204020204" pitchFamily="34" charset="0"/>
                        <a:ea typeface="Amazon Ember Light" panose="020B0403020204020204" pitchFamily="34" charset="0"/>
                        <a:cs typeface="Amazon Ember Light" panose="020B0403020204020204" pitchFamily="34" charset="0"/>
                      </a:rPr>
                      <a:t>Instância de banco </a:t>
                    </a:r>
                    <a:r>
                      <a:rPr lang="pt-BR" sz="1200" dirty="0" smtClean="0">
                        <a:latin typeface="Amazon Ember Light" panose="020B0403020204020204" pitchFamily="34" charset="0"/>
                        <a:ea typeface="Amazon Ember Light" panose="020B0403020204020204" pitchFamily="34" charset="0"/>
                        <a:cs typeface="Amazon Ember Light" panose="020B0403020204020204" pitchFamily="34" charset="0"/>
                      </a:rPr>
                      <a:t/>
                    </a:r>
                    <a:br>
                      <a:rPr lang="pt-BR" sz="1200" dirty="0" smtClean="0">
                        <a:latin typeface="Amazon Ember Light" panose="020B0403020204020204" pitchFamily="34" charset="0"/>
                        <a:ea typeface="Amazon Ember Light" panose="020B0403020204020204" pitchFamily="34" charset="0"/>
                        <a:cs typeface="Amazon Ember Light" panose="020B0403020204020204" pitchFamily="34" charset="0"/>
                      </a:rPr>
                    </a:br>
                    <a:r>
                      <a:rPr lang="pt-BR" sz="1200" dirty="0" smtClean="0">
                        <a:latin typeface="Amazon Ember Light" panose="020B0403020204020204" pitchFamily="34" charset="0"/>
                        <a:ea typeface="Amazon Ember Light" panose="020B0403020204020204" pitchFamily="34" charset="0"/>
                        <a:cs typeface="Amazon Ember Light" panose="020B0403020204020204" pitchFamily="34" charset="0"/>
                      </a:rPr>
                      <a:t>de dados primária</a:t>
                    </a:r>
                    <a:endParaRPr lang="pt-BR" sz="12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grpSp>
          <p:grpSp>
            <p:nvGrpSpPr>
              <p:cNvPr id="49" name="Group 48">
                <a:extLst>
                  <a:ext uri="{FF2B5EF4-FFF2-40B4-BE49-F238E27FC236}">
                    <a16:creationId xmlns:a16="http://schemas.microsoft.com/office/drawing/2014/main" id="{7CC11700-727E-44C6-A124-26A2DFFD82AB}"/>
                  </a:ext>
                </a:extLst>
              </p:cNvPr>
              <p:cNvGrpSpPr/>
              <p:nvPr/>
            </p:nvGrpSpPr>
            <p:grpSpPr>
              <a:xfrm>
                <a:off x="8463201" y="4910304"/>
                <a:ext cx="2423160" cy="1280160"/>
                <a:chOff x="8463201" y="4910304"/>
                <a:chExt cx="2423160" cy="1280160"/>
              </a:xfrm>
            </p:grpSpPr>
            <p:sp>
              <p:nvSpPr>
                <p:cNvPr id="50" name="Rectangle 49">
                  <a:extLst>
                    <a:ext uri="{FF2B5EF4-FFF2-40B4-BE49-F238E27FC236}">
                      <a16:creationId xmlns:a16="http://schemas.microsoft.com/office/drawing/2014/main" id="{483CFCF1-57F9-4F35-A878-0EA64C5931B5}"/>
                    </a:ext>
                  </a:extLst>
                </p:cNvPr>
                <p:cNvSpPr/>
                <p:nvPr/>
              </p:nvSpPr>
              <p:spPr>
                <a:xfrm>
                  <a:off x="8463201" y="4910304"/>
                  <a:ext cx="2423160" cy="1280160"/>
                </a:xfrm>
                <a:prstGeom prst="rect">
                  <a:avLst/>
                </a:prstGeom>
                <a:solidFill>
                  <a:srgbClr val="007CBC">
                    <a:alpha val="9804"/>
                  </a:srgbClr>
                </a:solidFill>
                <a:ln w="12700" cap="flat" cmpd="sng" algn="ctr">
                  <a:noFill/>
                  <a:prstDash val="dash"/>
                  <a:miter lim="800000"/>
                </a:ln>
                <a:effectLst/>
              </p:spPr>
              <p:txBody>
                <a:bodyPr rot="0" spcFirstLastPara="0" vertOverflow="overflow" horzOverflow="overflow" vert="horz" wrap="square" lIns="548640" tIns="45720" rIns="91440" bIns="45720" numCol="1" spcCol="0" rtlCol="0" fromWordArt="0" anchor="t" anchorCtr="0" forceAA="0" compatLnSpc="1">
                  <a:prstTxWarp prst="textNoShape">
                    <a:avLst/>
                  </a:prstTxWarp>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pt-BR" sz="1200" b="0" i="0" u="none" strike="noStrike" kern="0" cap="none" spc="0" normalizeH="0" noProof="0">
                      <a:ln>
                        <a:noFill/>
                      </a:ln>
                      <a:solidFill>
                        <a:srgbClr val="007CBC"/>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Sub-rede privada 4</a:t>
                  </a:r>
                </a:p>
                <a:p>
                  <a:pPr marL="0" marR="0" lvl="0" indent="0" defTabSz="914400" rtl="0" eaLnBrk="1" fontAlgn="auto" latinLnBrk="0" hangingPunct="1">
                    <a:lnSpc>
                      <a:spcPct val="100000"/>
                    </a:lnSpc>
                    <a:spcBef>
                      <a:spcPts val="0"/>
                    </a:spcBef>
                    <a:spcAft>
                      <a:spcPts val="0"/>
                    </a:spcAft>
                    <a:buClrTx/>
                    <a:buSzTx/>
                    <a:buFontTx/>
                    <a:buNone/>
                    <a:tabLst/>
                    <a:defRPr/>
                  </a:pPr>
                  <a:r>
                    <a:rPr lang="pt-BR" sz="1200" kern="0">
                      <a:solidFill>
                        <a:srgbClr val="007CBC"/>
                      </a:solidFill>
                      <a:latin typeface="Amazon Ember Light" panose="020B0403020204020204" pitchFamily="34" charset="0"/>
                      <a:ea typeface="Amazon Ember Light" panose="020B0403020204020204" pitchFamily="34" charset="0"/>
                      <a:cs typeface="Amazon Ember Light" panose="020B0403020204020204" pitchFamily="34" charset="0"/>
                    </a:rPr>
                    <a:t>10.0.5.0/24</a:t>
                  </a:r>
                  <a:endParaRPr kumimoji="0" lang="en-US" sz="1200" b="0" i="0" u="none" strike="noStrike" kern="0" cap="none" spc="0" normalizeH="0" baseline="0" noProof="0" dirty="0">
                    <a:ln>
                      <a:noFill/>
                    </a:ln>
                    <a:solidFill>
                      <a:srgbClr val="007CBC"/>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pic>
              <p:nvPicPr>
                <p:cNvPr id="51" name="Graphic 50">
                  <a:extLst>
                    <a:ext uri="{FF2B5EF4-FFF2-40B4-BE49-F238E27FC236}">
                      <a16:creationId xmlns:a16="http://schemas.microsoft.com/office/drawing/2014/main" id="{2912960A-CA59-42FA-8EAB-920BB6945F9E}"/>
                    </a:ext>
                    <a:ext uri="{C183D7F6-B498-43B3-948B-1728B52AA6E4}">
                      <adec:decorative xmlns:adec="http://schemas.microsoft.com/office/drawing/2017/decorative" xmlns="" val="1"/>
                    </a:ext>
                  </a:extLst>
                </p:cNvPr>
                <p:cNvPicPr>
                  <a:picLocks noChangeAspect="1"/>
                </p:cNvPicPr>
                <p:nvPr/>
              </p:nvPicPr>
              <p:blipFill>
                <a:blip r:embed="rId8">
                  <a:extLst>
                    <a:ext uri="{96DAC541-7B7A-43D3-8B79-37D633B846F1}">
                      <asvg:svgBlip xmlns:asvg="http://schemas.microsoft.com/office/drawing/2016/SVG/main" xmlns="" r:embed="rId9"/>
                    </a:ext>
                  </a:extLst>
                </a:blip>
                <a:stretch>
                  <a:fillRect/>
                </a:stretch>
              </p:blipFill>
              <p:spPr>
                <a:xfrm>
                  <a:off x="8463201" y="4910304"/>
                  <a:ext cx="365760" cy="365760"/>
                </a:xfrm>
                <a:prstGeom prst="rect">
                  <a:avLst/>
                </a:prstGeom>
              </p:spPr>
            </p:pic>
          </p:grpSp>
        </p:grpSp>
        <p:cxnSp>
          <p:nvCxnSpPr>
            <p:cNvPr id="47" name="Straight Arrow Connector 46">
              <a:extLst>
                <a:ext uri="{FF2B5EF4-FFF2-40B4-BE49-F238E27FC236}">
                  <a16:creationId xmlns:a16="http://schemas.microsoft.com/office/drawing/2014/main" id="{2C78E481-84DE-4569-B589-8CBB3C874064}"/>
                </a:ext>
              </a:extLst>
            </p:cNvPr>
            <p:cNvCxnSpPr>
              <a:cxnSpLocks/>
              <a:stCxn id="81" idx="3"/>
              <a:endCxn id="78" idx="1"/>
            </p:cNvCxnSpPr>
            <p:nvPr/>
          </p:nvCxnSpPr>
          <p:spPr>
            <a:xfrm>
              <a:off x="2921582" y="4040702"/>
              <a:ext cx="1669543" cy="2696"/>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2930848612"/>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25E8405-D4BA-7847-9F9B-BD8A99A69246}"/>
              </a:ext>
              <a:ext uri="{C183D7F6-B498-43B3-948B-1728B52AA6E4}">
                <adec:decorative xmlns:adec="http://schemas.microsoft.com/office/drawing/2017/decorative" xmlns="" val="1"/>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l="-126"/>
          <a:stretch/>
        </p:blipFill>
        <p:spPr>
          <a:xfrm>
            <a:off x="-60960" y="1920240"/>
            <a:ext cx="12252960" cy="4358640"/>
          </a:xfrm>
          <a:prstGeom prst="rect">
            <a:avLst/>
          </a:prstGeom>
        </p:spPr>
      </p:pic>
      <p:sp>
        <p:nvSpPr>
          <p:cNvPr id="5" name="Title 4">
            <a:extLst>
              <a:ext uri="{FF2B5EF4-FFF2-40B4-BE49-F238E27FC236}">
                <a16:creationId xmlns:a16="http://schemas.microsoft.com/office/drawing/2014/main" id="{AF620218-A447-48BF-A0D6-D9466C1D4E04}"/>
              </a:ext>
            </a:extLst>
          </p:cNvPr>
          <p:cNvSpPr>
            <a:spLocks noGrp="1"/>
          </p:cNvSpPr>
          <p:nvPr>
            <p:ph type="title"/>
          </p:nvPr>
        </p:nvSpPr>
        <p:spPr>
          <a:xfrm>
            <a:off x="6275070" y="2172918"/>
            <a:ext cx="5484598" cy="3770682"/>
          </a:xfrm>
        </p:spPr>
        <p:txBody>
          <a:bodyPr rtlCol="0"/>
          <a:lstStyle/>
          <a:p>
            <a:pPr rtl="0"/>
            <a:r>
              <a:rPr lang="pt-BR">
                <a:solidFill>
                  <a:srgbClr val="FFFFFF"/>
                </a:solidFill>
                <a:ea typeface="Amazon Ember" panose="02000000000000000000" pitchFamily="2" charset="0"/>
              </a:rPr>
              <a:t>Começar o Módulo 9 – Laboratório de desafio: Criar um ambiente escalável e altamente disponível para a cafeteria </a:t>
            </a:r>
            <a:endParaRPr lang="en-US" dirty="0"/>
          </a:p>
        </p:txBody>
      </p:sp>
      <p:grpSp>
        <p:nvGrpSpPr>
          <p:cNvPr id="9" name="Group 8" descr="A stopwatch icon.">
            <a:extLst>
              <a:ext uri="{FF2B5EF4-FFF2-40B4-BE49-F238E27FC236}">
                <a16:creationId xmlns:a16="http://schemas.microsoft.com/office/drawing/2014/main" id="{10DC9E4A-8285-4049-983B-7423DA3CE8FF}"/>
              </a:ext>
            </a:extLst>
          </p:cNvPr>
          <p:cNvGrpSpPr/>
          <p:nvPr/>
        </p:nvGrpSpPr>
        <p:grpSpPr>
          <a:xfrm>
            <a:off x="419099" y="579120"/>
            <a:ext cx="834514" cy="953731"/>
            <a:chOff x="11271015" y="5905029"/>
            <a:chExt cx="403626" cy="461287"/>
          </a:xfrm>
        </p:grpSpPr>
        <p:sp>
          <p:nvSpPr>
            <p:cNvPr id="10" name="Oval 9">
              <a:extLst>
                <a:ext uri="{FF2B5EF4-FFF2-40B4-BE49-F238E27FC236}">
                  <a16:creationId xmlns:a16="http://schemas.microsoft.com/office/drawing/2014/main" id="{AAC56321-5D68-4446-BED2-5F762D71FEF3}"/>
                </a:ext>
                <a:ext uri="{C183D7F6-B498-43B3-948B-1728B52AA6E4}">
                  <adec:decorative xmlns:adec="http://schemas.microsoft.com/office/drawing/2017/decorative" xmlns="" val="1"/>
                </a:ext>
              </a:extLst>
            </p:cNvPr>
            <p:cNvSpPr/>
            <p:nvPr/>
          </p:nvSpPr>
          <p:spPr>
            <a:xfrm>
              <a:off x="11307093" y="5998845"/>
              <a:ext cx="331470" cy="333181"/>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mazon Ember Light"/>
                <a:ea typeface="+mn-ea"/>
                <a:cs typeface="+mn-cs"/>
              </a:endParaRPr>
            </a:p>
          </p:txBody>
        </p:sp>
        <p:pic>
          <p:nvPicPr>
            <p:cNvPr id="11" name="Picture 10">
              <a:extLst>
                <a:ext uri="{FF2B5EF4-FFF2-40B4-BE49-F238E27FC236}">
                  <a16:creationId xmlns:a16="http://schemas.microsoft.com/office/drawing/2014/main" id="{45C163E9-58FA-F745-9B8A-FE0E60F9CF77}"/>
                </a:ext>
                <a:ext uri="{C183D7F6-B498-43B3-948B-1728B52AA6E4}">
                  <adec:decorative xmlns:adec="http://schemas.microsoft.com/office/drawing/2017/decorative" xmlns="" val="1"/>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11271015" y="5905029"/>
              <a:ext cx="403626" cy="461287"/>
            </a:xfrm>
            <a:prstGeom prst="rect">
              <a:avLst/>
            </a:prstGeom>
          </p:spPr>
        </p:pic>
      </p:grpSp>
      <p:sp>
        <p:nvSpPr>
          <p:cNvPr id="12" name="TextBox 11">
            <a:extLst>
              <a:ext uri="{FF2B5EF4-FFF2-40B4-BE49-F238E27FC236}">
                <a16:creationId xmlns:a16="http://schemas.microsoft.com/office/drawing/2014/main" id="{93CB1352-7A73-A74D-9F66-0C5041597E9C}"/>
              </a:ext>
            </a:extLst>
          </p:cNvPr>
          <p:cNvSpPr txBox="1"/>
          <p:nvPr/>
        </p:nvSpPr>
        <p:spPr>
          <a:xfrm>
            <a:off x="747456" y="996224"/>
            <a:ext cx="3090185"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600" b="0" i="0" u="none" strike="noStrike" kern="1200" cap="none" spc="0" normalizeH="0" noProof="0" dirty="0">
                <a:ln>
                  <a:noFill/>
                </a:ln>
                <a:solidFill>
                  <a:srgbClr val="000000"/>
                </a:solidFill>
                <a:effectLst/>
                <a:uLnTx/>
                <a:uFillTx/>
                <a:latin typeface="Amazon Ember Light"/>
                <a:ea typeface="Amazon Ember Light" panose="020B0403020204020204" pitchFamily="34" charset="0"/>
                <a:cs typeface="Amazon Ember Light" panose="020B0403020204020204" pitchFamily="34" charset="0"/>
              </a:rPr>
              <a:t>Aproximadamente </a:t>
            </a:r>
            <a:r>
              <a:rPr lang="pt-BR" sz="1600" b="0" i="0" u="none" strike="noStrike" kern="1200" cap="none" spc="0" normalizeH="0" noProof="0" dirty="0" smtClean="0">
                <a:ln>
                  <a:noFill/>
                </a:ln>
                <a:solidFill>
                  <a:srgbClr val="000000"/>
                </a:solidFill>
                <a:effectLst/>
                <a:uLnTx/>
                <a:uFillTx/>
                <a:latin typeface="Amazon Ember Light"/>
                <a:ea typeface="Amazon Ember Light" panose="020B0403020204020204" pitchFamily="34" charset="0"/>
                <a:cs typeface="Amazon Ember Light" panose="020B0403020204020204" pitchFamily="34" charset="0"/>
              </a:rPr>
              <a:t/>
            </a:r>
            <a:br>
              <a:rPr lang="pt-BR" sz="1600" b="0" i="0" u="none" strike="noStrike" kern="1200" cap="none" spc="0" normalizeH="0" noProof="0" dirty="0" smtClean="0">
                <a:ln>
                  <a:noFill/>
                </a:ln>
                <a:solidFill>
                  <a:srgbClr val="000000"/>
                </a:solidFill>
                <a:effectLst/>
                <a:uLnTx/>
                <a:uFillTx/>
                <a:latin typeface="Amazon Ember Light"/>
                <a:ea typeface="Amazon Ember Light" panose="020B0403020204020204" pitchFamily="34" charset="0"/>
                <a:cs typeface="Amazon Ember Light" panose="020B0403020204020204" pitchFamily="34" charset="0"/>
              </a:rPr>
            </a:br>
            <a:r>
              <a:rPr lang="pt-BR" sz="1600" b="0" i="0" u="none" strike="noStrike" kern="1200" cap="none" spc="0" normalizeH="0" noProof="0" dirty="0" smtClean="0">
                <a:ln>
                  <a:noFill/>
                </a:ln>
                <a:solidFill>
                  <a:srgbClr val="000000"/>
                </a:solidFill>
                <a:effectLst/>
                <a:uLnTx/>
                <a:uFillTx/>
                <a:latin typeface="Amazon Ember Light"/>
                <a:ea typeface="Amazon Ember Light" panose="020B0403020204020204" pitchFamily="34" charset="0"/>
                <a:cs typeface="Amazon Ember Light" panose="020B0403020204020204" pitchFamily="34" charset="0"/>
              </a:rPr>
              <a:t>90</a:t>
            </a:r>
            <a:r>
              <a:rPr lang="pt-BR" sz="1600" b="0" i="0" u="none" strike="noStrike" kern="1200" cap="none" spc="0" normalizeH="0" noProof="0" dirty="0">
                <a:ln>
                  <a:noFill/>
                </a:ln>
                <a:solidFill>
                  <a:srgbClr val="000000"/>
                </a:solidFill>
                <a:effectLst/>
                <a:uLnTx/>
                <a:uFillTx/>
                <a:latin typeface="Amazon Ember Light"/>
                <a:ea typeface="Amazon Ember Light" panose="020B0403020204020204" pitchFamily="34" charset="0"/>
                <a:cs typeface="Amazon Ember Light" panose="020B0403020204020204" pitchFamily="34" charset="0"/>
              </a:rPr>
              <a:t> minutos</a:t>
            </a:r>
          </a:p>
        </p:txBody>
      </p:sp>
    </p:spTree>
    <p:custDataLst>
      <p:tags r:id="rId1"/>
    </p:custDataLst>
    <p:extLst>
      <p:ext uri="{BB962C8B-B14F-4D97-AF65-F5344CB8AC3E}">
        <p14:creationId xmlns:p14="http://schemas.microsoft.com/office/powerpoint/2010/main" val="1860234527"/>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89D4C57-8ACE-7A46-BE45-25F2ADAE9651}"/>
              </a:ext>
            </a:extLst>
          </p:cNvPr>
          <p:cNvSpPr>
            <a:spLocks noGrp="1"/>
          </p:cNvSpPr>
          <p:nvPr>
            <p:ph type="title"/>
          </p:nvPr>
        </p:nvSpPr>
        <p:spPr>
          <a:xfrm>
            <a:off x="419100" y="2420133"/>
            <a:ext cx="3735456" cy="2017734"/>
          </a:xfrm>
        </p:spPr>
        <p:txBody>
          <a:bodyPr rtlCol="0"/>
          <a:lstStyle/>
          <a:p>
            <a:pPr rtl="0"/>
            <a:r>
              <a:rPr lang="pt-BR" sz="4000" dirty="0">
                <a:latin typeface="+mj-lt"/>
              </a:rPr>
              <a:t>Resumo do laboratório </a:t>
            </a:r>
            <a:r>
              <a:rPr lang="pt-BR" sz="4000" dirty="0" smtClean="0">
                <a:latin typeface="+mj-lt"/>
              </a:rPr>
              <a:t/>
            </a:r>
            <a:br>
              <a:rPr lang="pt-BR" sz="4000" dirty="0" smtClean="0">
                <a:latin typeface="+mj-lt"/>
              </a:rPr>
            </a:br>
            <a:r>
              <a:rPr lang="pt-BR" sz="4000" dirty="0" smtClean="0">
                <a:latin typeface="+mj-lt"/>
              </a:rPr>
              <a:t>de </a:t>
            </a:r>
            <a:r>
              <a:rPr lang="pt-BR" sz="4000" dirty="0">
                <a:latin typeface="+mj-lt"/>
              </a:rPr>
              <a:t>desafio: principais lições</a:t>
            </a:r>
          </a:p>
        </p:txBody>
      </p:sp>
      <p:pic>
        <p:nvPicPr>
          <p:cNvPr id="5" name="Picture 4">
            <a:extLst>
              <a:ext uri="{FF2B5EF4-FFF2-40B4-BE49-F238E27FC236}">
                <a16:creationId xmlns:a16="http://schemas.microsoft.com/office/drawing/2014/main" id="{79125E67-2530-304C-9CF1-F3BC25E3B1E2}"/>
              </a:ext>
              <a:ext uri="{C183D7F6-B498-43B3-948B-1728B52AA6E4}">
                <adec:decorative xmlns:adec="http://schemas.microsoft.com/office/drawing/2017/decorative" xmlns="" val="1"/>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4154556" y="1168065"/>
            <a:ext cx="7421479" cy="4947653"/>
          </a:xfrm>
          <a:prstGeom prst="rect">
            <a:avLst/>
          </a:prstGeom>
          <a:ln>
            <a:solidFill>
              <a:schemeClr val="accent1"/>
            </a:solidFill>
          </a:ln>
        </p:spPr>
      </p:pic>
    </p:spTree>
    <p:custDataLst>
      <p:tags r:id="rId1"/>
    </p:custDataLst>
    <p:extLst>
      <p:ext uri="{BB962C8B-B14F-4D97-AF65-F5344CB8AC3E}">
        <p14:creationId xmlns:p14="http://schemas.microsoft.com/office/powerpoint/2010/main" val="1423061519"/>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2">
            <a:extLst>
              <a:ext uri="{FF2B5EF4-FFF2-40B4-BE49-F238E27FC236}">
                <a16:creationId xmlns:a16="http://schemas.microsoft.com/office/drawing/2014/main" id="{12CAAB67-CE17-4E6B-87C9-403BF560D9F5}"/>
              </a:ext>
            </a:extLst>
          </p:cNvPr>
          <p:cNvSpPr>
            <a:spLocks noGrp="1"/>
          </p:cNvSpPr>
          <p:nvPr>
            <p:ph type="body" sz="quarter" idx="10"/>
          </p:nvPr>
        </p:nvSpPr>
        <p:spPr>
          <a:xfrm>
            <a:off x="419100" y="2554356"/>
            <a:ext cx="10972800" cy="488498"/>
          </a:xfrm>
        </p:spPr>
        <p:txBody>
          <a:bodyPr rtlCol="0">
            <a:normAutofit fontScale="77500" lnSpcReduction="20000"/>
          </a:bodyPr>
          <a:lstStyle/>
          <a:p>
            <a:pPr rtl="0"/>
            <a:r>
              <a:rPr lang="pt-BR" sz="2400" b="1">
                <a:latin typeface="+mn-lt"/>
              </a:rPr>
              <a:t>Módulo 9: Implementar elasticidade, alta disponibilidade e monitoramento</a:t>
            </a:r>
          </a:p>
        </p:txBody>
      </p:sp>
      <p:sp>
        <p:nvSpPr>
          <p:cNvPr id="6" name="Title 5">
            <a:extLst>
              <a:ext uri="{FF2B5EF4-FFF2-40B4-BE49-F238E27FC236}">
                <a16:creationId xmlns:a16="http://schemas.microsoft.com/office/drawing/2014/main" id="{BFC5ECD2-AFF4-4A2B-9E54-AC9D736C4BC9}"/>
              </a:ext>
            </a:extLst>
          </p:cNvPr>
          <p:cNvSpPr>
            <a:spLocks noGrp="1"/>
          </p:cNvSpPr>
          <p:nvPr>
            <p:ph type="title"/>
          </p:nvPr>
        </p:nvSpPr>
        <p:spPr/>
        <p:txBody>
          <a:bodyPr rtlCol="0"/>
          <a:lstStyle/>
          <a:p>
            <a:pPr rtl="0"/>
            <a:r>
              <a:rPr lang="pt-BR" sz="4000"/>
              <a:t>Conclusão do módulo</a:t>
            </a:r>
          </a:p>
        </p:txBody>
      </p:sp>
    </p:spTree>
    <p:custDataLst>
      <p:tags r:id="rId1"/>
    </p:custDataLst>
    <p:extLst>
      <p:ext uri="{BB962C8B-B14F-4D97-AF65-F5344CB8AC3E}">
        <p14:creationId xmlns:p14="http://schemas.microsoft.com/office/powerpoint/2010/main" val="3191227539"/>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Autofit/>
          </a:bodyPr>
          <a:lstStyle/>
          <a:p>
            <a:pPr rtl="0"/>
            <a:r>
              <a:rPr lang="pt-BR">
                <a:latin typeface="+mj-lt"/>
              </a:rPr>
              <a:t>Resumo do módulo</a:t>
            </a:r>
            <a:endParaRPr lang="en-US" dirty="0">
              <a:latin typeface="+mj-lt"/>
            </a:endParaRPr>
          </a:p>
        </p:txBody>
      </p:sp>
      <p:sp>
        <p:nvSpPr>
          <p:cNvPr id="6" name="Content Placeholder 5">
            <a:extLst>
              <a:ext uri="{FF2B5EF4-FFF2-40B4-BE49-F238E27FC236}">
                <a16:creationId xmlns:a16="http://schemas.microsoft.com/office/drawing/2014/main" id="{96B1D8CB-247D-9047-BFCE-7C071A34030D}"/>
              </a:ext>
            </a:extLst>
          </p:cNvPr>
          <p:cNvSpPr>
            <a:spLocks noGrp="1"/>
          </p:cNvSpPr>
          <p:nvPr>
            <p:ph idx="1"/>
          </p:nvPr>
        </p:nvSpPr>
        <p:spPr>
          <a:xfrm>
            <a:off x="419100" y="1528175"/>
            <a:ext cx="10744200" cy="4648788"/>
          </a:xfrm>
        </p:spPr>
        <p:txBody>
          <a:bodyPr rtlCol="0"/>
          <a:lstStyle/>
          <a:p>
            <a:pPr marL="0" indent="0" rtl="0">
              <a:buNone/>
            </a:pPr>
            <a:r>
              <a:rPr lang="pt-BR" dirty="0"/>
              <a:t>Em resumo, neste módulo você aprendeu a:</a:t>
            </a:r>
          </a:p>
          <a:p>
            <a:pPr lvl="1" rtl="0"/>
            <a:r>
              <a:rPr lang="pt-BR" dirty="0">
                <a:latin typeface="+mn-lt"/>
              </a:rPr>
              <a:t>Usar o </a:t>
            </a:r>
            <a:r>
              <a:rPr lang="pt-BR" dirty="0" err="1">
                <a:latin typeface="+mn-lt"/>
              </a:rPr>
              <a:t>Amazon</a:t>
            </a:r>
            <a:r>
              <a:rPr lang="pt-BR" dirty="0">
                <a:latin typeface="+mn-lt"/>
              </a:rPr>
              <a:t> EC2 Auto </a:t>
            </a:r>
            <a:r>
              <a:rPr lang="pt-BR" dirty="0" err="1">
                <a:latin typeface="+mn-lt"/>
              </a:rPr>
              <a:t>Scaling</a:t>
            </a:r>
            <a:r>
              <a:rPr lang="pt-BR" dirty="0">
                <a:latin typeface="+mn-lt"/>
              </a:rPr>
              <a:t> dentro de uma arquitetura para promover elasticidade</a:t>
            </a:r>
          </a:p>
          <a:p>
            <a:pPr lvl="1" rtl="0"/>
            <a:r>
              <a:rPr lang="pt-BR" dirty="0">
                <a:latin typeface="+mn-lt"/>
              </a:rPr>
              <a:t>Explicar como dimensionar seus recursos de banco de dados</a:t>
            </a:r>
          </a:p>
          <a:p>
            <a:pPr lvl="1" rtl="0"/>
            <a:r>
              <a:rPr lang="pt-BR" dirty="0">
                <a:latin typeface="+mn-lt"/>
              </a:rPr>
              <a:t>Implantar um </a:t>
            </a:r>
            <a:r>
              <a:rPr lang="pt-BR" dirty="0" err="1">
                <a:latin typeface="+mn-lt"/>
              </a:rPr>
              <a:t>Application</a:t>
            </a:r>
            <a:r>
              <a:rPr lang="pt-BR" dirty="0">
                <a:latin typeface="+mn-lt"/>
              </a:rPr>
              <a:t> </a:t>
            </a:r>
            <a:r>
              <a:rPr lang="pt-BR" dirty="0" err="1">
                <a:latin typeface="+mn-lt"/>
              </a:rPr>
              <a:t>Load</a:t>
            </a:r>
            <a:r>
              <a:rPr lang="pt-BR" dirty="0">
                <a:latin typeface="+mn-lt"/>
              </a:rPr>
              <a:t> </a:t>
            </a:r>
            <a:r>
              <a:rPr lang="pt-BR" dirty="0" err="1">
                <a:latin typeface="+mn-lt"/>
              </a:rPr>
              <a:t>Balancer</a:t>
            </a:r>
            <a:r>
              <a:rPr lang="pt-BR" dirty="0">
                <a:latin typeface="+mn-lt"/>
              </a:rPr>
              <a:t> para criar um ambiente altamente disponível</a:t>
            </a:r>
          </a:p>
          <a:p>
            <a:pPr lvl="1" rtl="0"/>
            <a:r>
              <a:rPr lang="pt-BR" dirty="0">
                <a:latin typeface="+mn-lt"/>
              </a:rPr>
              <a:t>Usar o </a:t>
            </a:r>
            <a:r>
              <a:rPr lang="pt-BR" dirty="0" err="1">
                <a:latin typeface="+mn-lt"/>
              </a:rPr>
              <a:t>Amazon</a:t>
            </a:r>
            <a:r>
              <a:rPr lang="pt-BR" dirty="0">
                <a:latin typeface="+mn-lt"/>
              </a:rPr>
              <a:t> </a:t>
            </a:r>
            <a:r>
              <a:rPr lang="pt-BR" dirty="0" err="1">
                <a:latin typeface="+mn-lt"/>
              </a:rPr>
              <a:t>Route</a:t>
            </a:r>
            <a:r>
              <a:rPr lang="pt-BR" dirty="0">
                <a:latin typeface="+mn-lt"/>
              </a:rPr>
              <a:t> 53 para </a:t>
            </a:r>
            <a:r>
              <a:rPr lang="pt-BR" dirty="0" err="1">
                <a:latin typeface="+mn-lt"/>
              </a:rPr>
              <a:t>failover</a:t>
            </a:r>
            <a:r>
              <a:rPr lang="pt-BR" dirty="0">
                <a:latin typeface="+mn-lt"/>
              </a:rPr>
              <a:t> de DNS</a:t>
            </a:r>
          </a:p>
          <a:p>
            <a:pPr lvl="1" rtl="0"/>
            <a:r>
              <a:rPr lang="pt-BR" dirty="0">
                <a:latin typeface="+mn-lt"/>
              </a:rPr>
              <a:t>Criar um ambiente altamente disponível</a:t>
            </a:r>
          </a:p>
          <a:p>
            <a:pPr lvl="1" rtl="0"/>
            <a:r>
              <a:rPr lang="pt-BR" dirty="0">
                <a:latin typeface="+mn-lt"/>
              </a:rPr>
              <a:t>Projetar arquiteturas que usam o </a:t>
            </a:r>
            <a:r>
              <a:rPr lang="pt-BR" dirty="0" err="1">
                <a:latin typeface="+mn-lt"/>
              </a:rPr>
              <a:t>Amazon</a:t>
            </a:r>
            <a:r>
              <a:rPr lang="pt-BR" dirty="0">
                <a:latin typeface="+mn-lt"/>
              </a:rPr>
              <a:t> CloudWatch para monitorar recursos e reagir de acordo</a:t>
            </a:r>
          </a:p>
        </p:txBody>
      </p:sp>
    </p:spTree>
    <p:custDataLst>
      <p:tags r:id="rId1"/>
    </p:custDataLst>
    <p:extLst>
      <p:ext uri="{BB962C8B-B14F-4D97-AF65-F5344CB8AC3E}">
        <p14:creationId xmlns:p14="http://schemas.microsoft.com/office/powerpoint/2010/main" val="2711660843"/>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89D4C57-8ACE-7A46-BE45-25F2ADAE9651}"/>
              </a:ext>
            </a:extLst>
          </p:cNvPr>
          <p:cNvSpPr>
            <a:spLocks noGrp="1"/>
          </p:cNvSpPr>
          <p:nvPr>
            <p:ph type="title"/>
          </p:nvPr>
        </p:nvSpPr>
        <p:spPr/>
        <p:txBody>
          <a:bodyPr rtlCol="0"/>
          <a:lstStyle/>
          <a:p>
            <a:pPr rtl="0"/>
            <a:r>
              <a:rPr lang="pt-BR" sz="4000">
                <a:latin typeface="+mj-lt"/>
              </a:rPr>
              <a:t>Conclua o teste de conhecimento</a:t>
            </a:r>
          </a:p>
        </p:txBody>
      </p:sp>
      <p:pic>
        <p:nvPicPr>
          <p:cNvPr id="6" name="Picture 5">
            <a:extLst>
              <a:ext uri="{FF2B5EF4-FFF2-40B4-BE49-F238E27FC236}">
                <a16:creationId xmlns:a16="http://schemas.microsoft.com/office/drawing/2014/main" id="{6AA59BB7-F837-804D-AFBB-23A2CCBCA2A3}"/>
              </a:ext>
              <a:ext uri="{C183D7F6-B498-43B3-948B-1728B52AA6E4}">
                <adec:decorative xmlns:adec="http://schemas.microsoft.com/office/drawing/2017/decorative" xmlns="" val="1"/>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2588755" y="1564105"/>
            <a:ext cx="6864617" cy="4576411"/>
          </a:xfrm>
          <a:prstGeom prst="rect">
            <a:avLst/>
          </a:prstGeom>
          <a:ln>
            <a:solidFill>
              <a:schemeClr val="accent1"/>
            </a:solidFill>
          </a:ln>
        </p:spPr>
      </p:pic>
    </p:spTree>
    <p:custDataLst>
      <p:tags r:id="rId1"/>
    </p:custDataLst>
    <p:extLst>
      <p:ext uri="{BB962C8B-B14F-4D97-AF65-F5344CB8AC3E}">
        <p14:creationId xmlns:p14="http://schemas.microsoft.com/office/powerpoint/2010/main" val="172549527"/>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C3CE73EB-211E-124D-80C7-B13C8898C13B}"/>
              </a:ext>
            </a:extLst>
          </p:cNvPr>
          <p:cNvSpPr>
            <a:spLocks noGrp="1"/>
          </p:cNvSpPr>
          <p:nvPr>
            <p:ph type="title"/>
          </p:nvPr>
        </p:nvSpPr>
        <p:spPr/>
        <p:txBody>
          <a:bodyPr rtlCol="0"/>
          <a:lstStyle/>
          <a:p>
            <a:pPr rtl="0"/>
            <a:r>
              <a:rPr lang="pt-BR"/>
              <a:t>Exemplo de pergunta do exame</a:t>
            </a:r>
          </a:p>
        </p:txBody>
      </p:sp>
      <p:sp>
        <p:nvSpPr>
          <p:cNvPr id="4" name="Text Placeholder 3"/>
          <p:cNvSpPr>
            <a:spLocks noGrp="1"/>
          </p:cNvSpPr>
          <p:nvPr>
            <p:ph idx="1"/>
          </p:nvPr>
        </p:nvSpPr>
        <p:spPr/>
        <p:txBody>
          <a:bodyPr rtlCol="0"/>
          <a:lstStyle/>
          <a:p>
            <a:pPr marL="0" indent="0" rtl="0">
              <a:buNone/>
            </a:pPr>
            <a:r>
              <a:rPr lang="pt-BR" sz="2000" dirty="0"/>
              <a:t>Uma aplicação Web permite que os clientes façam upload de pedidos para um </a:t>
            </a:r>
            <a:r>
              <a:rPr lang="pt-BR" sz="2000" dirty="0" err="1"/>
              <a:t>bucket</a:t>
            </a:r>
            <a:r>
              <a:rPr lang="pt-BR" sz="2000" dirty="0"/>
              <a:t> do S3. Os eventos resultantes do </a:t>
            </a:r>
            <a:r>
              <a:rPr lang="pt-BR" sz="2000" dirty="0" err="1"/>
              <a:t>Amazon</a:t>
            </a:r>
            <a:r>
              <a:rPr lang="pt-BR" sz="2000" dirty="0"/>
              <a:t> S3 acionam uma função do Lambda que insere uma mensagem em uma fila SQS. Uma única instância do EC2 lê as mensagens da fila, as processa e as armazena em uma tabela do </a:t>
            </a:r>
            <a:r>
              <a:rPr lang="pt-BR" sz="2000" dirty="0" err="1"/>
              <a:t>DynamoDB</a:t>
            </a:r>
            <a:r>
              <a:rPr lang="pt-BR" sz="2000" dirty="0"/>
              <a:t> particionada por ID de pedido exclusivo. No próximo mês, espera-se que o tráfego aumente em um fator de 10, e um arquiteto de soluções analisará a arquitetura para localizar possíveis problemas de escalabilidade. </a:t>
            </a:r>
          </a:p>
          <a:p>
            <a:pPr rtl="0"/>
            <a:endParaRPr lang="en-US" sz="2000" dirty="0"/>
          </a:p>
          <a:p>
            <a:pPr marL="0" lvl="0" indent="0" rtl="0">
              <a:buNone/>
            </a:pPr>
            <a:r>
              <a:rPr lang="pt-BR" sz="2000" dirty="0"/>
              <a:t>Qual componente é MAIS provável que precise de nova arquitetura para poder dimensionar a fim de acomodar o novo tráfego?</a:t>
            </a:r>
          </a:p>
          <a:p>
            <a:pPr lvl="0" rtl="0"/>
            <a:endParaRPr lang="en-US" sz="2000" dirty="0"/>
          </a:p>
          <a:p>
            <a:pPr marL="457200" lvl="0" indent="-457200" rtl="0">
              <a:buFont typeface="+mj-lt"/>
              <a:buAutoNum type="alphaUcPeriod"/>
            </a:pPr>
            <a:r>
              <a:rPr lang="pt-BR" sz="2000" dirty="0"/>
              <a:t>Função do Lambda</a:t>
            </a:r>
          </a:p>
          <a:p>
            <a:pPr marL="457200" lvl="0" indent="-457200" rtl="0">
              <a:buFont typeface="+mj-lt"/>
              <a:buAutoNum type="alphaUcPeriod"/>
            </a:pPr>
            <a:r>
              <a:rPr lang="pt-BR" sz="2000" dirty="0"/>
              <a:t>Fila do SQS</a:t>
            </a:r>
          </a:p>
          <a:p>
            <a:pPr marL="457200" lvl="0" indent="-457200" rtl="0">
              <a:buFont typeface="+mj-lt"/>
              <a:buAutoNum type="alphaUcPeriod"/>
            </a:pPr>
            <a:r>
              <a:rPr lang="pt-BR" sz="2000" dirty="0"/>
              <a:t>Instância do EC2</a:t>
            </a:r>
          </a:p>
          <a:p>
            <a:pPr marL="457200" lvl="0" indent="-457200" rtl="0">
              <a:buFont typeface="+mj-lt"/>
              <a:buAutoNum type="alphaUcPeriod"/>
            </a:pPr>
            <a:r>
              <a:rPr lang="pt-BR" sz="2000" dirty="0"/>
              <a:t>Tabela do </a:t>
            </a:r>
            <a:r>
              <a:rPr lang="pt-BR" sz="2000" dirty="0" err="1"/>
              <a:t>DynamoDB</a:t>
            </a:r>
            <a:endParaRPr lang="pt-BR" sz="2000" dirty="0"/>
          </a:p>
        </p:txBody>
      </p:sp>
      <p:sp>
        <p:nvSpPr>
          <p:cNvPr id="22" name="Rectangle 21" descr="box around 'single ec2 instance'.">
            <a:extLst>
              <a:ext uri="{FF2B5EF4-FFF2-40B4-BE49-F238E27FC236}">
                <a16:creationId xmlns:a16="http://schemas.microsoft.com/office/drawing/2014/main" id="{1C03C7B4-56D2-574C-84EC-E802BAD51BD6}"/>
              </a:ext>
            </a:extLst>
          </p:cNvPr>
          <p:cNvSpPr/>
          <p:nvPr/>
        </p:nvSpPr>
        <p:spPr>
          <a:xfrm>
            <a:off x="2621242" y="2094953"/>
            <a:ext cx="2582769" cy="320040"/>
          </a:xfrm>
          <a:prstGeom prst="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24" name="Rectangle 23" descr="box around 'be able to scale'.">
            <a:extLst>
              <a:ext uri="{FF2B5EF4-FFF2-40B4-BE49-F238E27FC236}">
                <a16:creationId xmlns:a16="http://schemas.microsoft.com/office/drawing/2014/main" id="{6E0CBF61-7E56-8546-AB58-C94D4F2FF6BF}"/>
              </a:ext>
            </a:extLst>
          </p:cNvPr>
          <p:cNvSpPr/>
          <p:nvPr/>
        </p:nvSpPr>
        <p:spPr>
          <a:xfrm>
            <a:off x="8538972" y="3740818"/>
            <a:ext cx="2178334" cy="320040"/>
          </a:xfrm>
          <a:prstGeom prst="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25" name="Rectangle 24" descr="box around response C - EC2 instance.">
            <a:extLst>
              <a:ext uri="{FF2B5EF4-FFF2-40B4-BE49-F238E27FC236}">
                <a16:creationId xmlns:a16="http://schemas.microsoft.com/office/drawing/2014/main" id="{223D788C-6C14-CA49-9866-1E43C04FE474}"/>
              </a:ext>
            </a:extLst>
          </p:cNvPr>
          <p:cNvSpPr/>
          <p:nvPr/>
        </p:nvSpPr>
        <p:spPr>
          <a:xfrm>
            <a:off x="419100" y="5562911"/>
            <a:ext cx="2633382" cy="396240"/>
          </a:xfrm>
          <a:prstGeom prst="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Tree>
    <p:custDataLst>
      <p:tags r:id="rId1"/>
    </p:custDataLst>
    <p:extLst>
      <p:ext uri="{BB962C8B-B14F-4D97-AF65-F5344CB8AC3E}">
        <p14:creationId xmlns:p14="http://schemas.microsoft.com/office/powerpoint/2010/main" val="3072631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4" grpId="0" animBg="1"/>
      <p:bldP spid="25"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525F029-436D-EA42-9997-2BBAA9D7829C}"/>
              </a:ext>
            </a:extLst>
          </p:cNvPr>
          <p:cNvSpPr>
            <a:spLocks noGrp="1"/>
          </p:cNvSpPr>
          <p:nvPr>
            <p:ph type="title"/>
          </p:nvPr>
        </p:nvSpPr>
        <p:spPr/>
        <p:txBody>
          <a:bodyPr rtlCol="0"/>
          <a:lstStyle/>
          <a:p>
            <a:pPr rtl="0"/>
            <a:r>
              <a:rPr lang="pt-BR">
                <a:latin typeface="+mj-lt"/>
              </a:rPr>
              <a:t>Recursos adicionais</a:t>
            </a:r>
          </a:p>
        </p:txBody>
      </p:sp>
      <p:sp>
        <p:nvSpPr>
          <p:cNvPr id="6" name="Content Placeholder 5">
            <a:extLst>
              <a:ext uri="{FF2B5EF4-FFF2-40B4-BE49-F238E27FC236}">
                <a16:creationId xmlns:a16="http://schemas.microsoft.com/office/drawing/2014/main" id="{2AA3B981-BB0A-8E4E-A921-BE92B16069F5}"/>
              </a:ext>
            </a:extLst>
          </p:cNvPr>
          <p:cNvSpPr>
            <a:spLocks noGrp="1"/>
          </p:cNvSpPr>
          <p:nvPr>
            <p:ph idx="1"/>
          </p:nvPr>
        </p:nvSpPr>
        <p:spPr/>
        <p:txBody>
          <a:bodyPr rtlCol="0"/>
          <a:lstStyle/>
          <a:p>
            <a:pPr rtl="0"/>
            <a:r>
              <a:rPr lang="pt-BR" sz="2400">
                <a:hlinkClick r:id="rId4"/>
              </a:rPr>
              <a:t>Fácil de criar: políticas de monitoramento de alvo do Auto Scaling</a:t>
            </a:r>
            <a:endParaRPr lang="en-US" sz="2400" dirty="0"/>
          </a:p>
          <a:p>
            <a:pPr rtl="0"/>
            <a:r>
              <a:rPr lang="pt-BR" sz="2400">
                <a:latin typeface="+mn-lt"/>
                <a:hlinkClick r:id="rId5"/>
              </a:rPr>
              <a:t>Introdução ao Amazon Elastic Load Balancer – aplicação</a:t>
            </a:r>
            <a:endParaRPr lang="en-US" sz="2400" dirty="0">
              <a:latin typeface="+mn-lt"/>
            </a:endParaRPr>
          </a:p>
          <a:p>
            <a:pPr rtl="0"/>
            <a:r>
              <a:rPr lang="pt-BR" sz="2400">
                <a:latin typeface="+mn-lt"/>
                <a:hlinkClick r:id="rId6"/>
              </a:rPr>
              <a:t>Configuração do grupo de Auto Scaling com ELB Elastic Load Balancer</a:t>
            </a:r>
            <a:endParaRPr lang="en-US" sz="2400" dirty="0">
              <a:latin typeface="+mn-lt"/>
            </a:endParaRPr>
          </a:p>
          <a:p>
            <a:pPr rtl="0"/>
            <a:r>
              <a:rPr lang="pt-BR" sz="2400">
                <a:latin typeface="+mn-lt"/>
                <a:hlinkClick r:id="rId7"/>
              </a:rPr>
              <a:t>O que é um Application Load Balancer?</a:t>
            </a:r>
            <a:r>
              <a:rPr lang="pt-BR" sz="2400">
                <a:latin typeface="+mn-lt"/>
              </a:rPr>
              <a:t> </a:t>
            </a:r>
          </a:p>
          <a:p>
            <a:pPr rtl="0"/>
            <a:endParaRPr lang="en-US" sz="2400" dirty="0">
              <a:latin typeface="+mn-lt"/>
            </a:endParaRPr>
          </a:p>
        </p:txBody>
      </p:sp>
    </p:spTree>
    <p:custDataLst>
      <p:tags r:id="rId1"/>
    </p:custDataLst>
    <p:extLst>
      <p:ext uri="{BB962C8B-B14F-4D97-AF65-F5344CB8AC3E}">
        <p14:creationId xmlns:p14="http://schemas.microsoft.com/office/powerpoint/2010/main" val="1754957122"/>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p:txBody>
          <a:bodyPr rtlCol="0">
            <a:normAutofit fontScale="90000"/>
          </a:bodyPr>
          <a:lstStyle/>
          <a:p>
            <a:pPr rtl="0"/>
            <a:r>
              <a:rPr lang="pt-BR">
                <a:latin typeface="+mj-lt"/>
              </a:rPr>
              <a:t>Agradecemos sua atenção</a:t>
            </a:r>
            <a:endParaRPr lang="en-US" dirty="0">
              <a:latin typeface="+mj-lt"/>
              <a:ea typeface="Amazon Ember Light" charset="0"/>
              <a:cs typeface="Amazon Ember Light" charset="0"/>
            </a:endParaRPr>
          </a:p>
        </p:txBody>
      </p:sp>
    </p:spTree>
    <p:custDataLst>
      <p:tags r:id="rId1"/>
    </p:custDataLst>
    <p:extLst>
      <p:ext uri="{BB962C8B-B14F-4D97-AF65-F5344CB8AC3E}">
        <p14:creationId xmlns:p14="http://schemas.microsoft.com/office/powerpoint/2010/main" val="268362783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2">
            <a:extLst>
              <a:ext uri="{FF2B5EF4-FFF2-40B4-BE49-F238E27FC236}">
                <a16:creationId xmlns:a16="http://schemas.microsoft.com/office/drawing/2014/main" id="{A2AF5E17-F8EE-4D5E-8534-41D329CA39E6}"/>
              </a:ext>
            </a:extLst>
          </p:cNvPr>
          <p:cNvSpPr>
            <a:spLocks noGrp="1"/>
          </p:cNvSpPr>
          <p:nvPr>
            <p:ph type="body" sz="quarter" idx="10"/>
          </p:nvPr>
        </p:nvSpPr>
        <p:spPr>
          <a:xfrm>
            <a:off x="419100" y="2554356"/>
            <a:ext cx="10972800" cy="488498"/>
          </a:xfrm>
        </p:spPr>
        <p:txBody>
          <a:bodyPr rtlCol="0">
            <a:normAutofit fontScale="77500" lnSpcReduction="20000"/>
          </a:bodyPr>
          <a:lstStyle/>
          <a:p>
            <a:pPr rtl="0"/>
            <a:r>
              <a:rPr lang="pt-BR" sz="2400" b="1">
                <a:latin typeface="+mn-lt"/>
              </a:rPr>
              <a:t>Módulo 9: Implementar elasticidade, alta disponibilidade e monitoramento</a:t>
            </a:r>
          </a:p>
        </p:txBody>
      </p:sp>
      <p:sp>
        <p:nvSpPr>
          <p:cNvPr id="2" name="Title 1"/>
          <p:cNvSpPr>
            <a:spLocks noGrp="1"/>
          </p:cNvSpPr>
          <p:nvPr>
            <p:ph type="title"/>
          </p:nvPr>
        </p:nvSpPr>
        <p:spPr/>
        <p:txBody>
          <a:bodyPr rtlCol="0">
            <a:noAutofit/>
          </a:bodyPr>
          <a:lstStyle/>
          <a:p>
            <a:pPr rtl="0"/>
            <a:r>
              <a:rPr lang="pt-BR" sz="4000">
                <a:latin typeface="+mj-lt"/>
              </a:rPr>
              <a:t>Seção 2: Dimensionar recursos de computação</a:t>
            </a:r>
          </a:p>
        </p:txBody>
      </p:sp>
    </p:spTree>
    <p:custDataLst>
      <p:tags r:id="rId1"/>
    </p:custDataLst>
    <p:extLst>
      <p:ext uri="{BB962C8B-B14F-4D97-AF65-F5344CB8AC3E}">
        <p14:creationId xmlns:p14="http://schemas.microsoft.com/office/powerpoint/2010/main" val="364428276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33780-451D-624F-B22F-AC4418A3F4D9}"/>
              </a:ext>
            </a:extLst>
          </p:cNvPr>
          <p:cNvSpPr>
            <a:spLocks noGrp="1"/>
          </p:cNvSpPr>
          <p:nvPr>
            <p:ph type="title"/>
          </p:nvPr>
        </p:nvSpPr>
        <p:spPr/>
        <p:txBody>
          <a:bodyPr rtlCol="0"/>
          <a:lstStyle/>
          <a:p>
            <a:pPr rtl="0"/>
            <a:r>
              <a:rPr lang="pt-BR"/>
              <a:t>O que é elasticidade?</a:t>
            </a:r>
          </a:p>
        </p:txBody>
      </p:sp>
      <p:sp>
        <p:nvSpPr>
          <p:cNvPr id="3" name="TextBox 2">
            <a:extLst>
              <a:ext uri="{FF2B5EF4-FFF2-40B4-BE49-F238E27FC236}">
                <a16:creationId xmlns:a16="http://schemas.microsoft.com/office/drawing/2014/main" id="{DA0178B3-F2FE-2A49-B1CC-F1E2D50076E1}"/>
              </a:ext>
            </a:extLst>
          </p:cNvPr>
          <p:cNvSpPr txBox="1"/>
          <p:nvPr/>
        </p:nvSpPr>
        <p:spPr>
          <a:xfrm>
            <a:off x="1345061" y="1639667"/>
            <a:ext cx="9501878" cy="954107"/>
          </a:xfrm>
          <a:prstGeom prst="rect">
            <a:avLst/>
          </a:prstGeom>
          <a:noFill/>
        </p:spPr>
        <p:txBody>
          <a:bodyPr wrap="square" rtlCol="0">
            <a:spAutoFit/>
          </a:bodyPr>
          <a:lstStyle/>
          <a:p>
            <a:pPr algn="ctr" rtl="0"/>
            <a:r>
              <a:rPr lang="pt-BR" sz="2800" dirty="0">
                <a:solidFill>
                  <a:schemeClr val="accent1"/>
                </a:solidFill>
                <a:ea typeface="Amazon Ember" panose="020B0603020204020204" pitchFamily="34" charset="0"/>
                <a:cs typeface="Amazon Ember" panose="020B0603020204020204" pitchFamily="34" charset="0"/>
              </a:rPr>
              <a:t>Uma infraestrutura elástica pode </a:t>
            </a:r>
            <a:r>
              <a:rPr lang="pt-BR" sz="28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se expandir e se contrair</a:t>
            </a:r>
            <a:r>
              <a:rPr lang="pt-BR" sz="2800" dirty="0">
                <a:solidFill>
                  <a:schemeClr val="accent1"/>
                </a:solidFill>
                <a:ea typeface="Amazon Ember" panose="020B0603020204020204" pitchFamily="34" charset="0"/>
                <a:cs typeface="Amazon Ember" panose="020B0603020204020204" pitchFamily="34" charset="0"/>
              </a:rPr>
              <a:t> conforme as necessidades de capacidade mudam.</a:t>
            </a:r>
          </a:p>
        </p:txBody>
      </p:sp>
      <p:sp>
        <p:nvSpPr>
          <p:cNvPr id="9" name="TextBox 8">
            <a:extLst>
              <a:ext uri="{FF2B5EF4-FFF2-40B4-BE49-F238E27FC236}">
                <a16:creationId xmlns:a16="http://schemas.microsoft.com/office/drawing/2014/main" id="{C3CAA8E0-AABF-644A-996C-450EFAFA2489}"/>
              </a:ext>
            </a:extLst>
          </p:cNvPr>
          <p:cNvSpPr txBox="1"/>
          <p:nvPr/>
        </p:nvSpPr>
        <p:spPr>
          <a:xfrm>
            <a:off x="448927" y="3412867"/>
            <a:ext cx="13609973" cy="1908215"/>
          </a:xfrm>
          <a:prstGeom prst="rect">
            <a:avLst/>
          </a:prstGeom>
          <a:noFill/>
        </p:spPr>
        <p:txBody>
          <a:bodyPr wrap="square" rtlCol="0">
            <a:spAutoFit/>
          </a:bodyPr>
          <a:lstStyle/>
          <a:p>
            <a:pPr rtl="0">
              <a:spcAft>
                <a:spcPts val="1200"/>
              </a:spcAft>
            </a:pPr>
            <a:r>
              <a:rPr lang="pt-BR" sz="2200" dirty="0">
                <a:latin typeface="Amazon Ember Light" panose="020B0403020204020204" pitchFamily="34" charset="0"/>
                <a:ea typeface="Amazon Ember Light" panose="020B0403020204020204" pitchFamily="34" charset="0"/>
                <a:cs typeface="Amazon Ember Light" panose="020B0403020204020204" pitchFamily="34" charset="0"/>
              </a:rPr>
              <a:t>Exemplos:</a:t>
            </a:r>
          </a:p>
          <a:p>
            <a:pPr marL="285750" indent="355600" rtl="0">
              <a:spcAft>
                <a:spcPts val="1200"/>
              </a:spcAft>
              <a:buClr>
                <a:schemeClr val="tx1">
                  <a:lumMod val="85000"/>
                  <a:lumOff val="15000"/>
                </a:schemeClr>
              </a:buClr>
              <a:buFont typeface="Arial" panose="020B0604020202020204" pitchFamily="34" charset="0"/>
              <a:buChar char="•"/>
            </a:pPr>
            <a:r>
              <a:rPr lang="pt-BR" sz="2200" dirty="0">
                <a:latin typeface="Amazon Ember Light" panose="020B0403020204020204" pitchFamily="34" charset="0"/>
                <a:ea typeface="Amazon Ember Light" panose="020B0403020204020204" pitchFamily="34" charset="0"/>
                <a:cs typeface="Amazon Ember Light" panose="020B0403020204020204" pitchFamily="34" charset="0"/>
              </a:rPr>
              <a:t>Aumento do número de servidores Web quando há picos de tráfego</a:t>
            </a:r>
          </a:p>
          <a:p>
            <a:pPr marL="285750" indent="355600" rtl="0">
              <a:spcAft>
                <a:spcPts val="1200"/>
              </a:spcAft>
              <a:buClr>
                <a:schemeClr val="tx1">
                  <a:lumMod val="85000"/>
                  <a:lumOff val="15000"/>
                </a:schemeClr>
              </a:buClr>
              <a:buFont typeface="Arial" panose="020B0604020202020204" pitchFamily="34" charset="0"/>
              <a:buChar char="•"/>
            </a:pPr>
            <a:r>
              <a:rPr lang="pt-BR" sz="2200" dirty="0">
                <a:latin typeface="Amazon Ember Light" panose="020B0403020204020204" pitchFamily="34" charset="0"/>
                <a:ea typeface="Amazon Ember Light" panose="020B0403020204020204" pitchFamily="34" charset="0"/>
                <a:cs typeface="Amazon Ember Light" panose="020B0403020204020204" pitchFamily="34" charset="0"/>
              </a:rPr>
              <a:t>Redução da capacidade de gravação em seu banco de dados quando </a:t>
            </a:r>
            <a:r>
              <a:rPr lang="pt-BR" sz="2200" dirty="0" smtClean="0">
                <a:latin typeface="Amazon Ember Light" panose="020B0403020204020204" pitchFamily="34" charset="0"/>
                <a:ea typeface="Amazon Ember Light" panose="020B0403020204020204" pitchFamily="34" charset="0"/>
                <a:cs typeface="Amazon Ember Light" panose="020B0403020204020204" pitchFamily="34" charset="0"/>
              </a:rPr>
              <a:t>o </a:t>
            </a:r>
            <a:r>
              <a:rPr lang="pt-BR" sz="2200" dirty="0">
                <a:latin typeface="Amazon Ember Light" panose="020B0403020204020204" pitchFamily="34" charset="0"/>
                <a:ea typeface="Amazon Ember Light" panose="020B0403020204020204" pitchFamily="34" charset="0"/>
                <a:cs typeface="Amazon Ember Light" panose="020B0403020204020204" pitchFamily="34" charset="0"/>
              </a:rPr>
              <a:t>tráfego diminui</a:t>
            </a:r>
          </a:p>
          <a:p>
            <a:pPr marL="285750" indent="355600" rtl="0">
              <a:spcAft>
                <a:spcPts val="1200"/>
              </a:spcAft>
              <a:buClr>
                <a:schemeClr val="tx1">
                  <a:lumMod val="85000"/>
                  <a:lumOff val="15000"/>
                </a:schemeClr>
              </a:buClr>
              <a:buFont typeface="Arial" panose="020B0604020202020204" pitchFamily="34" charset="0"/>
              <a:buChar char="•"/>
            </a:pPr>
            <a:r>
              <a:rPr lang="pt-BR" sz="2200" dirty="0">
                <a:latin typeface="Amazon Ember Light" panose="020B0403020204020204" pitchFamily="34" charset="0"/>
                <a:ea typeface="Amazon Ember Light" panose="020B0403020204020204" pitchFamily="34" charset="0"/>
                <a:cs typeface="Amazon Ember Light" panose="020B0403020204020204" pitchFamily="34" charset="0"/>
              </a:rPr>
              <a:t>Cuidado com a flutuação diária da demanda em toda a sua arquitetura</a:t>
            </a:r>
          </a:p>
        </p:txBody>
      </p:sp>
    </p:spTree>
    <p:custDataLst>
      <p:tags r:id="rId1"/>
    </p:custDataLst>
    <p:extLst>
      <p:ext uri="{BB962C8B-B14F-4D97-AF65-F5344CB8AC3E}">
        <p14:creationId xmlns:p14="http://schemas.microsoft.com/office/powerpoint/2010/main" val="3221023233"/>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DESIGN_ID_OFFICE THEME" val="qJFqUAbJ"/>
  <p:tag name="ARTICULATE_SLIDE_THUMBNAIL_REFRESH" val="1"/>
  <p:tag name="ARTICULATE_SLIDE_COUNT" val="73"/>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ffice Theme">
  <a:themeElements>
    <a:clrScheme name="Training and Certification 1">
      <a:dk1>
        <a:srgbClr val="000000"/>
      </a:dk1>
      <a:lt1>
        <a:srgbClr val="FFFFFF"/>
      </a:lt1>
      <a:dk2>
        <a:srgbClr val="36C2B3"/>
      </a:dk2>
      <a:lt2>
        <a:srgbClr val="FFFFFF"/>
      </a:lt2>
      <a:accent1>
        <a:srgbClr val="232F3E"/>
      </a:accent1>
      <a:accent2>
        <a:srgbClr val="D5DBDB"/>
      </a:accent2>
      <a:accent3>
        <a:srgbClr val="36C2B3"/>
      </a:accent3>
      <a:accent4>
        <a:srgbClr val="1CC9F7"/>
      </a:accent4>
      <a:accent5>
        <a:srgbClr val="4D27AA"/>
      </a:accent5>
      <a:accent6>
        <a:srgbClr val="E617E6"/>
      </a:accent6>
      <a:hlink>
        <a:srgbClr val="1CC9F7"/>
      </a:hlink>
      <a:folHlink>
        <a:srgbClr val="232F3E"/>
      </a:folHlink>
    </a:clrScheme>
    <a:fontScheme name="Custom 1">
      <a:majorFont>
        <a:latin typeface="Amazon Ember Light"/>
        <a:ea typeface=""/>
        <a:cs typeface=""/>
      </a:majorFont>
      <a:minorFont>
        <a:latin typeface="Amazon Ember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defRPr sz="2800" dirty="0" err="1" smtClean="0">
            <a:latin typeface="Amazon Ember Light" panose="020B0403020204020204" pitchFamily="34" charset="0"/>
            <a:ea typeface="Amazon Ember Light" panose="020B0403020204020204" pitchFamily="34" charset="0"/>
            <a:cs typeface="Amazon Ember Light" panose="020B0403020204020204" pitchFamily="34" charset="0"/>
          </a:defRPr>
        </a:defPPr>
      </a:lstStyle>
    </a:txDef>
  </a:objectDefaults>
  <a:extraClrSchemeLst/>
  <a:extLst>
    <a:ext uri="{05A4C25C-085E-4340-85A3-A5531E510DB2}">
      <thm15:themeFamily xmlns:thm15="http://schemas.microsoft.com/office/thememl/2012/main" name="Academy_2019_Accessible" id="{0B1EFAAE-1898-4168-A8E4-48C906B750E4}" vid="{0BAE7003-4F32-4828-986F-3F3EE3E6BA8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15</TotalTime>
  <Words>14870</Words>
  <Application>Microsoft Office PowerPoint</Application>
  <PresentationFormat>Widescreen</PresentationFormat>
  <Paragraphs>1119</Paragraphs>
  <Slides>78</Slides>
  <Notes>78</Notes>
  <HiddenSlides>1</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78</vt:i4>
      </vt:variant>
    </vt:vector>
  </HeadingPairs>
  <TitlesOfParts>
    <vt:vector size="84" baseType="lpstr">
      <vt:lpstr>Amazon Ember</vt:lpstr>
      <vt:lpstr>Amazon Ember Light</vt:lpstr>
      <vt:lpstr>Arial</vt:lpstr>
      <vt:lpstr>Calibri</vt:lpstr>
      <vt:lpstr>Courier New</vt:lpstr>
      <vt:lpstr>Office Theme</vt:lpstr>
      <vt:lpstr>Módulo 9: Implementar elasticidade,  alta disponibilidade e monitoramento</vt:lpstr>
      <vt:lpstr>Visão geral do módulo</vt:lpstr>
      <vt:lpstr>Objetivos do módulo</vt:lpstr>
      <vt:lpstr>Seção 1: Necessidade arquitetônica</vt:lpstr>
      <vt:lpstr>Implementar alta disponibilidade como parte de uma arquitetura maior</vt:lpstr>
      <vt:lpstr>Requisito de negócios da cafeteria</vt:lpstr>
      <vt:lpstr>Arquiteturas reativas</vt:lpstr>
      <vt:lpstr>Seção 2: Dimensionar recursos de computação</vt:lpstr>
      <vt:lpstr>O que é elasticidade?</vt:lpstr>
      <vt:lpstr>O que é escalabilidade?</vt:lpstr>
      <vt:lpstr>Amazon EC2 Auto Scaling</vt:lpstr>
      <vt:lpstr>Opções de escalabilidade</vt:lpstr>
      <vt:lpstr>Tipos de política de escalabilidade dinâmica</vt:lpstr>
      <vt:lpstr>Grupos de Auto Scaling</vt:lpstr>
      <vt:lpstr>Amazon EC2 Auto Scaling:  opções de compra</vt:lpstr>
      <vt:lpstr>Considerações sobre escalabilidade automática</vt:lpstr>
      <vt:lpstr>Demonstração: Criar políticas de escalabilidade para o Amazon EC2  Auto Scaling</vt:lpstr>
      <vt:lpstr>Principais lições da Seção 2</vt:lpstr>
      <vt:lpstr>Seção 3: Dimensionar bancos de dados</vt:lpstr>
      <vt:lpstr>Escalabilidade vertical com o Amazon RDS: escalabilidade com o toque de um botão </vt:lpstr>
      <vt:lpstr>Escalabilidade horizontal com o Amazon RDS: réplicas de leitura</vt:lpstr>
      <vt:lpstr>Escalabilidade com o Amazon Aurora</vt:lpstr>
      <vt:lpstr>Amazon Aurora Serverless</vt:lpstr>
      <vt:lpstr>Escalabilidade horizontal: fragmentação de banco de dados</vt:lpstr>
      <vt:lpstr>Escalabilidade com o  Amazon DynamoDB: sob demanda</vt:lpstr>
      <vt:lpstr>Dimensionamento com o  Amazon DynamoDB: Auto Scaling</vt:lpstr>
      <vt:lpstr>Como implementar o Auto Scaling do DynamoDB</vt:lpstr>
      <vt:lpstr>Escalabilidade da capacidade de taxa de transferência: capacidade adaptável do DynamoDB</vt:lpstr>
      <vt:lpstr>Exemplo de capacidade adaptável (1 de 3)</vt:lpstr>
      <vt:lpstr>Exemplo de capacidade adaptável (2 de 3)</vt:lpstr>
      <vt:lpstr>Exemplo de capacidade adaptável (3 de 3)</vt:lpstr>
      <vt:lpstr>A capacidade adaptável não corrige teclas de atalho e partições dinâmicas</vt:lpstr>
      <vt:lpstr>Principais lições da Seção 3</vt:lpstr>
      <vt:lpstr>Seção 4: Projetar um ambiente altamente disponível</vt:lpstr>
      <vt:lpstr>Sistemas altamente disponíveis</vt:lpstr>
      <vt:lpstr>Elastic Load Balancing</vt:lpstr>
      <vt:lpstr>Tipos de balanceadores de carga</vt:lpstr>
      <vt:lpstr>Implementação de alta disponibilidade</vt:lpstr>
      <vt:lpstr>Exemplo de uma arquitetura altamente disponível (1 de 3)</vt:lpstr>
      <vt:lpstr>Exemplo de uma arquitetura altamente disponível (2 de 3)</vt:lpstr>
      <vt:lpstr>Exemplo de uma arquitetura altamente disponível (3 de 3)</vt:lpstr>
      <vt:lpstr>Demonstração:  Criar uma aplicação Web altamente disponível</vt:lpstr>
      <vt:lpstr>Arquitetura de demonstração</vt:lpstr>
      <vt:lpstr>Amazon Route 53</vt:lpstr>
      <vt:lpstr>Roteamento compatível com  o Amazon Route 53</vt:lpstr>
      <vt:lpstr>DNS e alta disponibilidade multirregional</vt:lpstr>
      <vt:lpstr>Demonstração: Amazon Route 53</vt:lpstr>
      <vt:lpstr>Principais lições  da Seção 4</vt:lpstr>
      <vt:lpstr>Módulo 9 – Laboratório guiado: Criar  um ambiente altamente disponível</vt:lpstr>
      <vt:lpstr>Laboratório guiado: Tarefas</vt:lpstr>
      <vt:lpstr>Laboratório guiado: Produto final </vt:lpstr>
      <vt:lpstr>Começar o Módulo 9 – Laboratório guiado: Criar um ambiente altamente disponível </vt:lpstr>
      <vt:lpstr>Resumo do laboratório guiado:  principais lições</vt:lpstr>
      <vt:lpstr>Seção 5: Monitoramento</vt:lpstr>
      <vt:lpstr>Monitoramento do uso, das operações  e da performance</vt:lpstr>
      <vt:lpstr>Monitoramento de seus custos</vt:lpstr>
      <vt:lpstr>Amazon CloudWatch</vt:lpstr>
      <vt:lpstr>Como o CloudWatch responde</vt:lpstr>
      <vt:lpstr>Métricas do CloudWatch</vt:lpstr>
      <vt:lpstr>Amazon CloudWatch Logs</vt:lpstr>
      <vt:lpstr>Alarmes do CloudWatch</vt:lpstr>
      <vt:lpstr>Eventos do Amazon EventBridge</vt:lpstr>
      <vt:lpstr>Regras do Amazon EventBridge</vt:lpstr>
      <vt:lpstr>Alvos do Amazon EventBridge</vt:lpstr>
      <vt:lpstr>Como o CloudWatch e o EventBridge funcionam</vt:lpstr>
      <vt:lpstr>Principais lições da Seção 5</vt:lpstr>
      <vt:lpstr>Módulo 9 – Laboratório de desafio: Criar um ambiente escalável e altamente disponível para  a cafeteria </vt:lpstr>
      <vt:lpstr>A necessidade empresarial: um ambiente escalável e altamente disponível</vt:lpstr>
      <vt:lpstr>Laboratório de desafio: Tarefas</vt:lpstr>
      <vt:lpstr>Laboratório de desafio: Produto final </vt:lpstr>
      <vt:lpstr>Começar o Módulo 9 – Laboratório de desafio: Criar um ambiente escalável e altamente disponível para a cafeteria </vt:lpstr>
      <vt:lpstr>Resumo do laboratório  de desafio: principais lições</vt:lpstr>
      <vt:lpstr>Conclusão do módulo</vt:lpstr>
      <vt:lpstr>Resumo do módulo</vt:lpstr>
      <vt:lpstr>Conclua o teste de conhecimento</vt:lpstr>
      <vt:lpstr>Exemplo de pergunta do exame</vt:lpstr>
      <vt:lpstr>Recursos adicionais</vt:lpstr>
      <vt:lpstr>Agradecemos sua atenção</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David Mohr</dc:creator>
  <cp:keywords>v1.0</cp:keywords>
  <cp:lastModifiedBy>Chen, Yue</cp:lastModifiedBy>
  <cp:revision>984</cp:revision>
  <cp:lastPrinted>2018-12-10T23:37:28Z</cp:lastPrinted>
  <dcterms:created xsi:type="dcterms:W3CDTF">2019-09-16T17:01:53Z</dcterms:created>
  <dcterms:modified xsi:type="dcterms:W3CDTF">2021-03-30T06:24:18Z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373078B8-3778-4BED-93CE-B8FC9DC9BD60</vt:lpwstr>
  </property>
  <property fmtid="{D5CDD505-2E9C-101B-9397-08002B2CF9AE}" pid="3" name="ArticulatePath">
    <vt:lpwstr>NEW 2019_TO TEST</vt:lpwstr>
  </property>
</Properties>
</file>